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32"/>
  </p:notesMasterIdLst>
  <p:sldIdLst>
    <p:sldId id="257" r:id="rId2"/>
    <p:sldId id="299" r:id="rId3"/>
    <p:sldId id="260" r:id="rId4"/>
    <p:sldId id="297" r:id="rId5"/>
    <p:sldId id="296" r:id="rId6"/>
    <p:sldId id="258" r:id="rId7"/>
    <p:sldId id="259" r:id="rId8"/>
    <p:sldId id="261" r:id="rId9"/>
    <p:sldId id="264" r:id="rId10"/>
    <p:sldId id="298" r:id="rId11"/>
    <p:sldId id="265" r:id="rId12"/>
    <p:sldId id="269" r:id="rId13"/>
    <p:sldId id="266" r:id="rId14"/>
    <p:sldId id="262" r:id="rId15"/>
    <p:sldId id="268" r:id="rId16"/>
    <p:sldId id="270" r:id="rId17"/>
    <p:sldId id="267" r:id="rId18"/>
    <p:sldId id="271" r:id="rId19"/>
    <p:sldId id="272" r:id="rId20"/>
    <p:sldId id="273" r:id="rId21"/>
    <p:sldId id="274" r:id="rId22"/>
    <p:sldId id="275" r:id="rId23"/>
    <p:sldId id="276" r:id="rId24"/>
    <p:sldId id="278" r:id="rId25"/>
    <p:sldId id="279" r:id="rId26"/>
    <p:sldId id="280" r:id="rId27"/>
    <p:sldId id="281" r:id="rId28"/>
    <p:sldId id="282" r:id="rId29"/>
    <p:sldId id="283" r:id="rId30"/>
    <p:sldId id="284" r:id="rId31"/>
    <p:sldId id="289" r:id="rId32"/>
    <p:sldId id="290" r:id="rId33"/>
    <p:sldId id="285" r:id="rId34"/>
    <p:sldId id="286" r:id="rId35"/>
    <p:sldId id="288" r:id="rId36"/>
    <p:sldId id="287" r:id="rId37"/>
    <p:sldId id="263" r:id="rId38"/>
    <p:sldId id="291" r:id="rId39"/>
    <p:sldId id="292" r:id="rId40"/>
    <p:sldId id="293" r:id="rId41"/>
    <p:sldId id="294" r:id="rId42"/>
    <p:sldId id="295" r:id="rId43"/>
    <p:sldId id="300" r:id="rId44"/>
    <p:sldId id="301" r:id="rId45"/>
    <p:sldId id="302" r:id="rId46"/>
    <p:sldId id="303" r:id="rId47"/>
    <p:sldId id="304" r:id="rId48"/>
    <p:sldId id="307" r:id="rId49"/>
    <p:sldId id="308" r:id="rId50"/>
    <p:sldId id="305" r:id="rId51"/>
    <p:sldId id="306" r:id="rId52"/>
    <p:sldId id="309" r:id="rId53"/>
    <p:sldId id="311" r:id="rId54"/>
    <p:sldId id="310" r:id="rId55"/>
    <p:sldId id="312" r:id="rId56"/>
    <p:sldId id="313" r:id="rId57"/>
    <p:sldId id="314" r:id="rId58"/>
    <p:sldId id="315" r:id="rId59"/>
    <p:sldId id="316" r:id="rId60"/>
    <p:sldId id="317" r:id="rId61"/>
    <p:sldId id="318" r:id="rId62"/>
    <p:sldId id="320"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19" r:id="rId81"/>
    <p:sldId id="321" r:id="rId82"/>
    <p:sldId id="322" r:id="rId83"/>
    <p:sldId id="323" r:id="rId84"/>
    <p:sldId id="324" r:id="rId85"/>
    <p:sldId id="326" r:id="rId86"/>
    <p:sldId id="327" r:id="rId87"/>
    <p:sldId id="345" r:id="rId88"/>
    <p:sldId id="347" r:id="rId89"/>
    <p:sldId id="369" r:id="rId90"/>
    <p:sldId id="382" r:id="rId91"/>
    <p:sldId id="346" r:id="rId92"/>
    <p:sldId id="348" r:id="rId93"/>
    <p:sldId id="349" r:id="rId94"/>
    <p:sldId id="350" r:id="rId95"/>
    <p:sldId id="351" r:id="rId96"/>
    <p:sldId id="352" r:id="rId97"/>
    <p:sldId id="370"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71" r:id="rId114"/>
    <p:sldId id="372" r:id="rId115"/>
    <p:sldId id="373" r:id="rId116"/>
    <p:sldId id="374" r:id="rId117"/>
    <p:sldId id="375" r:id="rId118"/>
    <p:sldId id="376" r:id="rId119"/>
    <p:sldId id="377" r:id="rId120"/>
    <p:sldId id="378" r:id="rId121"/>
    <p:sldId id="379" r:id="rId122"/>
    <p:sldId id="380" r:id="rId123"/>
    <p:sldId id="381" r:id="rId124"/>
    <p:sldId id="383" r:id="rId125"/>
    <p:sldId id="384" r:id="rId126"/>
    <p:sldId id="385" r:id="rId127"/>
    <p:sldId id="386" r:id="rId128"/>
    <p:sldId id="387" r:id="rId129"/>
    <p:sldId id="388" r:id="rId130"/>
    <p:sldId id="390" r:id="rId131"/>
    <p:sldId id="391" r:id="rId132"/>
    <p:sldId id="392" r:id="rId133"/>
    <p:sldId id="393" r:id="rId134"/>
    <p:sldId id="394" r:id="rId135"/>
    <p:sldId id="396" r:id="rId136"/>
    <p:sldId id="395" r:id="rId137"/>
    <p:sldId id="397" r:id="rId138"/>
    <p:sldId id="399" r:id="rId139"/>
    <p:sldId id="398" r:id="rId140"/>
    <p:sldId id="403" r:id="rId141"/>
    <p:sldId id="404" r:id="rId142"/>
    <p:sldId id="405" r:id="rId143"/>
    <p:sldId id="406" r:id="rId144"/>
    <p:sldId id="400" r:id="rId145"/>
    <p:sldId id="402" r:id="rId146"/>
    <p:sldId id="401" r:id="rId147"/>
    <p:sldId id="407" r:id="rId148"/>
    <p:sldId id="408" r:id="rId149"/>
    <p:sldId id="409" r:id="rId150"/>
    <p:sldId id="410" r:id="rId151"/>
    <p:sldId id="453" r:id="rId152"/>
    <p:sldId id="411" r:id="rId153"/>
    <p:sldId id="412" r:id="rId154"/>
    <p:sldId id="414" r:id="rId155"/>
    <p:sldId id="413"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6" r:id="rId177"/>
    <p:sldId id="435" r:id="rId178"/>
    <p:sldId id="437" r:id="rId179"/>
    <p:sldId id="439" r:id="rId180"/>
    <p:sldId id="438" r:id="rId181"/>
    <p:sldId id="440" r:id="rId182"/>
    <p:sldId id="441" r:id="rId183"/>
    <p:sldId id="442" r:id="rId184"/>
    <p:sldId id="443" r:id="rId185"/>
    <p:sldId id="445" r:id="rId186"/>
    <p:sldId id="446" r:id="rId187"/>
    <p:sldId id="447" r:id="rId188"/>
    <p:sldId id="448" r:id="rId189"/>
    <p:sldId id="449" r:id="rId190"/>
    <p:sldId id="450" r:id="rId191"/>
    <p:sldId id="451" r:id="rId192"/>
    <p:sldId id="452" r:id="rId193"/>
    <p:sldId id="454" r:id="rId194"/>
    <p:sldId id="455" r:id="rId195"/>
    <p:sldId id="456" r:id="rId196"/>
    <p:sldId id="457" r:id="rId197"/>
    <p:sldId id="458" r:id="rId198"/>
    <p:sldId id="459" r:id="rId199"/>
    <p:sldId id="460" r:id="rId200"/>
    <p:sldId id="462" r:id="rId201"/>
    <p:sldId id="461" r:id="rId202"/>
    <p:sldId id="463" r:id="rId203"/>
    <p:sldId id="464" r:id="rId204"/>
    <p:sldId id="465" r:id="rId205"/>
    <p:sldId id="466" r:id="rId206"/>
    <p:sldId id="467" r:id="rId207"/>
    <p:sldId id="468" r:id="rId208"/>
    <p:sldId id="469" r:id="rId209"/>
    <p:sldId id="470" r:id="rId210"/>
    <p:sldId id="471" r:id="rId211"/>
    <p:sldId id="484" r:id="rId212"/>
    <p:sldId id="472" r:id="rId213"/>
    <p:sldId id="485" r:id="rId214"/>
    <p:sldId id="486" r:id="rId215"/>
    <p:sldId id="487" r:id="rId216"/>
    <p:sldId id="488" r:id="rId217"/>
    <p:sldId id="489" r:id="rId218"/>
    <p:sldId id="490" r:id="rId219"/>
    <p:sldId id="473" r:id="rId220"/>
    <p:sldId id="474" r:id="rId221"/>
    <p:sldId id="475" r:id="rId222"/>
    <p:sldId id="476" r:id="rId223"/>
    <p:sldId id="477" r:id="rId224"/>
    <p:sldId id="478" r:id="rId225"/>
    <p:sldId id="479" r:id="rId226"/>
    <p:sldId id="480" r:id="rId227"/>
    <p:sldId id="481" r:id="rId228"/>
    <p:sldId id="482" r:id="rId229"/>
    <p:sldId id="483" r:id="rId230"/>
    <p:sldId id="491" r:id="rId2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50000" saltData="JUjR4Oj0Gn7UZ/IzLRA9zA" hashData="2+akx+UWN+Zz+J4ajPoreynRGog" cryptProvider="" algIdExt="0" algIdExtSource="" cryptProviderTypeExt="0" cryptProviderTypeExtSourc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3477" autoAdjust="0"/>
    <p:restoredTop sz="92190" autoAdjust="0"/>
  </p:normalViewPr>
  <p:slideViewPr>
    <p:cSldViewPr>
      <p:cViewPr varScale="1">
        <p:scale>
          <a:sx n="69" d="100"/>
          <a:sy n="69" d="100"/>
        </p:scale>
        <p:origin x="-1416" y="-108"/>
      </p:cViewPr>
      <p:guideLst>
        <p:guide orient="horz" pos="2160"/>
        <p:guide pos="2880"/>
      </p:guideLst>
    </p:cSldViewPr>
  </p:slideViewPr>
  <p:notesTextViewPr>
    <p:cViewPr>
      <p:scale>
        <a:sx n="100" d="100"/>
        <a:sy n="100" d="100"/>
      </p:scale>
      <p:origin x="0" y="0"/>
    </p:cViewPr>
  </p:notesTextViewPr>
  <p:notesViewPr>
    <p:cSldViewPr>
      <p:cViewPr varScale="1">
        <p:scale>
          <a:sx n="49" d="100"/>
          <a:sy n="49" d="100"/>
        </p:scale>
        <p:origin x="-1188"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drawings/_rels/vmlDrawing100.v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image" Target="../media/image240.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 Id="rId5" Type="http://schemas.openxmlformats.org/officeDocument/2006/relationships/image" Target="../media/image246.wmf"/><Relationship Id="rId4" Type="http://schemas.openxmlformats.org/officeDocument/2006/relationships/image" Target="../media/image245.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45.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45.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emf"/><Relationship Id="rId1" Type="http://schemas.openxmlformats.org/officeDocument/2006/relationships/image" Target="../media/image243.wmf"/><Relationship Id="rId5" Type="http://schemas.openxmlformats.org/officeDocument/2006/relationships/image" Target="../media/image253.wmf"/><Relationship Id="rId4" Type="http://schemas.openxmlformats.org/officeDocument/2006/relationships/image" Target="../media/image252.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255.wmf"/><Relationship Id="rId1" Type="http://schemas.openxmlformats.org/officeDocument/2006/relationships/image" Target="../media/image254.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 Id="rId4" Type="http://schemas.openxmlformats.org/officeDocument/2006/relationships/image" Target="../media/image259.w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image" Target="../media/image260.e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image" Target="../media/image262.e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267.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268.e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image" Target="../media/image269.e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emf"/><Relationship Id="rId1" Type="http://schemas.openxmlformats.org/officeDocument/2006/relationships/image" Target="../media/image272.emf"/><Relationship Id="rId4" Type="http://schemas.openxmlformats.org/officeDocument/2006/relationships/image" Target="../media/image275.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emf"/><Relationship Id="rId1" Type="http://schemas.openxmlformats.org/officeDocument/2006/relationships/image" Target="../media/image276.wmf"/><Relationship Id="rId5" Type="http://schemas.openxmlformats.org/officeDocument/2006/relationships/image" Target="../media/image280.wmf"/><Relationship Id="rId4" Type="http://schemas.openxmlformats.org/officeDocument/2006/relationships/image" Target="../media/image279.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emf"/><Relationship Id="rId1" Type="http://schemas.openxmlformats.org/officeDocument/2006/relationships/image" Target="../media/image277.emf"/><Relationship Id="rId5" Type="http://schemas.openxmlformats.org/officeDocument/2006/relationships/image" Target="../media/image283.wmf"/><Relationship Id="rId4" Type="http://schemas.openxmlformats.org/officeDocument/2006/relationships/image" Target="../media/image275.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286.emf"/><Relationship Id="rId2" Type="http://schemas.openxmlformats.org/officeDocument/2006/relationships/image" Target="../media/image285.emf"/><Relationship Id="rId1" Type="http://schemas.openxmlformats.org/officeDocument/2006/relationships/image" Target="../media/image284.wmf"/><Relationship Id="rId5" Type="http://schemas.openxmlformats.org/officeDocument/2006/relationships/image" Target="../media/image288.emf"/><Relationship Id="rId4" Type="http://schemas.openxmlformats.org/officeDocument/2006/relationships/image" Target="../media/image287.e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291.wmf"/><Relationship Id="rId2" Type="http://schemas.openxmlformats.org/officeDocument/2006/relationships/image" Target="../media/image290.emf"/><Relationship Id="rId1" Type="http://schemas.openxmlformats.org/officeDocument/2006/relationships/image" Target="../media/image289.emf"/><Relationship Id="rId6" Type="http://schemas.openxmlformats.org/officeDocument/2006/relationships/image" Target="../media/image294.emf"/><Relationship Id="rId5" Type="http://schemas.openxmlformats.org/officeDocument/2006/relationships/image" Target="../media/image293.emf"/><Relationship Id="rId4" Type="http://schemas.openxmlformats.org/officeDocument/2006/relationships/image" Target="../media/image292.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297.emf"/><Relationship Id="rId2" Type="http://schemas.openxmlformats.org/officeDocument/2006/relationships/image" Target="../media/image296.emf"/><Relationship Id="rId1" Type="http://schemas.openxmlformats.org/officeDocument/2006/relationships/image" Target="../media/image295.wmf"/><Relationship Id="rId6" Type="http://schemas.openxmlformats.org/officeDocument/2006/relationships/image" Target="../media/image298.emf"/><Relationship Id="rId5" Type="http://schemas.openxmlformats.org/officeDocument/2006/relationships/image" Target="../media/image285.emf"/><Relationship Id="rId4" Type="http://schemas.openxmlformats.org/officeDocument/2006/relationships/image" Target="../media/image290.emf"/></Relationships>
</file>

<file path=ppt/drawings/_rels/vmlDrawing119.vml.rels><?xml version="1.0" encoding="UTF-8" standalone="yes"?>
<Relationships xmlns="http://schemas.openxmlformats.org/package/2006/relationships"><Relationship Id="rId8" Type="http://schemas.openxmlformats.org/officeDocument/2006/relationships/image" Target="../media/image306.emf"/><Relationship Id="rId3" Type="http://schemas.openxmlformats.org/officeDocument/2006/relationships/image" Target="../media/image301.wmf"/><Relationship Id="rId7" Type="http://schemas.openxmlformats.org/officeDocument/2006/relationships/image" Target="../media/image305.emf"/><Relationship Id="rId2" Type="http://schemas.openxmlformats.org/officeDocument/2006/relationships/image" Target="../media/image300.emf"/><Relationship Id="rId1" Type="http://schemas.openxmlformats.org/officeDocument/2006/relationships/image" Target="../media/image299.wmf"/><Relationship Id="rId6" Type="http://schemas.openxmlformats.org/officeDocument/2006/relationships/image" Target="../media/image304.emf"/><Relationship Id="rId5" Type="http://schemas.openxmlformats.org/officeDocument/2006/relationships/image" Target="../media/image303.emf"/><Relationship Id="rId4" Type="http://schemas.openxmlformats.org/officeDocument/2006/relationships/image" Target="../media/image30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299.wmf"/><Relationship Id="rId2" Type="http://schemas.openxmlformats.org/officeDocument/2006/relationships/image" Target="../media/image308.wmf"/><Relationship Id="rId1" Type="http://schemas.openxmlformats.org/officeDocument/2006/relationships/image" Target="../media/image307.wmf"/><Relationship Id="rId5" Type="http://schemas.openxmlformats.org/officeDocument/2006/relationships/image" Target="../media/image309.wmf"/><Relationship Id="rId4" Type="http://schemas.openxmlformats.org/officeDocument/2006/relationships/image" Target="../media/image285.e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image" Target="../media/image311.wmf"/><Relationship Id="rId1" Type="http://schemas.openxmlformats.org/officeDocument/2006/relationships/image" Target="../media/image310.e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emf"/><Relationship Id="rId4" Type="http://schemas.openxmlformats.org/officeDocument/2006/relationships/image" Target="../media/image316.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319.emf"/><Relationship Id="rId7" Type="http://schemas.openxmlformats.org/officeDocument/2006/relationships/image" Target="../media/image323.wmf"/><Relationship Id="rId2" Type="http://schemas.openxmlformats.org/officeDocument/2006/relationships/image" Target="../media/image318.wmf"/><Relationship Id="rId1" Type="http://schemas.openxmlformats.org/officeDocument/2006/relationships/image" Target="../media/image317.wmf"/><Relationship Id="rId6" Type="http://schemas.openxmlformats.org/officeDocument/2006/relationships/image" Target="../media/image322.wmf"/><Relationship Id="rId5" Type="http://schemas.openxmlformats.org/officeDocument/2006/relationships/image" Target="../media/image321.wmf"/><Relationship Id="rId4" Type="http://schemas.openxmlformats.org/officeDocument/2006/relationships/image" Target="../media/image320.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326.wmf"/><Relationship Id="rId7" Type="http://schemas.openxmlformats.org/officeDocument/2006/relationships/image" Target="../media/image330.wmf"/><Relationship Id="rId2" Type="http://schemas.openxmlformats.org/officeDocument/2006/relationships/image" Target="../media/image325.wmf"/><Relationship Id="rId1" Type="http://schemas.openxmlformats.org/officeDocument/2006/relationships/image" Target="../media/image324.wmf"/><Relationship Id="rId6" Type="http://schemas.openxmlformats.org/officeDocument/2006/relationships/image" Target="../media/image329.emf"/><Relationship Id="rId5" Type="http://schemas.openxmlformats.org/officeDocument/2006/relationships/image" Target="../media/image328.wmf"/><Relationship Id="rId4" Type="http://schemas.openxmlformats.org/officeDocument/2006/relationships/image" Target="../media/image327.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333.wmf"/><Relationship Id="rId7" Type="http://schemas.openxmlformats.org/officeDocument/2006/relationships/image" Target="../media/image337.emf"/><Relationship Id="rId2" Type="http://schemas.openxmlformats.org/officeDocument/2006/relationships/image" Target="../media/image332.emf"/><Relationship Id="rId1" Type="http://schemas.openxmlformats.org/officeDocument/2006/relationships/image" Target="../media/image331.wmf"/><Relationship Id="rId6" Type="http://schemas.openxmlformats.org/officeDocument/2006/relationships/image" Target="../media/image336.wmf"/><Relationship Id="rId5" Type="http://schemas.openxmlformats.org/officeDocument/2006/relationships/image" Target="../media/image335.wmf"/><Relationship Id="rId4" Type="http://schemas.openxmlformats.org/officeDocument/2006/relationships/image" Target="../media/image334.w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338.wmf"/><Relationship Id="rId1" Type="http://schemas.openxmlformats.org/officeDocument/2006/relationships/image" Target="../media/image337.e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341.wmf"/><Relationship Id="rId7" Type="http://schemas.openxmlformats.org/officeDocument/2006/relationships/image" Target="../media/image345.emf"/><Relationship Id="rId2" Type="http://schemas.openxmlformats.org/officeDocument/2006/relationships/image" Target="../media/image340.emf"/><Relationship Id="rId1" Type="http://schemas.openxmlformats.org/officeDocument/2006/relationships/image" Target="../media/image339.wmf"/><Relationship Id="rId6" Type="http://schemas.openxmlformats.org/officeDocument/2006/relationships/image" Target="../media/image344.wmf"/><Relationship Id="rId5" Type="http://schemas.openxmlformats.org/officeDocument/2006/relationships/image" Target="../media/image343.wmf"/><Relationship Id="rId4" Type="http://schemas.openxmlformats.org/officeDocument/2006/relationships/image" Target="../media/image342.w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345.emf"/><Relationship Id="rId1" Type="http://schemas.openxmlformats.org/officeDocument/2006/relationships/image" Target="../media/image346.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348.wmf"/><Relationship Id="rId1" Type="http://schemas.openxmlformats.org/officeDocument/2006/relationships/image" Target="../media/image347.emf"/><Relationship Id="rId4" Type="http://schemas.openxmlformats.org/officeDocument/2006/relationships/image" Target="../media/image35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1.wmf"/><Relationship Id="rId1" Type="http://schemas.openxmlformats.org/officeDocument/2006/relationships/image" Target="../media/image349.wmf"/><Relationship Id="rId5" Type="http://schemas.openxmlformats.org/officeDocument/2006/relationships/image" Target="../media/image354.wmf"/><Relationship Id="rId4" Type="http://schemas.openxmlformats.org/officeDocument/2006/relationships/image" Target="../media/image353.wmf"/></Relationships>
</file>

<file path=ppt/drawings/_rels/vmlDrawing131.vml.rels><?xml version="1.0" encoding="UTF-8" standalone="yes"?>
<Relationships xmlns="http://schemas.openxmlformats.org/package/2006/relationships"><Relationship Id="rId2" Type="http://schemas.openxmlformats.org/officeDocument/2006/relationships/image" Target="../media/image356.wmf"/><Relationship Id="rId1" Type="http://schemas.openxmlformats.org/officeDocument/2006/relationships/image" Target="../media/image355.e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359.wmf"/><Relationship Id="rId7" Type="http://schemas.openxmlformats.org/officeDocument/2006/relationships/image" Target="../media/image363.emf"/><Relationship Id="rId2" Type="http://schemas.openxmlformats.org/officeDocument/2006/relationships/image" Target="../media/image358.wmf"/><Relationship Id="rId1" Type="http://schemas.openxmlformats.org/officeDocument/2006/relationships/image" Target="../media/image357.wmf"/><Relationship Id="rId6" Type="http://schemas.openxmlformats.org/officeDocument/2006/relationships/image" Target="../media/image362.emf"/><Relationship Id="rId5" Type="http://schemas.openxmlformats.org/officeDocument/2006/relationships/image" Target="../media/image361.wmf"/><Relationship Id="rId4" Type="http://schemas.openxmlformats.org/officeDocument/2006/relationships/image" Target="../media/image360.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366.wmf"/><Relationship Id="rId7" Type="http://schemas.openxmlformats.org/officeDocument/2006/relationships/image" Target="../media/image370.emf"/><Relationship Id="rId2" Type="http://schemas.openxmlformats.org/officeDocument/2006/relationships/image" Target="../media/image365.wmf"/><Relationship Id="rId1" Type="http://schemas.openxmlformats.org/officeDocument/2006/relationships/image" Target="../media/image364.wmf"/><Relationship Id="rId6" Type="http://schemas.openxmlformats.org/officeDocument/2006/relationships/image" Target="../media/image369.wmf"/><Relationship Id="rId5" Type="http://schemas.openxmlformats.org/officeDocument/2006/relationships/image" Target="../media/image368.wmf"/><Relationship Id="rId4" Type="http://schemas.openxmlformats.org/officeDocument/2006/relationships/image" Target="../media/image367.w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373.emf"/><Relationship Id="rId7" Type="http://schemas.openxmlformats.org/officeDocument/2006/relationships/image" Target="../media/image377.wmf"/><Relationship Id="rId2" Type="http://schemas.openxmlformats.org/officeDocument/2006/relationships/image" Target="../media/image372.emf"/><Relationship Id="rId1" Type="http://schemas.openxmlformats.org/officeDocument/2006/relationships/image" Target="../media/image371.wmf"/><Relationship Id="rId6" Type="http://schemas.openxmlformats.org/officeDocument/2006/relationships/image" Target="../media/image376.wmf"/><Relationship Id="rId5" Type="http://schemas.openxmlformats.org/officeDocument/2006/relationships/image" Target="../media/image375.wmf"/><Relationship Id="rId4" Type="http://schemas.openxmlformats.org/officeDocument/2006/relationships/image" Target="../media/image374.wmf"/></Relationships>
</file>

<file path=ppt/drawings/_rels/vmlDrawing135.vml.rels><?xml version="1.0" encoding="UTF-8" standalone="yes"?>
<Relationships xmlns="http://schemas.openxmlformats.org/package/2006/relationships"><Relationship Id="rId8" Type="http://schemas.openxmlformats.org/officeDocument/2006/relationships/image" Target="../media/image385.wmf"/><Relationship Id="rId3" Type="http://schemas.openxmlformats.org/officeDocument/2006/relationships/image" Target="../media/image380.wmf"/><Relationship Id="rId7" Type="http://schemas.openxmlformats.org/officeDocument/2006/relationships/image" Target="../media/image384.wmf"/><Relationship Id="rId2" Type="http://schemas.openxmlformats.org/officeDocument/2006/relationships/image" Target="../media/image379.wmf"/><Relationship Id="rId1" Type="http://schemas.openxmlformats.org/officeDocument/2006/relationships/image" Target="../media/image378.wmf"/><Relationship Id="rId6" Type="http://schemas.openxmlformats.org/officeDocument/2006/relationships/image" Target="../media/image383.wmf"/><Relationship Id="rId5" Type="http://schemas.openxmlformats.org/officeDocument/2006/relationships/image" Target="../media/image382.wmf"/><Relationship Id="rId4" Type="http://schemas.openxmlformats.org/officeDocument/2006/relationships/image" Target="../media/image381.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388.wmf"/><Relationship Id="rId2" Type="http://schemas.openxmlformats.org/officeDocument/2006/relationships/image" Target="../media/image387.wmf"/><Relationship Id="rId1" Type="http://schemas.openxmlformats.org/officeDocument/2006/relationships/image" Target="../media/image386.wmf"/><Relationship Id="rId4" Type="http://schemas.openxmlformats.org/officeDocument/2006/relationships/image" Target="../media/image389.wmf"/></Relationships>
</file>

<file path=ppt/drawings/_rels/vmlDrawing137.vml.rels><?xml version="1.0" encoding="UTF-8" standalone="yes"?>
<Relationships xmlns="http://schemas.openxmlformats.org/package/2006/relationships"><Relationship Id="rId8" Type="http://schemas.openxmlformats.org/officeDocument/2006/relationships/image" Target="../media/image397.wmf"/><Relationship Id="rId13" Type="http://schemas.openxmlformats.org/officeDocument/2006/relationships/image" Target="../media/image402.wmf"/><Relationship Id="rId3" Type="http://schemas.openxmlformats.org/officeDocument/2006/relationships/image" Target="../media/image392.wmf"/><Relationship Id="rId7" Type="http://schemas.openxmlformats.org/officeDocument/2006/relationships/image" Target="../media/image396.emf"/><Relationship Id="rId12" Type="http://schemas.openxmlformats.org/officeDocument/2006/relationships/image" Target="../media/image401.wmf"/><Relationship Id="rId2" Type="http://schemas.openxmlformats.org/officeDocument/2006/relationships/image" Target="../media/image391.emf"/><Relationship Id="rId1" Type="http://schemas.openxmlformats.org/officeDocument/2006/relationships/image" Target="../media/image390.emf"/><Relationship Id="rId6" Type="http://schemas.openxmlformats.org/officeDocument/2006/relationships/image" Target="../media/image395.wmf"/><Relationship Id="rId11" Type="http://schemas.openxmlformats.org/officeDocument/2006/relationships/image" Target="../media/image400.wmf"/><Relationship Id="rId5" Type="http://schemas.openxmlformats.org/officeDocument/2006/relationships/image" Target="../media/image394.wmf"/><Relationship Id="rId10" Type="http://schemas.openxmlformats.org/officeDocument/2006/relationships/image" Target="../media/image399.wmf"/><Relationship Id="rId4" Type="http://schemas.openxmlformats.org/officeDocument/2006/relationships/image" Target="../media/image393.wmf"/><Relationship Id="rId9" Type="http://schemas.openxmlformats.org/officeDocument/2006/relationships/image" Target="../media/image398.wmf"/></Relationships>
</file>

<file path=ppt/drawings/_rels/vmlDrawing138.vml.rels><?xml version="1.0" encoding="UTF-8" standalone="yes"?>
<Relationships xmlns="http://schemas.openxmlformats.org/package/2006/relationships"><Relationship Id="rId2" Type="http://schemas.openxmlformats.org/officeDocument/2006/relationships/image" Target="../media/image403.emf"/><Relationship Id="rId1" Type="http://schemas.openxmlformats.org/officeDocument/2006/relationships/image" Target="../media/image396.e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406.wmf"/><Relationship Id="rId2" Type="http://schemas.openxmlformats.org/officeDocument/2006/relationships/image" Target="../media/image405.wmf"/><Relationship Id="rId1" Type="http://schemas.openxmlformats.org/officeDocument/2006/relationships/image" Target="../media/image40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0.vml.rels><?xml version="1.0" encoding="UTF-8" standalone="yes"?>
<Relationships xmlns="http://schemas.openxmlformats.org/package/2006/relationships"><Relationship Id="rId8" Type="http://schemas.openxmlformats.org/officeDocument/2006/relationships/image" Target="../media/image414.emf"/><Relationship Id="rId13" Type="http://schemas.openxmlformats.org/officeDocument/2006/relationships/image" Target="../media/image419.wmf"/><Relationship Id="rId3" Type="http://schemas.openxmlformats.org/officeDocument/2006/relationships/image" Target="../media/image409.wmf"/><Relationship Id="rId7" Type="http://schemas.openxmlformats.org/officeDocument/2006/relationships/image" Target="../media/image413.wmf"/><Relationship Id="rId12" Type="http://schemas.openxmlformats.org/officeDocument/2006/relationships/image" Target="../media/image418.wmf"/><Relationship Id="rId2" Type="http://schemas.openxmlformats.org/officeDocument/2006/relationships/image" Target="../media/image408.wmf"/><Relationship Id="rId1" Type="http://schemas.openxmlformats.org/officeDocument/2006/relationships/image" Target="../media/image407.wmf"/><Relationship Id="rId6" Type="http://schemas.openxmlformats.org/officeDocument/2006/relationships/image" Target="../media/image412.wmf"/><Relationship Id="rId11" Type="http://schemas.openxmlformats.org/officeDocument/2006/relationships/image" Target="../media/image417.wmf"/><Relationship Id="rId5" Type="http://schemas.openxmlformats.org/officeDocument/2006/relationships/image" Target="../media/image411.wmf"/><Relationship Id="rId10" Type="http://schemas.openxmlformats.org/officeDocument/2006/relationships/image" Target="../media/image416.wmf"/><Relationship Id="rId4" Type="http://schemas.openxmlformats.org/officeDocument/2006/relationships/image" Target="../media/image410.wmf"/><Relationship Id="rId9" Type="http://schemas.openxmlformats.org/officeDocument/2006/relationships/image" Target="../media/image415.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422.wmf"/><Relationship Id="rId2" Type="http://schemas.openxmlformats.org/officeDocument/2006/relationships/image" Target="../media/image421.wmf"/><Relationship Id="rId1" Type="http://schemas.openxmlformats.org/officeDocument/2006/relationships/image" Target="../media/image420.wmf"/><Relationship Id="rId4" Type="http://schemas.openxmlformats.org/officeDocument/2006/relationships/image" Target="../media/image423.w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 Id="rId6" Type="http://schemas.openxmlformats.org/officeDocument/2006/relationships/image" Target="../media/image429.wmf"/><Relationship Id="rId5" Type="http://schemas.openxmlformats.org/officeDocument/2006/relationships/image" Target="../media/image428.wmf"/><Relationship Id="rId4" Type="http://schemas.openxmlformats.org/officeDocument/2006/relationships/image" Target="../media/image427.wmf"/></Relationships>
</file>

<file path=ppt/drawings/_rels/vmlDrawing143.vml.rels><?xml version="1.0" encoding="UTF-8" standalone="yes"?>
<Relationships xmlns="http://schemas.openxmlformats.org/package/2006/relationships"><Relationship Id="rId8" Type="http://schemas.openxmlformats.org/officeDocument/2006/relationships/image" Target="../media/image437.wmf"/><Relationship Id="rId13" Type="http://schemas.openxmlformats.org/officeDocument/2006/relationships/image" Target="../media/image442.wmf"/><Relationship Id="rId3" Type="http://schemas.openxmlformats.org/officeDocument/2006/relationships/image" Target="../media/image432.wmf"/><Relationship Id="rId7" Type="http://schemas.openxmlformats.org/officeDocument/2006/relationships/image" Target="../media/image436.wmf"/><Relationship Id="rId12" Type="http://schemas.openxmlformats.org/officeDocument/2006/relationships/image" Target="../media/image441.wmf"/><Relationship Id="rId2" Type="http://schemas.openxmlformats.org/officeDocument/2006/relationships/image" Target="../media/image431.wmf"/><Relationship Id="rId1" Type="http://schemas.openxmlformats.org/officeDocument/2006/relationships/image" Target="../media/image430.wmf"/><Relationship Id="rId6" Type="http://schemas.openxmlformats.org/officeDocument/2006/relationships/image" Target="../media/image435.emf"/><Relationship Id="rId11" Type="http://schemas.openxmlformats.org/officeDocument/2006/relationships/image" Target="../media/image440.wmf"/><Relationship Id="rId5" Type="http://schemas.openxmlformats.org/officeDocument/2006/relationships/image" Target="../media/image434.wmf"/><Relationship Id="rId10" Type="http://schemas.openxmlformats.org/officeDocument/2006/relationships/image" Target="../media/image439.wmf"/><Relationship Id="rId4" Type="http://schemas.openxmlformats.org/officeDocument/2006/relationships/image" Target="../media/image433.wmf"/><Relationship Id="rId9" Type="http://schemas.openxmlformats.org/officeDocument/2006/relationships/image" Target="../media/image438.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445.wmf"/><Relationship Id="rId2" Type="http://schemas.openxmlformats.org/officeDocument/2006/relationships/image" Target="../media/image444.wmf"/><Relationship Id="rId1" Type="http://schemas.openxmlformats.org/officeDocument/2006/relationships/image" Target="../media/image443.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448.wmf"/><Relationship Id="rId7" Type="http://schemas.openxmlformats.org/officeDocument/2006/relationships/image" Target="../media/image452.wmf"/><Relationship Id="rId2" Type="http://schemas.openxmlformats.org/officeDocument/2006/relationships/image" Target="../media/image447.emf"/><Relationship Id="rId1" Type="http://schemas.openxmlformats.org/officeDocument/2006/relationships/image" Target="../media/image446.wmf"/><Relationship Id="rId6" Type="http://schemas.openxmlformats.org/officeDocument/2006/relationships/image" Target="../media/image451.wmf"/><Relationship Id="rId5" Type="http://schemas.openxmlformats.org/officeDocument/2006/relationships/image" Target="../media/image450.wmf"/><Relationship Id="rId4" Type="http://schemas.openxmlformats.org/officeDocument/2006/relationships/image" Target="../media/image449.w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455.wmf"/><Relationship Id="rId7" Type="http://schemas.openxmlformats.org/officeDocument/2006/relationships/image" Target="../media/image459.wmf"/><Relationship Id="rId2" Type="http://schemas.openxmlformats.org/officeDocument/2006/relationships/image" Target="../media/image454.wmf"/><Relationship Id="rId1" Type="http://schemas.openxmlformats.org/officeDocument/2006/relationships/image" Target="../media/image453.wmf"/><Relationship Id="rId6" Type="http://schemas.openxmlformats.org/officeDocument/2006/relationships/image" Target="../media/image458.wmf"/><Relationship Id="rId5" Type="http://schemas.openxmlformats.org/officeDocument/2006/relationships/image" Target="../media/image457.wmf"/><Relationship Id="rId4" Type="http://schemas.openxmlformats.org/officeDocument/2006/relationships/image" Target="../media/image456.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462.wmf"/><Relationship Id="rId2" Type="http://schemas.openxmlformats.org/officeDocument/2006/relationships/image" Target="../media/image461.wmf"/><Relationship Id="rId1" Type="http://schemas.openxmlformats.org/officeDocument/2006/relationships/image" Target="../media/image460.wmf"/><Relationship Id="rId5" Type="http://schemas.openxmlformats.org/officeDocument/2006/relationships/image" Target="../media/image464.wmf"/><Relationship Id="rId4" Type="http://schemas.openxmlformats.org/officeDocument/2006/relationships/image" Target="../media/image463.wmf"/></Relationships>
</file>

<file path=ppt/drawings/_rels/vmlDrawing148.vml.rels><?xml version="1.0" encoding="UTF-8" standalone="yes"?>
<Relationships xmlns="http://schemas.openxmlformats.org/package/2006/relationships"><Relationship Id="rId8" Type="http://schemas.openxmlformats.org/officeDocument/2006/relationships/image" Target="../media/image472.wmf"/><Relationship Id="rId3" Type="http://schemas.openxmlformats.org/officeDocument/2006/relationships/image" Target="../media/image467.wmf"/><Relationship Id="rId7" Type="http://schemas.openxmlformats.org/officeDocument/2006/relationships/image" Target="../media/image471.wmf"/><Relationship Id="rId2" Type="http://schemas.openxmlformats.org/officeDocument/2006/relationships/image" Target="../media/image466.emf"/><Relationship Id="rId1" Type="http://schemas.openxmlformats.org/officeDocument/2006/relationships/image" Target="../media/image465.wmf"/><Relationship Id="rId6" Type="http://schemas.openxmlformats.org/officeDocument/2006/relationships/image" Target="../media/image470.wmf"/><Relationship Id="rId5" Type="http://schemas.openxmlformats.org/officeDocument/2006/relationships/image" Target="../media/image469.wmf"/><Relationship Id="rId4" Type="http://schemas.openxmlformats.org/officeDocument/2006/relationships/image" Target="../media/image468.wmf"/></Relationships>
</file>

<file path=ppt/drawings/_rels/vmlDrawing149.vml.rels><?xml version="1.0" encoding="UTF-8" standalone="yes"?>
<Relationships xmlns="http://schemas.openxmlformats.org/package/2006/relationships"><Relationship Id="rId8" Type="http://schemas.openxmlformats.org/officeDocument/2006/relationships/image" Target="../media/image480.wmf"/><Relationship Id="rId3" Type="http://schemas.openxmlformats.org/officeDocument/2006/relationships/image" Target="../media/image475.wmf"/><Relationship Id="rId7" Type="http://schemas.openxmlformats.org/officeDocument/2006/relationships/image" Target="../media/image479.wmf"/><Relationship Id="rId2" Type="http://schemas.openxmlformats.org/officeDocument/2006/relationships/image" Target="../media/image474.emf"/><Relationship Id="rId1" Type="http://schemas.openxmlformats.org/officeDocument/2006/relationships/image" Target="../media/image473.wmf"/><Relationship Id="rId6" Type="http://schemas.openxmlformats.org/officeDocument/2006/relationships/image" Target="../media/image478.wmf"/><Relationship Id="rId5" Type="http://schemas.openxmlformats.org/officeDocument/2006/relationships/image" Target="../media/image477.wmf"/><Relationship Id="rId4" Type="http://schemas.openxmlformats.org/officeDocument/2006/relationships/image" Target="../media/image47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482.wmf"/><Relationship Id="rId7" Type="http://schemas.openxmlformats.org/officeDocument/2006/relationships/image" Target="../media/image486.wmf"/><Relationship Id="rId2" Type="http://schemas.openxmlformats.org/officeDocument/2006/relationships/image" Target="../media/image481.wmf"/><Relationship Id="rId1" Type="http://schemas.openxmlformats.org/officeDocument/2006/relationships/image" Target="../media/image474.emf"/><Relationship Id="rId6" Type="http://schemas.openxmlformats.org/officeDocument/2006/relationships/image" Target="../media/image485.wmf"/><Relationship Id="rId5" Type="http://schemas.openxmlformats.org/officeDocument/2006/relationships/image" Target="../media/image484.wmf"/><Relationship Id="rId4" Type="http://schemas.openxmlformats.org/officeDocument/2006/relationships/image" Target="../media/image483.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488.wmf"/><Relationship Id="rId2" Type="http://schemas.openxmlformats.org/officeDocument/2006/relationships/image" Target="../media/image487.wmf"/><Relationship Id="rId1" Type="http://schemas.openxmlformats.org/officeDocument/2006/relationships/image" Target="../media/image474.emf"/><Relationship Id="rId4" Type="http://schemas.openxmlformats.org/officeDocument/2006/relationships/image" Target="../media/image489.wmf"/></Relationships>
</file>

<file path=ppt/drawings/_rels/vmlDrawing152.vml.rels><?xml version="1.0" encoding="UTF-8" standalone="yes"?>
<Relationships xmlns="http://schemas.openxmlformats.org/package/2006/relationships"><Relationship Id="rId2" Type="http://schemas.openxmlformats.org/officeDocument/2006/relationships/image" Target="../media/image491.wmf"/><Relationship Id="rId1" Type="http://schemas.openxmlformats.org/officeDocument/2006/relationships/image" Target="../media/image490.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494.wmf"/><Relationship Id="rId2" Type="http://schemas.openxmlformats.org/officeDocument/2006/relationships/image" Target="../media/image493.wmf"/><Relationship Id="rId1" Type="http://schemas.openxmlformats.org/officeDocument/2006/relationships/image" Target="../media/image492.wmf"/><Relationship Id="rId6" Type="http://schemas.openxmlformats.org/officeDocument/2006/relationships/image" Target="../media/image497.wmf"/><Relationship Id="rId5" Type="http://schemas.openxmlformats.org/officeDocument/2006/relationships/image" Target="../media/image496.wmf"/><Relationship Id="rId4" Type="http://schemas.openxmlformats.org/officeDocument/2006/relationships/image" Target="../media/image495.wmf"/></Relationships>
</file>

<file path=ppt/drawings/_rels/vmlDrawing154.vml.rels><?xml version="1.0" encoding="UTF-8" standalone="yes"?>
<Relationships xmlns="http://schemas.openxmlformats.org/package/2006/relationships"><Relationship Id="rId8" Type="http://schemas.openxmlformats.org/officeDocument/2006/relationships/image" Target="../media/image505.wmf"/><Relationship Id="rId13" Type="http://schemas.openxmlformats.org/officeDocument/2006/relationships/image" Target="../media/image510.wmf"/><Relationship Id="rId3" Type="http://schemas.openxmlformats.org/officeDocument/2006/relationships/image" Target="../media/image500.wmf"/><Relationship Id="rId7" Type="http://schemas.openxmlformats.org/officeDocument/2006/relationships/image" Target="../media/image504.wmf"/><Relationship Id="rId12" Type="http://schemas.openxmlformats.org/officeDocument/2006/relationships/image" Target="../media/image509.wmf"/><Relationship Id="rId2" Type="http://schemas.openxmlformats.org/officeDocument/2006/relationships/image" Target="../media/image499.wmf"/><Relationship Id="rId16" Type="http://schemas.openxmlformats.org/officeDocument/2006/relationships/image" Target="../media/image513.wmf"/><Relationship Id="rId1" Type="http://schemas.openxmlformats.org/officeDocument/2006/relationships/image" Target="../media/image498.wmf"/><Relationship Id="rId6" Type="http://schemas.openxmlformats.org/officeDocument/2006/relationships/image" Target="../media/image503.wmf"/><Relationship Id="rId11" Type="http://schemas.openxmlformats.org/officeDocument/2006/relationships/image" Target="../media/image508.wmf"/><Relationship Id="rId5" Type="http://schemas.openxmlformats.org/officeDocument/2006/relationships/image" Target="../media/image502.wmf"/><Relationship Id="rId15" Type="http://schemas.openxmlformats.org/officeDocument/2006/relationships/image" Target="../media/image512.wmf"/><Relationship Id="rId10" Type="http://schemas.openxmlformats.org/officeDocument/2006/relationships/image" Target="../media/image507.wmf"/><Relationship Id="rId4" Type="http://schemas.openxmlformats.org/officeDocument/2006/relationships/image" Target="../media/image501.wmf"/><Relationship Id="rId9" Type="http://schemas.openxmlformats.org/officeDocument/2006/relationships/image" Target="../media/image506.wmf"/><Relationship Id="rId14" Type="http://schemas.openxmlformats.org/officeDocument/2006/relationships/image" Target="../media/image511.wmf"/></Relationships>
</file>

<file path=ppt/drawings/_rels/vmlDrawing155.vml.rels><?xml version="1.0" encoding="UTF-8" standalone="yes"?>
<Relationships xmlns="http://schemas.openxmlformats.org/package/2006/relationships"><Relationship Id="rId8" Type="http://schemas.openxmlformats.org/officeDocument/2006/relationships/image" Target="../media/image521.wmf"/><Relationship Id="rId3" Type="http://schemas.openxmlformats.org/officeDocument/2006/relationships/image" Target="../media/image516.wmf"/><Relationship Id="rId7" Type="http://schemas.openxmlformats.org/officeDocument/2006/relationships/image" Target="../media/image520.wmf"/><Relationship Id="rId2" Type="http://schemas.openxmlformats.org/officeDocument/2006/relationships/image" Target="../media/image515.wmf"/><Relationship Id="rId1" Type="http://schemas.openxmlformats.org/officeDocument/2006/relationships/image" Target="../media/image514.wmf"/><Relationship Id="rId6" Type="http://schemas.openxmlformats.org/officeDocument/2006/relationships/image" Target="../media/image519.wmf"/><Relationship Id="rId11" Type="http://schemas.openxmlformats.org/officeDocument/2006/relationships/image" Target="../media/image524.wmf"/><Relationship Id="rId5" Type="http://schemas.openxmlformats.org/officeDocument/2006/relationships/image" Target="../media/image518.wmf"/><Relationship Id="rId10" Type="http://schemas.openxmlformats.org/officeDocument/2006/relationships/image" Target="../media/image523.wmf"/><Relationship Id="rId4" Type="http://schemas.openxmlformats.org/officeDocument/2006/relationships/image" Target="../media/image517.wmf"/><Relationship Id="rId9" Type="http://schemas.openxmlformats.org/officeDocument/2006/relationships/image" Target="../media/image522.w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2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526.emf"/></Relationships>
</file>

<file path=ppt/drawings/_rels/vmlDrawing158.vml.rels><?xml version="1.0" encoding="UTF-8" standalone="yes"?>
<Relationships xmlns="http://schemas.openxmlformats.org/package/2006/relationships"><Relationship Id="rId3" Type="http://schemas.openxmlformats.org/officeDocument/2006/relationships/image" Target="../media/image529.wmf"/><Relationship Id="rId2" Type="http://schemas.openxmlformats.org/officeDocument/2006/relationships/image" Target="../media/image528.wmf"/><Relationship Id="rId1" Type="http://schemas.openxmlformats.org/officeDocument/2006/relationships/image" Target="../media/image527.emf"/><Relationship Id="rId4" Type="http://schemas.openxmlformats.org/officeDocument/2006/relationships/image" Target="../media/image530.w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3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emf"/></Relationships>
</file>

<file path=ppt/drawings/_rels/vmlDrawing160.vml.rels><?xml version="1.0" encoding="UTF-8" standalone="yes"?>
<Relationships xmlns="http://schemas.openxmlformats.org/package/2006/relationships"><Relationship Id="rId8" Type="http://schemas.openxmlformats.org/officeDocument/2006/relationships/image" Target="../media/image539.wmf"/><Relationship Id="rId3" Type="http://schemas.openxmlformats.org/officeDocument/2006/relationships/image" Target="../media/image534.wmf"/><Relationship Id="rId7" Type="http://schemas.openxmlformats.org/officeDocument/2006/relationships/image" Target="../media/image538.wmf"/><Relationship Id="rId2" Type="http://schemas.openxmlformats.org/officeDocument/2006/relationships/image" Target="../media/image533.wmf"/><Relationship Id="rId1" Type="http://schemas.openxmlformats.org/officeDocument/2006/relationships/image" Target="../media/image532.wmf"/><Relationship Id="rId6" Type="http://schemas.openxmlformats.org/officeDocument/2006/relationships/image" Target="../media/image537.wmf"/><Relationship Id="rId5" Type="http://schemas.openxmlformats.org/officeDocument/2006/relationships/image" Target="../media/image536.wmf"/><Relationship Id="rId4" Type="http://schemas.openxmlformats.org/officeDocument/2006/relationships/image" Target="../media/image535.w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541.wmf"/><Relationship Id="rId1" Type="http://schemas.openxmlformats.org/officeDocument/2006/relationships/image" Target="../media/image540.e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543.emf"/><Relationship Id="rId1" Type="http://schemas.openxmlformats.org/officeDocument/2006/relationships/image" Target="../media/image542.wmf"/></Relationships>
</file>

<file path=ppt/drawings/_rels/vmlDrawing163.vml.rels><?xml version="1.0" encoding="UTF-8" standalone="yes"?>
<Relationships xmlns="http://schemas.openxmlformats.org/package/2006/relationships"><Relationship Id="rId8" Type="http://schemas.openxmlformats.org/officeDocument/2006/relationships/image" Target="../media/image550.wmf"/><Relationship Id="rId3" Type="http://schemas.openxmlformats.org/officeDocument/2006/relationships/image" Target="../media/image546.wmf"/><Relationship Id="rId7" Type="http://schemas.openxmlformats.org/officeDocument/2006/relationships/image" Target="../media/image538.wmf"/><Relationship Id="rId2" Type="http://schemas.openxmlformats.org/officeDocument/2006/relationships/image" Target="../media/image545.wmf"/><Relationship Id="rId1" Type="http://schemas.openxmlformats.org/officeDocument/2006/relationships/image" Target="../media/image544.wmf"/><Relationship Id="rId6" Type="http://schemas.openxmlformats.org/officeDocument/2006/relationships/image" Target="../media/image549.wmf"/><Relationship Id="rId5" Type="http://schemas.openxmlformats.org/officeDocument/2006/relationships/image" Target="../media/image548.wmf"/><Relationship Id="rId4" Type="http://schemas.openxmlformats.org/officeDocument/2006/relationships/image" Target="../media/image547.wmf"/><Relationship Id="rId9" Type="http://schemas.openxmlformats.org/officeDocument/2006/relationships/image" Target="../media/image551.e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554.wmf"/><Relationship Id="rId2" Type="http://schemas.openxmlformats.org/officeDocument/2006/relationships/image" Target="../media/image553.wmf"/><Relationship Id="rId1" Type="http://schemas.openxmlformats.org/officeDocument/2006/relationships/image" Target="../media/image552.wmf"/><Relationship Id="rId6" Type="http://schemas.openxmlformats.org/officeDocument/2006/relationships/image" Target="../media/image557.wmf"/><Relationship Id="rId5" Type="http://schemas.openxmlformats.org/officeDocument/2006/relationships/image" Target="../media/image556.wmf"/><Relationship Id="rId4" Type="http://schemas.openxmlformats.org/officeDocument/2006/relationships/image" Target="../media/image555.wmf"/></Relationships>
</file>

<file path=ppt/drawings/_rels/vmlDrawing165.vml.rels><?xml version="1.0" encoding="UTF-8" standalone="yes"?>
<Relationships xmlns="http://schemas.openxmlformats.org/package/2006/relationships"><Relationship Id="rId3" Type="http://schemas.openxmlformats.org/officeDocument/2006/relationships/image" Target="../media/image560.wmf"/><Relationship Id="rId2" Type="http://schemas.openxmlformats.org/officeDocument/2006/relationships/image" Target="../media/image559.wmf"/><Relationship Id="rId1" Type="http://schemas.openxmlformats.org/officeDocument/2006/relationships/image" Target="../media/image558.wmf"/><Relationship Id="rId5" Type="http://schemas.openxmlformats.org/officeDocument/2006/relationships/image" Target="../media/image562.wmf"/><Relationship Id="rId4" Type="http://schemas.openxmlformats.org/officeDocument/2006/relationships/image" Target="../media/image561.wmf"/></Relationships>
</file>

<file path=ppt/drawings/_rels/vmlDrawing166.vml.rels><?xml version="1.0" encoding="UTF-8" standalone="yes"?>
<Relationships xmlns="http://schemas.openxmlformats.org/package/2006/relationships"><Relationship Id="rId3" Type="http://schemas.openxmlformats.org/officeDocument/2006/relationships/image" Target="../media/image565.wmf"/><Relationship Id="rId2" Type="http://schemas.openxmlformats.org/officeDocument/2006/relationships/image" Target="../media/image564.wmf"/><Relationship Id="rId1" Type="http://schemas.openxmlformats.org/officeDocument/2006/relationships/image" Target="../media/image563.wmf"/><Relationship Id="rId4" Type="http://schemas.openxmlformats.org/officeDocument/2006/relationships/image" Target="../media/image566.wmf"/></Relationships>
</file>

<file path=ppt/drawings/_rels/vmlDrawing167.vml.rels><?xml version="1.0" encoding="UTF-8" standalone="yes"?>
<Relationships xmlns="http://schemas.openxmlformats.org/package/2006/relationships"><Relationship Id="rId3" Type="http://schemas.openxmlformats.org/officeDocument/2006/relationships/image" Target="../media/image569.wmf"/><Relationship Id="rId2" Type="http://schemas.openxmlformats.org/officeDocument/2006/relationships/image" Target="../media/image568.wmf"/><Relationship Id="rId1" Type="http://schemas.openxmlformats.org/officeDocument/2006/relationships/image" Target="../media/image567.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572.wmf"/><Relationship Id="rId2" Type="http://schemas.openxmlformats.org/officeDocument/2006/relationships/image" Target="../media/image571.wmf"/><Relationship Id="rId1" Type="http://schemas.openxmlformats.org/officeDocument/2006/relationships/image" Target="../media/image570.wmf"/><Relationship Id="rId4" Type="http://schemas.openxmlformats.org/officeDocument/2006/relationships/image" Target="../media/image573.w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576.wmf"/><Relationship Id="rId2" Type="http://schemas.openxmlformats.org/officeDocument/2006/relationships/image" Target="../media/image575.wmf"/><Relationship Id="rId1" Type="http://schemas.openxmlformats.org/officeDocument/2006/relationships/image" Target="../media/image57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70.vml.rels><?xml version="1.0" encoding="UTF-8" standalone="yes"?>
<Relationships xmlns="http://schemas.openxmlformats.org/package/2006/relationships"><Relationship Id="rId3" Type="http://schemas.openxmlformats.org/officeDocument/2006/relationships/image" Target="../media/image579.emf"/><Relationship Id="rId2" Type="http://schemas.openxmlformats.org/officeDocument/2006/relationships/image" Target="../media/image578.wmf"/><Relationship Id="rId1" Type="http://schemas.openxmlformats.org/officeDocument/2006/relationships/image" Target="../media/image577.wmf"/><Relationship Id="rId6" Type="http://schemas.openxmlformats.org/officeDocument/2006/relationships/image" Target="../media/image582.wmf"/><Relationship Id="rId5" Type="http://schemas.openxmlformats.org/officeDocument/2006/relationships/image" Target="../media/image581.wmf"/><Relationship Id="rId4" Type="http://schemas.openxmlformats.org/officeDocument/2006/relationships/image" Target="../media/image580.wmf"/></Relationships>
</file>

<file path=ppt/drawings/_rels/vmlDrawing171.vml.rels><?xml version="1.0" encoding="UTF-8" standalone="yes"?>
<Relationships xmlns="http://schemas.openxmlformats.org/package/2006/relationships"><Relationship Id="rId8" Type="http://schemas.openxmlformats.org/officeDocument/2006/relationships/image" Target="../media/image590.wmf"/><Relationship Id="rId3" Type="http://schemas.openxmlformats.org/officeDocument/2006/relationships/image" Target="../media/image585.wmf"/><Relationship Id="rId7" Type="http://schemas.openxmlformats.org/officeDocument/2006/relationships/image" Target="../media/image589.wmf"/><Relationship Id="rId2" Type="http://schemas.openxmlformats.org/officeDocument/2006/relationships/image" Target="../media/image584.wmf"/><Relationship Id="rId1" Type="http://schemas.openxmlformats.org/officeDocument/2006/relationships/image" Target="../media/image583.wmf"/><Relationship Id="rId6" Type="http://schemas.openxmlformats.org/officeDocument/2006/relationships/image" Target="../media/image588.wmf"/><Relationship Id="rId5" Type="http://schemas.openxmlformats.org/officeDocument/2006/relationships/image" Target="../media/image587.wmf"/><Relationship Id="rId4" Type="http://schemas.openxmlformats.org/officeDocument/2006/relationships/image" Target="../media/image586.w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591.wmf"/></Relationships>
</file>

<file path=ppt/drawings/_rels/vmlDrawing173.vml.rels><?xml version="1.0" encoding="UTF-8" standalone="yes"?>
<Relationships xmlns="http://schemas.openxmlformats.org/package/2006/relationships"><Relationship Id="rId3" Type="http://schemas.openxmlformats.org/officeDocument/2006/relationships/image" Target="../media/image594.wmf"/><Relationship Id="rId2" Type="http://schemas.openxmlformats.org/officeDocument/2006/relationships/image" Target="../media/image593.wmf"/><Relationship Id="rId1" Type="http://schemas.openxmlformats.org/officeDocument/2006/relationships/image" Target="../media/image592.wmf"/><Relationship Id="rId5" Type="http://schemas.openxmlformats.org/officeDocument/2006/relationships/image" Target="../media/image596.wmf"/><Relationship Id="rId4" Type="http://schemas.openxmlformats.org/officeDocument/2006/relationships/image" Target="../media/image595.w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97.wmf"/></Relationships>
</file>

<file path=ppt/drawings/_rels/vmlDrawing175.vml.rels><?xml version="1.0" encoding="UTF-8" standalone="yes"?>
<Relationships xmlns="http://schemas.openxmlformats.org/package/2006/relationships"><Relationship Id="rId3" Type="http://schemas.openxmlformats.org/officeDocument/2006/relationships/image" Target="../media/image599.wmf"/><Relationship Id="rId2" Type="http://schemas.openxmlformats.org/officeDocument/2006/relationships/image" Target="../media/image598.wmf"/><Relationship Id="rId1" Type="http://schemas.openxmlformats.org/officeDocument/2006/relationships/image" Target="../media/image597.wmf"/><Relationship Id="rId5" Type="http://schemas.openxmlformats.org/officeDocument/2006/relationships/image" Target="../media/image601.wmf"/><Relationship Id="rId4" Type="http://schemas.openxmlformats.org/officeDocument/2006/relationships/image" Target="../media/image600.w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602.w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603.w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604.wmf"/></Relationships>
</file>

<file path=ppt/drawings/_rels/vmlDrawing179.vml.rels><?xml version="1.0" encoding="UTF-8" standalone="yes"?>
<Relationships xmlns="http://schemas.openxmlformats.org/package/2006/relationships"><Relationship Id="rId3" Type="http://schemas.openxmlformats.org/officeDocument/2006/relationships/image" Target="../media/image607.wmf"/><Relationship Id="rId2" Type="http://schemas.openxmlformats.org/officeDocument/2006/relationships/image" Target="../media/image606.wmf"/><Relationship Id="rId1" Type="http://schemas.openxmlformats.org/officeDocument/2006/relationships/image" Target="../media/image605.wmf"/><Relationship Id="rId5" Type="http://schemas.openxmlformats.org/officeDocument/2006/relationships/image" Target="../media/image609.wmf"/><Relationship Id="rId4" Type="http://schemas.openxmlformats.org/officeDocument/2006/relationships/image" Target="../media/image60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w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610.w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611.wmf"/></Relationships>
</file>

<file path=ppt/drawings/_rels/vmlDrawing182.vml.rels><?xml version="1.0" encoding="UTF-8" standalone="yes"?>
<Relationships xmlns="http://schemas.openxmlformats.org/package/2006/relationships"><Relationship Id="rId3" Type="http://schemas.openxmlformats.org/officeDocument/2006/relationships/image" Target="../media/image614.wmf"/><Relationship Id="rId2" Type="http://schemas.openxmlformats.org/officeDocument/2006/relationships/image" Target="../media/image613.wmf"/><Relationship Id="rId1" Type="http://schemas.openxmlformats.org/officeDocument/2006/relationships/image" Target="../media/image612.wmf"/></Relationships>
</file>

<file path=ppt/drawings/_rels/vmlDrawing183.vml.rels><?xml version="1.0" encoding="UTF-8" standalone="yes"?>
<Relationships xmlns="http://schemas.openxmlformats.org/package/2006/relationships"><Relationship Id="rId3" Type="http://schemas.openxmlformats.org/officeDocument/2006/relationships/image" Target="../media/image617.wmf"/><Relationship Id="rId2" Type="http://schemas.openxmlformats.org/officeDocument/2006/relationships/image" Target="../media/image616.wmf"/><Relationship Id="rId1" Type="http://schemas.openxmlformats.org/officeDocument/2006/relationships/image" Target="../media/image615.w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618.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619.wmf"/></Relationships>
</file>

<file path=ppt/drawings/_rels/vmlDrawing186.vml.rels><?xml version="1.0" encoding="UTF-8" standalone="yes"?>
<Relationships xmlns="http://schemas.openxmlformats.org/package/2006/relationships"><Relationship Id="rId2" Type="http://schemas.openxmlformats.org/officeDocument/2006/relationships/image" Target="../media/image621.wmf"/><Relationship Id="rId1" Type="http://schemas.openxmlformats.org/officeDocument/2006/relationships/image" Target="../media/image620.w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622.wmf"/></Relationships>
</file>

<file path=ppt/drawings/_rels/vmlDrawing188.vml.rels><?xml version="1.0" encoding="UTF-8" standalone="yes"?>
<Relationships xmlns="http://schemas.openxmlformats.org/package/2006/relationships"><Relationship Id="rId3" Type="http://schemas.openxmlformats.org/officeDocument/2006/relationships/image" Target="../media/image625.wmf"/><Relationship Id="rId2" Type="http://schemas.openxmlformats.org/officeDocument/2006/relationships/image" Target="../media/image624.emf"/><Relationship Id="rId1" Type="http://schemas.openxmlformats.org/officeDocument/2006/relationships/image" Target="../media/image623.wmf"/><Relationship Id="rId4" Type="http://schemas.openxmlformats.org/officeDocument/2006/relationships/image" Target="../media/image626.w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62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37.emf"/></Relationships>
</file>

<file path=ppt/drawings/_rels/vmlDrawing190.vml.rels><?xml version="1.0" encoding="UTF-8" standalone="yes"?>
<Relationships xmlns="http://schemas.openxmlformats.org/package/2006/relationships"><Relationship Id="rId2" Type="http://schemas.openxmlformats.org/officeDocument/2006/relationships/image" Target="../media/image628.wmf"/><Relationship Id="rId1" Type="http://schemas.openxmlformats.org/officeDocument/2006/relationships/image" Target="../media/image627.wmf"/></Relationships>
</file>

<file path=ppt/drawings/_rels/vmlDrawing191.vml.rels><?xml version="1.0" encoding="UTF-8" standalone="yes"?>
<Relationships xmlns="http://schemas.openxmlformats.org/package/2006/relationships"><Relationship Id="rId3" Type="http://schemas.openxmlformats.org/officeDocument/2006/relationships/image" Target="../media/image632.wmf"/><Relationship Id="rId2" Type="http://schemas.openxmlformats.org/officeDocument/2006/relationships/image" Target="../media/image631.wmf"/><Relationship Id="rId1" Type="http://schemas.openxmlformats.org/officeDocument/2006/relationships/image" Target="../media/image630.wmf"/><Relationship Id="rId4" Type="http://schemas.openxmlformats.org/officeDocument/2006/relationships/image" Target="../media/image633.wmf"/></Relationships>
</file>

<file path=ppt/drawings/_rels/vmlDrawing192.vml.rels><?xml version="1.0" encoding="UTF-8" standalone="yes"?>
<Relationships xmlns="http://schemas.openxmlformats.org/package/2006/relationships"><Relationship Id="rId3" Type="http://schemas.openxmlformats.org/officeDocument/2006/relationships/image" Target="../media/image635.wmf"/><Relationship Id="rId7" Type="http://schemas.openxmlformats.org/officeDocument/2006/relationships/image" Target="../media/image639.wmf"/><Relationship Id="rId2" Type="http://schemas.openxmlformats.org/officeDocument/2006/relationships/image" Target="../media/image620.wmf"/><Relationship Id="rId1" Type="http://schemas.openxmlformats.org/officeDocument/2006/relationships/image" Target="../media/image634.emf"/><Relationship Id="rId6" Type="http://schemas.openxmlformats.org/officeDocument/2006/relationships/image" Target="../media/image638.wmf"/><Relationship Id="rId5" Type="http://schemas.openxmlformats.org/officeDocument/2006/relationships/image" Target="../media/image637.wmf"/><Relationship Id="rId4" Type="http://schemas.openxmlformats.org/officeDocument/2006/relationships/image" Target="../media/image636.wmf"/></Relationships>
</file>

<file path=ppt/drawings/_rels/vmlDrawing193.vml.rels><?xml version="1.0" encoding="UTF-8" standalone="yes"?>
<Relationships xmlns="http://schemas.openxmlformats.org/package/2006/relationships"><Relationship Id="rId8" Type="http://schemas.openxmlformats.org/officeDocument/2006/relationships/image" Target="../media/image647.wmf"/><Relationship Id="rId3" Type="http://schemas.openxmlformats.org/officeDocument/2006/relationships/image" Target="../media/image642.wmf"/><Relationship Id="rId7" Type="http://schemas.openxmlformats.org/officeDocument/2006/relationships/image" Target="../media/image646.wmf"/><Relationship Id="rId2" Type="http://schemas.openxmlformats.org/officeDocument/2006/relationships/image" Target="../media/image641.wmf"/><Relationship Id="rId1" Type="http://schemas.openxmlformats.org/officeDocument/2006/relationships/image" Target="../media/image640.wmf"/><Relationship Id="rId6" Type="http://schemas.openxmlformats.org/officeDocument/2006/relationships/image" Target="../media/image645.wmf"/><Relationship Id="rId11" Type="http://schemas.openxmlformats.org/officeDocument/2006/relationships/image" Target="../media/image650.wmf"/><Relationship Id="rId5" Type="http://schemas.openxmlformats.org/officeDocument/2006/relationships/image" Target="../media/image644.wmf"/><Relationship Id="rId10" Type="http://schemas.openxmlformats.org/officeDocument/2006/relationships/image" Target="../media/image649.wmf"/><Relationship Id="rId4" Type="http://schemas.openxmlformats.org/officeDocument/2006/relationships/image" Target="../media/image643.wmf"/><Relationship Id="rId9" Type="http://schemas.openxmlformats.org/officeDocument/2006/relationships/image" Target="../media/image648.w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651.emf"/></Relationships>
</file>

<file path=ppt/drawings/_rels/vmlDrawing195.vml.rels><?xml version="1.0" encoding="UTF-8" standalone="yes"?>
<Relationships xmlns="http://schemas.openxmlformats.org/package/2006/relationships"><Relationship Id="rId3" Type="http://schemas.openxmlformats.org/officeDocument/2006/relationships/image" Target="../media/image654.wmf"/><Relationship Id="rId2" Type="http://schemas.openxmlformats.org/officeDocument/2006/relationships/image" Target="../media/image653.wmf"/><Relationship Id="rId1" Type="http://schemas.openxmlformats.org/officeDocument/2006/relationships/image" Target="../media/image652.wmf"/><Relationship Id="rId6" Type="http://schemas.openxmlformats.org/officeDocument/2006/relationships/image" Target="../media/image657.wmf"/><Relationship Id="rId5" Type="http://schemas.openxmlformats.org/officeDocument/2006/relationships/image" Target="../media/image656.wmf"/><Relationship Id="rId4" Type="http://schemas.openxmlformats.org/officeDocument/2006/relationships/image" Target="../media/image655.wmf"/></Relationships>
</file>

<file path=ppt/drawings/_rels/vmlDrawing196.vml.rels><?xml version="1.0" encoding="UTF-8" standalone="yes"?>
<Relationships xmlns="http://schemas.openxmlformats.org/package/2006/relationships"><Relationship Id="rId8" Type="http://schemas.openxmlformats.org/officeDocument/2006/relationships/image" Target="../media/image665.wmf"/><Relationship Id="rId3" Type="http://schemas.openxmlformats.org/officeDocument/2006/relationships/image" Target="../media/image660.wmf"/><Relationship Id="rId7" Type="http://schemas.openxmlformats.org/officeDocument/2006/relationships/image" Target="../media/image664.wmf"/><Relationship Id="rId2" Type="http://schemas.openxmlformats.org/officeDocument/2006/relationships/image" Target="../media/image659.wmf"/><Relationship Id="rId1" Type="http://schemas.openxmlformats.org/officeDocument/2006/relationships/image" Target="../media/image658.wmf"/><Relationship Id="rId6" Type="http://schemas.openxmlformats.org/officeDocument/2006/relationships/image" Target="../media/image663.wmf"/><Relationship Id="rId5" Type="http://schemas.openxmlformats.org/officeDocument/2006/relationships/image" Target="../media/image662.wmf"/><Relationship Id="rId4" Type="http://schemas.openxmlformats.org/officeDocument/2006/relationships/image" Target="../media/image661.wmf"/></Relationships>
</file>

<file path=ppt/drawings/_rels/vmlDrawing197.vml.rels><?xml version="1.0" encoding="UTF-8" standalone="yes"?>
<Relationships xmlns="http://schemas.openxmlformats.org/package/2006/relationships"><Relationship Id="rId3" Type="http://schemas.openxmlformats.org/officeDocument/2006/relationships/image" Target="../media/image668.wmf"/><Relationship Id="rId2" Type="http://schemas.openxmlformats.org/officeDocument/2006/relationships/image" Target="../media/image667.wmf"/><Relationship Id="rId1" Type="http://schemas.openxmlformats.org/officeDocument/2006/relationships/image" Target="../media/image666.wmf"/></Relationships>
</file>

<file path=ppt/drawings/_rels/vmlDrawing198.vml.rels><?xml version="1.0" encoding="UTF-8" standalone="yes"?>
<Relationships xmlns="http://schemas.openxmlformats.org/package/2006/relationships"><Relationship Id="rId3" Type="http://schemas.openxmlformats.org/officeDocument/2006/relationships/image" Target="../media/image671.wmf"/><Relationship Id="rId2" Type="http://schemas.openxmlformats.org/officeDocument/2006/relationships/image" Target="../media/image670.wmf"/><Relationship Id="rId1" Type="http://schemas.openxmlformats.org/officeDocument/2006/relationships/image" Target="../media/image669.wmf"/></Relationships>
</file>

<file path=ppt/drawings/_rels/vmlDrawing199.vml.rels><?xml version="1.0" encoding="UTF-8" standalone="yes"?>
<Relationships xmlns="http://schemas.openxmlformats.org/package/2006/relationships"><Relationship Id="rId8" Type="http://schemas.openxmlformats.org/officeDocument/2006/relationships/image" Target="../media/image679.wmf"/><Relationship Id="rId3" Type="http://schemas.openxmlformats.org/officeDocument/2006/relationships/image" Target="../media/image674.wmf"/><Relationship Id="rId7" Type="http://schemas.openxmlformats.org/officeDocument/2006/relationships/image" Target="../media/image678.wmf"/><Relationship Id="rId2" Type="http://schemas.openxmlformats.org/officeDocument/2006/relationships/image" Target="../media/image673.wmf"/><Relationship Id="rId1" Type="http://schemas.openxmlformats.org/officeDocument/2006/relationships/image" Target="../media/image672.wmf"/><Relationship Id="rId6" Type="http://schemas.openxmlformats.org/officeDocument/2006/relationships/image" Target="../media/image677.wmf"/><Relationship Id="rId5" Type="http://schemas.openxmlformats.org/officeDocument/2006/relationships/image" Target="../media/image676.wmf"/><Relationship Id="rId4" Type="http://schemas.openxmlformats.org/officeDocument/2006/relationships/image" Target="../media/image675.wmf"/><Relationship Id="rId9" Type="http://schemas.openxmlformats.org/officeDocument/2006/relationships/image" Target="../media/image6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wmf"/><Relationship Id="rId1" Type="http://schemas.openxmlformats.org/officeDocument/2006/relationships/image" Target="../media/image42.emf"/></Relationships>
</file>

<file path=ppt/drawings/_rels/vmlDrawing200.vml.rels><?xml version="1.0" encoding="UTF-8" standalone="yes"?>
<Relationships xmlns="http://schemas.openxmlformats.org/package/2006/relationships"><Relationship Id="rId8" Type="http://schemas.openxmlformats.org/officeDocument/2006/relationships/image" Target="../media/image688.wmf"/><Relationship Id="rId3" Type="http://schemas.openxmlformats.org/officeDocument/2006/relationships/image" Target="../media/image683.wmf"/><Relationship Id="rId7" Type="http://schemas.openxmlformats.org/officeDocument/2006/relationships/image" Target="../media/image687.wmf"/><Relationship Id="rId2" Type="http://schemas.openxmlformats.org/officeDocument/2006/relationships/image" Target="../media/image682.wmf"/><Relationship Id="rId1" Type="http://schemas.openxmlformats.org/officeDocument/2006/relationships/image" Target="../media/image681.wmf"/><Relationship Id="rId6" Type="http://schemas.openxmlformats.org/officeDocument/2006/relationships/image" Target="../media/image686.wmf"/><Relationship Id="rId5" Type="http://schemas.openxmlformats.org/officeDocument/2006/relationships/image" Target="../media/image685.wmf"/><Relationship Id="rId4" Type="http://schemas.openxmlformats.org/officeDocument/2006/relationships/image" Target="../media/image68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wmf"/><Relationship Id="rId1" Type="http://schemas.openxmlformats.org/officeDocument/2006/relationships/image" Target="../media/image45.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9.wmf"/><Relationship Id="rId1" Type="http://schemas.openxmlformats.org/officeDocument/2006/relationships/image" Target="../media/image48.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4" Type="http://schemas.openxmlformats.org/officeDocument/2006/relationships/image" Target="../media/image5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emf"/><Relationship Id="rId1" Type="http://schemas.openxmlformats.org/officeDocument/2006/relationships/image" Target="../media/image68.emf"/><Relationship Id="rId4" Type="http://schemas.openxmlformats.org/officeDocument/2006/relationships/image" Target="../media/image7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emf"/><Relationship Id="rId1" Type="http://schemas.openxmlformats.org/officeDocument/2006/relationships/image" Target="../media/image72.emf"/><Relationship Id="rId4" Type="http://schemas.openxmlformats.org/officeDocument/2006/relationships/image" Target="../media/image75.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78.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image" Target="../media/image83.emf"/><Relationship Id="rId5" Type="http://schemas.openxmlformats.org/officeDocument/2006/relationships/image" Target="../media/image87.emf"/><Relationship Id="rId4" Type="http://schemas.openxmlformats.org/officeDocument/2006/relationships/image" Target="../media/image86.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wmf"/><Relationship Id="rId1" Type="http://schemas.openxmlformats.org/officeDocument/2006/relationships/image" Target="../media/image83.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image" Target="../media/image92.emf"/><Relationship Id="rId1" Type="http://schemas.openxmlformats.org/officeDocument/2006/relationships/image" Target="../media/image90.emf"/><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3.emf"/><Relationship Id="rId1" Type="http://schemas.openxmlformats.org/officeDocument/2006/relationships/image" Target="../media/image98.emf"/><Relationship Id="rId4"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emf"/><Relationship Id="rId4" Type="http://schemas.openxmlformats.org/officeDocument/2006/relationships/image" Target="../media/image106.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image" Target="../media/image102.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emf"/><Relationship Id="rId1" Type="http://schemas.openxmlformats.org/officeDocument/2006/relationships/image" Target="../media/image102.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20.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22.emf"/><Relationship Id="rId4" Type="http://schemas.openxmlformats.org/officeDocument/2006/relationships/image" Target="../media/image125.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wmf"/><Relationship Id="rId1" Type="http://schemas.openxmlformats.org/officeDocument/2006/relationships/image" Target="../media/image126.emf"/><Relationship Id="rId4" Type="http://schemas.openxmlformats.org/officeDocument/2006/relationships/image" Target="../media/image1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image" Target="../media/image130.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image" Target="../media/image132.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9.emf"/><Relationship Id="rId5" Type="http://schemas.openxmlformats.org/officeDocument/2006/relationships/image" Target="../media/image138.emf"/><Relationship Id="rId4" Type="http://schemas.openxmlformats.org/officeDocument/2006/relationships/image" Target="../media/image137.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emf"/><Relationship Id="rId1" Type="http://schemas.openxmlformats.org/officeDocument/2006/relationships/image" Target="../media/image140.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image" Target="../media/image14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01.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emf"/><Relationship Id="rId4" Type="http://schemas.openxmlformats.org/officeDocument/2006/relationships/image" Target="../media/image106.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image" Target="../media/image107.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18.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6.emf"/><Relationship Id="rId1" Type="http://schemas.openxmlformats.org/officeDocument/2006/relationships/image" Target="../media/image118.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emf"/><Relationship Id="rId1" Type="http://schemas.openxmlformats.org/officeDocument/2006/relationships/image" Target="../media/image120.emf"/><Relationship Id="rId5" Type="http://schemas.openxmlformats.org/officeDocument/2006/relationships/image" Target="../media/image151.emf"/><Relationship Id="rId4" Type="http://schemas.openxmlformats.org/officeDocument/2006/relationships/image" Target="../media/image147.e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image" Target="../media/image154.emf"/><Relationship Id="rId7" Type="http://schemas.openxmlformats.org/officeDocument/2006/relationships/image" Target="../media/image155.emf"/><Relationship Id="rId2" Type="http://schemas.openxmlformats.org/officeDocument/2006/relationships/image" Target="../media/image153.wmf"/><Relationship Id="rId1" Type="http://schemas.openxmlformats.org/officeDocument/2006/relationships/image" Target="../media/image152.emf"/><Relationship Id="rId6" Type="http://schemas.openxmlformats.org/officeDocument/2006/relationships/image" Target="../media/image147.emf"/><Relationship Id="rId5" Type="http://schemas.openxmlformats.org/officeDocument/2006/relationships/image" Target="../media/image150.emf"/><Relationship Id="rId4" Type="http://schemas.openxmlformats.org/officeDocument/2006/relationships/image" Target="../media/image151.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emf"/><Relationship Id="rId1" Type="http://schemas.openxmlformats.org/officeDocument/2006/relationships/image" Target="../media/image157.wmf"/><Relationship Id="rId4" Type="http://schemas.openxmlformats.org/officeDocument/2006/relationships/image" Target="../media/image160.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18.emf"/><Relationship Id="rId1" Type="http://schemas.openxmlformats.org/officeDocument/2006/relationships/image" Target="../media/image161.emf"/><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image" Target="../media/image166.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e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image" Target="../media/image17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image" Target="../media/image174.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6" Type="http://schemas.openxmlformats.org/officeDocument/2006/relationships/image" Target="../media/image182.emf"/><Relationship Id="rId5" Type="http://schemas.openxmlformats.org/officeDocument/2006/relationships/image" Target="../media/image181.emf"/><Relationship Id="rId4" Type="http://schemas.openxmlformats.org/officeDocument/2006/relationships/image" Target="../media/image180.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 Id="rId5" Type="http://schemas.openxmlformats.org/officeDocument/2006/relationships/image" Target="../media/image187.emf"/><Relationship Id="rId4" Type="http://schemas.openxmlformats.org/officeDocument/2006/relationships/image" Target="../media/image186.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wmf"/><Relationship Id="rId1" Type="http://schemas.openxmlformats.org/officeDocument/2006/relationships/image" Target="../media/image188.wmf"/><Relationship Id="rId5" Type="http://schemas.openxmlformats.org/officeDocument/2006/relationships/image" Target="../media/image187.emf"/><Relationship Id="rId4" Type="http://schemas.openxmlformats.org/officeDocument/2006/relationships/image" Target="../media/image182.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image" Target="../media/image191.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image" Target="../media/image193.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6" Type="http://schemas.openxmlformats.org/officeDocument/2006/relationships/image" Target="../media/image182.emf"/><Relationship Id="rId5" Type="http://schemas.openxmlformats.org/officeDocument/2006/relationships/image" Target="../media/image181.emf"/><Relationship Id="rId4" Type="http://schemas.openxmlformats.org/officeDocument/2006/relationships/image" Target="../media/image180.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96.emf"/><Relationship Id="rId1" Type="http://schemas.openxmlformats.org/officeDocument/2006/relationships/image" Target="../media/image195.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emf"/><Relationship Id="rId1" Type="http://schemas.openxmlformats.org/officeDocument/2006/relationships/image" Target="../media/image187.emf"/><Relationship Id="rId5" Type="http://schemas.openxmlformats.org/officeDocument/2006/relationships/image" Target="../media/image199.emf"/><Relationship Id="rId4" Type="http://schemas.openxmlformats.org/officeDocument/2006/relationships/image" Target="../media/image19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image" Target="../media/image200.e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image" Target="../media/image202.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image" Target="../media/image205.emf"/><Relationship Id="rId1" Type="http://schemas.openxmlformats.org/officeDocument/2006/relationships/image" Target="../media/image204.emf"/><Relationship Id="rId4" Type="http://schemas.openxmlformats.org/officeDocument/2006/relationships/image" Target="../media/image207.e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4.emf"/><Relationship Id="rId4" Type="http://schemas.openxmlformats.org/officeDocument/2006/relationships/image" Target="../media/image210.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image" Target="../media/image211.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image" Target="../media/image214.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18.e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image" Target="../media/image220.e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image" Target="../media/image222.e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image" Target="../media/image224.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e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emf"/><Relationship Id="rId1" Type="http://schemas.openxmlformats.org/officeDocument/2006/relationships/image" Target="../media/image229.emf"/><Relationship Id="rId4" Type="http://schemas.openxmlformats.org/officeDocument/2006/relationships/image" Target="../media/image232.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233.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emf"/><Relationship Id="rId1" Type="http://schemas.openxmlformats.org/officeDocument/2006/relationships/image" Target="../media/image234.e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4.emf"/><Relationship Id="rId1" Type="http://schemas.openxmlformats.org/officeDocument/2006/relationships/image" Target="../media/image237.emf"/><Relationship Id="rId4" Type="http://schemas.openxmlformats.org/officeDocument/2006/relationships/image" Target="../media/image2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1800" cy="457200"/>
          </a:xfrm>
          <a:prstGeom prst="rect">
            <a:avLst/>
          </a:prstGeom>
        </p:spPr>
        <p:txBody>
          <a:bodyPr vert="horz" lIns="91436" tIns="45718" rIns="91436" bIns="45718" rtlCol="0"/>
          <a:lstStyle>
            <a:lvl1pPr algn="l">
              <a:defRPr sz="1200"/>
            </a:lvl1pPr>
          </a:lstStyle>
          <a:p>
            <a:endParaRPr lang="en-US"/>
          </a:p>
        </p:txBody>
      </p:sp>
      <p:sp>
        <p:nvSpPr>
          <p:cNvPr id="3" name="Date Placeholder 2"/>
          <p:cNvSpPr>
            <a:spLocks noGrp="1"/>
          </p:cNvSpPr>
          <p:nvPr>
            <p:ph type="dt" idx="1"/>
          </p:nvPr>
        </p:nvSpPr>
        <p:spPr>
          <a:xfrm>
            <a:off x="3884615" y="0"/>
            <a:ext cx="2971800" cy="457200"/>
          </a:xfrm>
          <a:prstGeom prst="rect">
            <a:avLst/>
          </a:prstGeom>
        </p:spPr>
        <p:txBody>
          <a:bodyPr vert="horz" lIns="91436" tIns="45718" rIns="91436" bIns="45718" rtlCol="0"/>
          <a:lstStyle>
            <a:lvl1pPr algn="r">
              <a:defRPr sz="1200"/>
            </a:lvl1pPr>
          </a:lstStyle>
          <a:p>
            <a:fld id="{C9075B04-F8B4-4231-9661-55128646DC08}" type="datetimeFigureOut">
              <a:rPr lang="en-US" smtClean="0"/>
              <a:pPr/>
              <a:t>9/12/2012</a:t>
            </a:fld>
            <a:endParaRPr lang="en-US"/>
          </a:p>
        </p:txBody>
      </p:sp>
      <p:sp>
        <p:nvSpPr>
          <p:cNvPr id="4" name="Slide Image Placeholder 3"/>
          <p:cNvSpPr>
            <a:spLocks noGrp="1" noRot="1" noChangeAspect="1"/>
          </p:cNvSpPr>
          <p:nvPr>
            <p:ph type="sldImg" idx="2"/>
          </p:nvPr>
        </p:nvSpPr>
        <p:spPr>
          <a:xfrm>
            <a:off x="1144588" y="685800"/>
            <a:ext cx="4572000" cy="3429000"/>
          </a:xfrm>
          <a:prstGeom prst="rect">
            <a:avLst/>
          </a:prstGeom>
          <a:noFill/>
          <a:ln w="12700">
            <a:solidFill>
              <a:prstClr val="black"/>
            </a:solidFill>
          </a:ln>
        </p:spPr>
        <p:txBody>
          <a:bodyPr vert="horz" lIns="91436" tIns="45718" rIns="91436" bIns="45718"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8685213"/>
            <a:ext cx="2971800" cy="457200"/>
          </a:xfrm>
          <a:prstGeom prst="rect">
            <a:avLst/>
          </a:prstGeom>
        </p:spPr>
        <p:txBody>
          <a:bodyPr vert="horz" lIns="91436" tIns="45718" rIns="91436" bIns="45718" rtlCol="0" anchor="b"/>
          <a:lstStyle>
            <a:lvl1pPr algn="l">
              <a:defRPr sz="1200"/>
            </a:lvl1pPr>
          </a:lstStyle>
          <a:p>
            <a:endParaRPr lang="en-US"/>
          </a:p>
        </p:txBody>
      </p:sp>
      <p:sp>
        <p:nvSpPr>
          <p:cNvPr id="7" name="Slide Number Placeholder 6"/>
          <p:cNvSpPr>
            <a:spLocks noGrp="1"/>
          </p:cNvSpPr>
          <p:nvPr>
            <p:ph type="sldNum" sz="quarter" idx="5"/>
          </p:nvPr>
        </p:nvSpPr>
        <p:spPr>
          <a:xfrm>
            <a:off x="3884615" y="8685213"/>
            <a:ext cx="2971800" cy="457200"/>
          </a:xfrm>
          <a:prstGeom prst="rect">
            <a:avLst/>
          </a:prstGeom>
        </p:spPr>
        <p:txBody>
          <a:bodyPr vert="horz" lIns="91436" tIns="45718" rIns="91436" bIns="45718" rtlCol="0" anchor="b"/>
          <a:lstStyle>
            <a:lvl1pPr algn="r">
              <a:defRPr sz="1200"/>
            </a:lvl1pPr>
          </a:lstStyle>
          <a:p>
            <a:fld id="{2C95E41A-7867-4B6C-8DD9-F287DAB257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95E41A-7867-4B6C-8DD9-F287DAB257E0}" type="slidenum">
              <a:rPr lang="en-US" smtClean="0"/>
              <a:pPr/>
              <a:t>80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229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95E41A-7867-4B6C-8DD9-F287DAB257E0}" type="slidenum">
              <a:rPr lang="en-US" smtClean="0"/>
              <a:pPr/>
              <a:t>230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613802-B8FF-46C2-A5BD-7F1B9EB30240}" type="datetimeFigureOut">
              <a:rPr lang="en-US" smtClean="0"/>
              <a:pPr/>
              <a:t>9/12/2012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13802-B8FF-46C2-A5BD-7F1B9EB30240}" type="datetimeFigureOut">
              <a:rPr lang="en-US" smtClean="0"/>
              <a:pPr/>
              <a:t>9/12/2012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13802-B8FF-46C2-A5BD-7F1B9EB30240}" type="datetimeFigureOut">
              <a:rPr lang="en-US" smtClean="0"/>
              <a:pPr/>
              <a:t>9/12/2012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613802-B8FF-46C2-A5BD-7F1B9EB30240}" type="datetimeFigureOut">
              <a:rPr lang="en-US" smtClean="0"/>
              <a:pPr/>
              <a:t>9/12/2012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613802-B8FF-46C2-A5BD-7F1B9EB30240}" type="datetimeFigureOut">
              <a:rPr lang="en-US" smtClean="0"/>
              <a:pPr/>
              <a:t>9/12/2012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613802-B8FF-46C2-A5BD-7F1B9EB30240}" type="datetimeFigureOut">
              <a:rPr lang="en-US" smtClean="0"/>
              <a:pPr/>
              <a:t>9/12/2012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613802-B8FF-46C2-A5BD-7F1B9EB30240}" type="datetimeFigureOut">
              <a:rPr lang="en-US" smtClean="0"/>
              <a:pPr/>
              <a:t>9/12/2012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613802-B8FF-46C2-A5BD-7F1B9EB30240}" type="datetimeFigureOut">
              <a:rPr lang="en-US" smtClean="0"/>
              <a:pPr/>
              <a:t>9/12/2012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13802-B8FF-46C2-A5BD-7F1B9EB30240}" type="datetimeFigureOut">
              <a:rPr lang="en-US" smtClean="0"/>
              <a:pPr/>
              <a:t>9/12/2012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13802-B8FF-46C2-A5BD-7F1B9EB30240}" type="datetimeFigureOut">
              <a:rPr lang="en-US" smtClean="0"/>
              <a:pPr/>
              <a:t>9/12/2012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13802-B8FF-46C2-A5BD-7F1B9EB30240}" type="datetimeFigureOut">
              <a:rPr lang="en-US" smtClean="0"/>
              <a:pPr/>
              <a:t>9/12/2012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CA834-0EF9-4134-98EA-5878CC6919B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13802-B8FF-46C2-A5BD-7F1B9EB30240}" type="datetimeFigureOut">
              <a:rPr lang="en-US" smtClean="0"/>
              <a:pPr/>
              <a:t>9/12/2012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CA834-0EF9-4134-98EA-5878CC6919B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92.vml"/><Relationship Id="rId6" Type="http://schemas.openxmlformats.org/officeDocument/2006/relationships/oleObject" Target="../embeddings/oleObject236.bin"/><Relationship Id="rId5" Type="http://schemas.openxmlformats.org/officeDocument/2006/relationships/oleObject" Target="../embeddings/oleObject235.bin"/><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93.vml"/><Relationship Id="rId6" Type="http://schemas.openxmlformats.org/officeDocument/2006/relationships/oleObject" Target="../embeddings/oleObject238.bin"/><Relationship Id="rId5" Type="http://schemas.openxmlformats.org/officeDocument/2006/relationships/oleObject" Target="../embeddings/oleObject237.bin"/><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94.vml"/><Relationship Id="rId6" Type="http://schemas.openxmlformats.org/officeDocument/2006/relationships/oleObject" Target="../embeddings/oleObject240.bin"/><Relationship Id="rId5" Type="http://schemas.openxmlformats.org/officeDocument/2006/relationships/oleObject" Target="../embeddings/oleObject239.bin"/><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95.vml"/><Relationship Id="rId6" Type="http://schemas.openxmlformats.org/officeDocument/2006/relationships/oleObject" Target="../embeddings/oleObject242.bin"/><Relationship Id="rId5" Type="http://schemas.openxmlformats.org/officeDocument/2006/relationships/oleObject" Target="../embeddings/oleObject241.bin"/><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246.bin"/><Relationship Id="rId3" Type="http://schemas.openxmlformats.org/officeDocument/2006/relationships/image" Target="../media/image1.png"/><Relationship Id="rId7" Type="http://schemas.openxmlformats.org/officeDocument/2006/relationships/oleObject" Target="../embeddings/oleObject245.bin"/><Relationship Id="rId2" Type="http://schemas.openxmlformats.org/officeDocument/2006/relationships/slideLayout" Target="../slideLayouts/slideLayout1.xml"/><Relationship Id="rId1" Type="http://schemas.openxmlformats.org/officeDocument/2006/relationships/vmlDrawing" Target="../drawings/vmlDrawing96.vml"/><Relationship Id="rId6" Type="http://schemas.openxmlformats.org/officeDocument/2006/relationships/oleObject" Target="../embeddings/oleObject244.bin"/><Relationship Id="rId5" Type="http://schemas.openxmlformats.org/officeDocument/2006/relationships/oleObject" Target="../embeddings/oleObject243.bin"/><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97.vml"/><Relationship Id="rId5" Type="http://schemas.openxmlformats.org/officeDocument/2006/relationships/oleObject" Target="../embeddings/oleObject247.bin"/><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250.bin"/><Relationship Id="rId2" Type="http://schemas.openxmlformats.org/officeDocument/2006/relationships/slideLayout" Target="../slideLayouts/slideLayout1.xml"/><Relationship Id="rId1" Type="http://schemas.openxmlformats.org/officeDocument/2006/relationships/vmlDrawing" Target="../drawings/vmlDrawing98.vml"/><Relationship Id="rId6" Type="http://schemas.openxmlformats.org/officeDocument/2006/relationships/oleObject" Target="../embeddings/oleObject249.bin"/><Relationship Id="rId5" Type="http://schemas.openxmlformats.org/officeDocument/2006/relationships/oleObject" Target="../embeddings/oleObject248.bin"/><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54.bin"/><Relationship Id="rId3" Type="http://schemas.openxmlformats.org/officeDocument/2006/relationships/image" Target="../media/image1.png"/><Relationship Id="rId7" Type="http://schemas.openxmlformats.org/officeDocument/2006/relationships/oleObject" Target="../embeddings/oleObject253.bin"/><Relationship Id="rId2" Type="http://schemas.openxmlformats.org/officeDocument/2006/relationships/slideLayout" Target="../slideLayouts/slideLayout1.xml"/><Relationship Id="rId1" Type="http://schemas.openxmlformats.org/officeDocument/2006/relationships/vmlDrawing" Target="../drawings/vmlDrawing99.vml"/><Relationship Id="rId6" Type="http://schemas.openxmlformats.org/officeDocument/2006/relationships/oleObject" Target="../embeddings/oleObject252.bin"/><Relationship Id="rId5" Type="http://schemas.openxmlformats.org/officeDocument/2006/relationships/oleObject" Target="../embeddings/oleObject251.bin"/><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00.vml"/><Relationship Id="rId6" Type="http://schemas.openxmlformats.org/officeDocument/2006/relationships/oleObject" Target="../embeddings/oleObject256.bin"/><Relationship Id="rId5" Type="http://schemas.openxmlformats.org/officeDocument/2006/relationships/oleObject" Target="../embeddings/oleObject255.bin"/><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260.bin"/><Relationship Id="rId3" Type="http://schemas.openxmlformats.org/officeDocument/2006/relationships/image" Target="../media/image1.png"/><Relationship Id="rId7" Type="http://schemas.openxmlformats.org/officeDocument/2006/relationships/oleObject" Target="../embeddings/oleObject259.bin"/><Relationship Id="rId2" Type="http://schemas.openxmlformats.org/officeDocument/2006/relationships/slideLayout" Target="../slideLayouts/slideLayout1.xml"/><Relationship Id="rId1" Type="http://schemas.openxmlformats.org/officeDocument/2006/relationships/vmlDrawing" Target="../drawings/vmlDrawing101.vml"/><Relationship Id="rId6" Type="http://schemas.openxmlformats.org/officeDocument/2006/relationships/oleObject" Target="../embeddings/oleObject258.bin"/><Relationship Id="rId5" Type="http://schemas.openxmlformats.org/officeDocument/2006/relationships/oleObject" Target="../embeddings/oleObject257.bin"/><Relationship Id="rId4" Type="http://schemas.openxmlformats.org/officeDocument/2006/relationships/image" Target="../media/image2.png"/><Relationship Id="rId9" Type="http://schemas.openxmlformats.org/officeDocument/2006/relationships/oleObject" Target="../embeddings/oleObject261.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65.bin"/><Relationship Id="rId3" Type="http://schemas.openxmlformats.org/officeDocument/2006/relationships/image" Target="../media/image1.png"/><Relationship Id="rId7" Type="http://schemas.openxmlformats.org/officeDocument/2006/relationships/oleObject" Target="../embeddings/oleObject264.bin"/><Relationship Id="rId2" Type="http://schemas.openxmlformats.org/officeDocument/2006/relationships/slideLayout" Target="../slideLayouts/slideLayout1.xml"/><Relationship Id="rId1" Type="http://schemas.openxmlformats.org/officeDocument/2006/relationships/vmlDrawing" Target="../drawings/vmlDrawing102.vml"/><Relationship Id="rId6" Type="http://schemas.openxmlformats.org/officeDocument/2006/relationships/oleObject" Target="../embeddings/oleObject263.bin"/><Relationship Id="rId5" Type="http://schemas.openxmlformats.org/officeDocument/2006/relationships/oleObject" Target="../embeddings/oleObject262.bin"/><Relationship Id="rId4" Type="http://schemas.openxmlformats.org/officeDocument/2006/relationships/image" Target="../media/image2.png"/><Relationship Id="rId9" Type="http://schemas.openxmlformats.org/officeDocument/2006/relationships/oleObject" Target="../embeddings/oleObject266.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270.bin"/><Relationship Id="rId3" Type="http://schemas.openxmlformats.org/officeDocument/2006/relationships/image" Target="../media/image1.png"/><Relationship Id="rId7" Type="http://schemas.openxmlformats.org/officeDocument/2006/relationships/oleObject" Target="../embeddings/oleObject269.bin"/><Relationship Id="rId2" Type="http://schemas.openxmlformats.org/officeDocument/2006/relationships/slideLayout" Target="../slideLayouts/slideLayout1.xml"/><Relationship Id="rId1" Type="http://schemas.openxmlformats.org/officeDocument/2006/relationships/vmlDrawing" Target="../drawings/vmlDrawing103.vml"/><Relationship Id="rId6" Type="http://schemas.openxmlformats.org/officeDocument/2006/relationships/oleObject" Target="../embeddings/oleObject268.bin"/><Relationship Id="rId5" Type="http://schemas.openxmlformats.org/officeDocument/2006/relationships/oleObject" Target="../embeddings/oleObject267.bin"/><Relationship Id="rId4" Type="http://schemas.openxmlformats.org/officeDocument/2006/relationships/image" Target="../media/image2.png"/><Relationship Id="rId9" Type="http://schemas.openxmlformats.org/officeDocument/2006/relationships/oleObject" Target="../embeddings/oleObject271.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75.bin"/><Relationship Id="rId3" Type="http://schemas.openxmlformats.org/officeDocument/2006/relationships/image" Target="../media/image1.png"/><Relationship Id="rId7" Type="http://schemas.openxmlformats.org/officeDocument/2006/relationships/oleObject" Target="../embeddings/oleObject274.bin"/><Relationship Id="rId2" Type="http://schemas.openxmlformats.org/officeDocument/2006/relationships/slideLayout" Target="../slideLayouts/slideLayout1.xml"/><Relationship Id="rId1" Type="http://schemas.openxmlformats.org/officeDocument/2006/relationships/vmlDrawing" Target="../drawings/vmlDrawing104.vml"/><Relationship Id="rId6" Type="http://schemas.openxmlformats.org/officeDocument/2006/relationships/oleObject" Target="../embeddings/oleObject273.bin"/><Relationship Id="rId5" Type="http://schemas.openxmlformats.org/officeDocument/2006/relationships/oleObject" Target="../embeddings/oleObject272.bin"/><Relationship Id="rId4" Type="http://schemas.openxmlformats.org/officeDocument/2006/relationships/image" Target="../media/image2.png"/><Relationship Id="rId9" Type="http://schemas.openxmlformats.org/officeDocument/2006/relationships/oleObject" Target="../embeddings/oleObject276.bin"/></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05.vml"/><Relationship Id="rId6" Type="http://schemas.openxmlformats.org/officeDocument/2006/relationships/oleObject" Target="../embeddings/oleObject278.bin"/><Relationship Id="rId5" Type="http://schemas.openxmlformats.org/officeDocument/2006/relationships/oleObject" Target="../embeddings/oleObject277.bin"/><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82.bin"/><Relationship Id="rId3" Type="http://schemas.openxmlformats.org/officeDocument/2006/relationships/image" Target="../media/image1.png"/><Relationship Id="rId7" Type="http://schemas.openxmlformats.org/officeDocument/2006/relationships/oleObject" Target="../embeddings/oleObject281.bin"/><Relationship Id="rId2" Type="http://schemas.openxmlformats.org/officeDocument/2006/relationships/slideLayout" Target="../slideLayouts/slideLayout1.xml"/><Relationship Id="rId1" Type="http://schemas.openxmlformats.org/officeDocument/2006/relationships/vmlDrawing" Target="../drawings/vmlDrawing106.vml"/><Relationship Id="rId6" Type="http://schemas.openxmlformats.org/officeDocument/2006/relationships/oleObject" Target="../embeddings/oleObject280.bin"/><Relationship Id="rId5" Type="http://schemas.openxmlformats.org/officeDocument/2006/relationships/oleObject" Target="../embeddings/oleObject279.bin"/><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07.vml"/><Relationship Id="rId6" Type="http://schemas.openxmlformats.org/officeDocument/2006/relationships/oleObject" Target="../embeddings/oleObject284.bin"/><Relationship Id="rId5" Type="http://schemas.openxmlformats.org/officeDocument/2006/relationships/oleObject" Target="../embeddings/oleObject283.bin"/><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08.vml"/><Relationship Id="rId6" Type="http://schemas.openxmlformats.org/officeDocument/2006/relationships/oleObject" Target="../embeddings/oleObject286.bin"/><Relationship Id="rId5" Type="http://schemas.openxmlformats.org/officeDocument/2006/relationships/oleObject" Target="../embeddings/oleObject285.bin"/><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oleObject" Target="../embeddings/oleObject7.bin"/><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289.bin"/><Relationship Id="rId2" Type="http://schemas.openxmlformats.org/officeDocument/2006/relationships/slideLayout" Target="../slideLayouts/slideLayout1.xml"/><Relationship Id="rId1" Type="http://schemas.openxmlformats.org/officeDocument/2006/relationships/vmlDrawing" Target="../drawings/vmlDrawing109.vml"/><Relationship Id="rId6" Type="http://schemas.openxmlformats.org/officeDocument/2006/relationships/oleObject" Target="../embeddings/oleObject288.bin"/><Relationship Id="rId5" Type="http://schemas.openxmlformats.org/officeDocument/2006/relationships/oleObject" Target="../embeddings/oleObject287.bin"/><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10.vml"/><Relationship Id="rId5" Type="http://schemas.openxmlformats.org/officeDocument/2006/relationships/oleObject" Target="../embeddings/oleObject290.bin"/><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11.vml"/><Relationship Id="rId5" Type="http://schemas.openxmlformats.org/officeDocument/2006/relationships/oleObject" Target="../embeddings/oleObject291.bin"/><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package" Target="../embeddings/Microsoft_Office_Word_Document30.docx"/><Relationship Id="rId2" Type="http://schemas.openxmlformats.org/officeDocument/2006/relationships/slideLayout" Target="../slideLayouts/slideLayout1.xml"/><Relationship Id="rId1" Type="http://schemas.openxmlformats.org/officeDocument/2006/relationships/vmlDrawing" Target="../drawings/vmlDrawing112.vml"/><Relationship Id="rId6" Type="http://schemas.openxmlformats.org/officeDocument/2006/relationships/package" Target="../embeddings/Microsoft_Office_Word_Document29.docx"/><Relationship Id="rId5" Type="http://schemas.openxmlformats.org/officeDocument/2006/relationships/oleObject" Target="../embeddings/oleObject292.bin"/><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296.bin"/><Relationship Id="rId3" Type="http://schemas.openxmlformats.org/officeDocument/2006/relationships/image" Target="../media/image1.png"/><Relationship Id="rId7" Type="http://schemas.openxmlformats.org/officeDocument/2006/relationships/oleObject" Target="../embeddings/oleObject295.bin"/><Relationship Id="rId2" Type="http://schemas.openxmlformats.org/officeDocument/2006/relationships/slideLayout" Target="../slideLayouts/slideLayout1.xml"/><Relationship Id="rId1" Type="http://schemas.openxmlformats.org/officeDocument/2006/relationships/vmlDrawing" Target="../drawings/vmlDrawing113.vml"/><Relationship Id="rId6" Type="http://schemas.openxmlformats.org/officeDocument/2006/relationships/oleObject" Target="../embeddings/oleObject294.bin"/><Relationship Id="rId5" Type="http://schemas.openxmlformats.org/officeDocument/2006/relationships/oleObject" Target="../embeddings/oleObject293.bin"/><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300.bin"/><Relationship Id="rId3" Type="http://schemas.openxmlformats.org/officeDocument/2006/relationships/image" Target="../media/image1.png"/><Relationship Id="rId7" Type="http://schemas.openxmlformats.org/officeDocument/2006/relationships/oleObject" Target="../embeddings/oleObject299.bin"/><Relationship Id="rId2" Type="http://schemas.openxmlformats.org/officeDocument/2006/relationships/slideLayout" Target="../slideLayouts/slideLayout1.xml"/><Relationship Id="rId1" Type="http://schemas.openxmlformats.org/officeDocument/2006/relationships/vmlDrawing" Target="../drawings/vmlDrawing114.vml"/><Relationship Id="rId6" Type="http://schemas.openxmlformats.org/officeDocument/2006/relationships/oleObject" Target="../embeddings/oleObject298.bin"/><Relationship Id="rId5" Type="http://schemas.openxmlformats.org/officeDocument/2006/relationships/oleObject" Target="../embeddings/oleObject297.bin"/><Relationship Id="rId4" Type="http://schemas.openxmlformats.org/officeDocument/2006/relationships/image" Target="../media/image2.png"/><Relationship Id="rId9" Type="http://schemas.openxmlformats.org/officeDocument/2006/relationships/oleObject" Target="../embeddings/oleObject301.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305.bin"/><Relationship Id="rId3" Type="http://schemas.openxmlformats.org/officeDocument/2006/relationships/image" Target="../media/image1.png"/><Relationship Id="rId7" Type="http://schemas.openxmlformats.org/officeDocument/2006/relationships/oleObject" Target="../embeddings/oleObject304.bin"/><Relationship Id="rId2" Type="http://schemas.openxmlformats.org/officeDocument/2006/relationships/slideLayout" Target="../slideLayouts/slideLayout1.xml"/><Relationship Id="rId1" Type="http://schemas.openxmlformats.org/officeDocument/2006/relationships/vmlDrawing" Target="../drawings/vmlDrawing115.vml"/><Relationship Id="rId6" Type="http://schemas.openxmlformats.org/officeDocument/2006/relationships/oleObject" Target="../embeddings/oleObject303.bin"/><Relationship Id="rId5" Type="http://schemas.openxmlformats.org/officeDocument/2006/relationships/oleObject" Target="../embeddings/oleObject302.bin"/><Relationship Id="rId4" Type="http://schemas.openxmlformats.org/officeDocument/2006/relationships/image" Target="../media/image2.png"/><Relationship Id="rId9" Type="http://schemas.openxmlformats.org/officeDocument/2006/relationships/oleObject" Target="../embeddings/oleObject306.bin"/></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310.bin"/><Relationship Id="rId3" Type="http://schemas.openxmlformats.org/officeDocument/2006/relationships/image" Target="../media/image1.png"/><Relationship Id="rId7" Type="http://schemas.openxmlformats.org/officeDocument/2006/relationships/oleObject" Target="../embeddings/oleObject309.bin"/><Relationship Id="rId2" Type="http://schemas.openxmlformats.org/officeDocument/2006/relationships/slideLayout" Target="../slideLayouts/slideLayout1.xml"/><Relationship Id="rId1" Type="http://schemas.openxmlformats.org/officeDocument/2006/relationships/vmlDrawing" Target="../drawings/vmlDrawing116.vml"/><Relationship Id="rId6" Type="http://schemas.openxmlformats.org/officeDocument/2006/relationships/oleObject" Target="../embeddings/oleObject308.bin"/><Relationship Id="rId5" Type="http://schemas.openxmlformats.org/officeDocument/2006/relationships/oleObject" Target="../embeddings/oleObject307.bin"/><Relationship Id="rId4" Type="http://schemas.openxmlformats.org/officeDocument/2006/relationships/image" Target="../media/image2.png"/><Relationship Id="rId9" Type="http://schemas.openxmlformats.org/officeDocument/2006/relationships/oleObject" Target="../embeddings/oleObject311.bin"/></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315.bin"/><Relationship Id="rId3" Type="http://schemas.openxmlformats.org/officeDocument/2006/relationships/image" Target="../media/image1.png"/><Relationship Id="rId7" Type="http://schemas.openxmlformats.org/officeDocument/2006/relationships/oleObject" Target="../embeddings/oleObject314.bin"/><Relationship Id="rId2" Type="http://schemas.openxmlformats.org/officeDocument/2006/relationships/slideLayout" Target="../slideLayouts/slideLayout1.xml"/><Relationship Id="rId1" Type="http://schemas.openxmlformats.org/officeDocument/2006/relationships/vmlDrawing" Target="../drawings/vmlDrawing117.vml"/><Relationship Id="rId6" Type="http://schemas.openxmlformats.org/officeDocument/2006/relationships/oleObject" Target="../embeddings/oleObject313.bin"/><Relationship Id="rId5" Type="http://schemas.openxmlformats.org/officeDocument/2006/relationships/oleObject" Target="../embeddings/oleObject312.bin"/><Relationship Id="rId10" Type="http://schemas.openxmlformats.org/officeDocument/2006/relationships/oleObject" Target="../embeddings/oleObject317.bin"/><Relationship Id="rId4" Type="http://schemas.openxmlformats.org/officeDocument/2006/relationships/image" Target="../media/image2.png"/><Relationship Id="rId9" Type="http://schemas.openxmlformats.org/officeDocument/2006/relationships/oleObject" Target="../embeddings/oleObject316.bin"/></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321.bin"/><Relationship Id="rId3" Type="http://schemas.openxmlformats.org/officeDocument/2006/relationships/image" Target="../media/image1.png"/><Relationship Id="rId7" Type="http://schemas.openxmlformats.org/officeDocument/2006/relationships/oleObject" Target="../embeddings/oleObject320.bin"/><Relationship Id="rId2" Type="http://schemas.openxmlformats.org/officeDocument/2006/relationships/slideLayout" Target="../slideLayouts/slideLayout1.xml"/><Relationship Id="rId1" Type="http://schemas.openxmlformats.org/officeDocument/2006/relationships/vmlDrawing" Target="../drawings/vmlDrawing118.vml"/><Relationship Id="rId6" Type="http://schemas.openxmlformats.org/officeDocument/2006/relationships/oleObject" Target="../embeddings/oleObject319.bin"/><Relationship Id="rId5" Type="http://schemas.openxmlformats.org/officeDocument/2006/relationships/oleObject" Target="../embeddings/oleObject318.bin"/><Relationship Id="rId10" Type="http://schemas.openxmlformats.org/officeDocument/2006/relationships/oleObject" Target="../embeddings/oleObject323.bin"/><Relationship Id="rId4" Type="http://schemas.openxmlformats.org/officeDocument/2006/relationships/image" Target="../media/image2.png"/><Relationship Id="rId9" Type="http://schemas.openxmlformats.org/officeDocument/2006/relationships/oleObject" Target="../embeddings/oleObject322.bin"/></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327.bin"/><Relationship Id="rId3" Type="http://schemas.openxmlformats.org/officeDocument/2006/relationships/image" Target="../media/image1.png"/><Relationship Id="rId7" Type="http://schemas.openxmlformats.org/officeDocument/2006/relationships/oleObject" Target="../embeddings/oleObject326.bin"/><Relationship Id="rId12" Type="http://schemas.openxmlformats.org/officeDocument/2006/relationships/oleObject" Target="../embeddings/oleObject331.bin"/><Relationship Id="rId2" Type="http://schemas.openxmlformats.org/officeDocument/2006/relationships/slideLayout" Target="../slideLayouts/slideLayout1.xml"/><Relationship Id="rId1" Type="http://schemas.openxmlformats.org/officeDocument/2006/relationships/vmlDrawing" Target="../drawings/vmlDrawing119.vml"/><Relationship Id="rId6" Type="http://schemas.openxmlformats.org/officeDocument/2006/relationships/oleObject" Target="../embeddings/oleObject325.bin"/><Relationship Id="rId11" Type="http://schemas.openxmlformats.org/officeDocument/2006/relationships/oleObject" Target="../embeddings/oleObject330.bin"/><Relationship Id="rId5" Type="http://schemas.openxmlformats.org/officeDocument/2006/relationships/oleObject" Target="../embeddings/oleObject324.bin"/><Relationship Id="rId10" Type="http://schemas.openxmlformats.org/officeDocument/2006/relationships/oleObject" Target="../embeddings/oleObject329.bin"/><Relationship Id="rId4" Type="http://schemas.openxmlformats.org/officeDocument/2006/relationships/image" Target="../media/image2.png"/><Relationship Id="rId9" Type="http://schemas.openxmlformats.org/officeDocument/2006/relationships/oleObject" Target="../embeddings/oleObject328.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335.bin"/><Relationship Id="rId3" Type="http://schemas.openxmlformats.org/officeDocument/2006/relationships/image" Target="../media/image1.png"/><Relationship Id="rId7" Type="http://schemas.openxmlformats.org/officeDocument/2006/relationships/oleObject" Target="../embeddings/oleObject334.bin"/><Relationship Id="rId2" Type="http://schemas.openxmlformats.org/officeDocument/2006/relationships/slideLayout" Target="../slideLayouts/slideLayout1.xml"/><Relationship Id="rId1" Type="http://schemas.openxmlformats.org/officeDocument/2006/relationships/vmlDrawing" Target="../drawings/vmlDrawing120.vml"/><Relationship Id="rId6" Type="http://schemas.openxmlformats.org/officeDocument/2006/relationships/oleObject" Target="../embeddings/oleObject333.bin"/><Relationship Id="rId5" Type="http://schemas.openxmlformats.org/officeDocument/2006/relationships/oleObject" Target="../embeddings/oleObject332.bin"/><Relationship Id="rId4" Type="http://schemas.openxmlformats.org/officeDocument/2006/relationships/image" Target="../media/image2.png"/><Relationship Id="rId9" Type="http://schemas.openxmlformats.org/officeDocument/2006/relationships/oleObject" Target="../embeddings/oleObject336.bin"/></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339.bin"/><Relationship Id="rId2" Type="http://schemas.openxmlformats.org/officeDocument/2006/relationships/slideLayout" Target="../slideLayouts/slideLayout1.xml"/><Relationship Id="rId1" Type="http://schemas.openxmlformats.org/officeDocument/2006/relationships/vmlDrawing" Target="../drawings/vmlDrawing121.vml"/><Relationship Id="rId6" Type="http://schemas.openxmlformats.org/officeDocument/2006/relationships/oleObject" Target="../embeddings/oleObject338.bin"/><Relationship Id="rId5" Type="http://schemas.openxmlformats.org/officeDocument/2006/relationships/oleObject" Target="../embeddings/oleObject337.bin"/><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343.bin"/><Relationship Id="rId3" Type="http://schemas.openxmlformats.org/officeDocument/2006/relationships/image" Target="../media/image1.png"/><Relationship Id="rId7" Type="http://schemas.openxmlformats.org/officeDocument/2006/relationships/oleObject" Target="../embeddings/oleObject342.bin"/><Relationship Id="rId2" Type="http://schemas.openxmlformats.org/officeDocument/2006/relationships/slideLayout" Target="../slideLayouts/slideLayout1.xml"/><Relationship Id="rId1" Type="http://schemas.openxmlformats.org/officeDocument/2006/relationships/vmlDrawing" Target="../drawings/vmlDrawing122.vml"/><Relationship Id="rId6" Type="http://schemas.openxmlformats.org/officeDocument/2006/relationships/oleObject" Target="../embeddings/oleObject341.bin"/><Relationship Id="rId5" Type="http://schemas.openxmlformats.org/officeDocument/2006/relationships/oleObject" Target="../embeddings/oleObject340.bin"/><Relationship Id="rId4" Type="http://schemas.openxmlformats.org/officeDocument/2006/relationships/image" Target="../media/image2.png"/></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347.bin"/><Relationship Id="rId3" Type="http://schemas.openxmlformats.org/officeDocument/2006/relationships/image" Target="../media/image1.png"/><Relationship Id="rId7" Type="http://schemas.openxmlformats.org/officeDocument/2006/relationships/oleObject" Target="../embeddings/oleObject346.bin"/><Relationship Id="rId2" Type="http://schemas.openxmlformats.org/officeDocument/2006/relationships/slideLayout" Target="../slideLayouts/slideLayout1.xml"/><Relationship Id="rId1" Type="http://schemas.openxmlformats.org/officeDocument/2006/relationships/vmlDrawing" Target="../drawings/vmlDrawing123.vml"/><Relationship Id="rId6" Type="http://schemas.openxmlformats.org/officeDocument/2006/relationships/oleObject" Target="../embeddings/oleObject345.bin"/><Relationship Id="rId11" Type="http://schemas.openxmlformats.org/officeDocument/2006/relationships/oleObject" Target="../embeddings/oleObject350.bin"/><Relationship Id="rId5" Type="http://schemas.openxmlformats.org/officeDocument/2006/relationships/oleObject" Target="../embeddings/oleObject344.bin"/><Relationship Id="rId10" Type="http://schemas.openxmlformats.org/officeDocument/2006/relationships/oleObject" Target="../embeddings/oleObject349.bin"/><Relationship Id="rId4" Type="http://schemas.openxmlformats.org/officeDocument/2006/relationships/image" Target="../media/image2.png"/><Relationship Id="rId9" Type="http://schemas.openxmlformats.org/officeDocument/2006/relationships/oleObject" Target="../embeddings/oleObject348.bin"/></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354.bin"/><Relationship Id="rId3" Type="http://schemas.openxmlformats.org/officeDocument/2006/relationships/image" Target="../media/image1.png"/><Relationship Id="rId7" Type="http://schemas.openxmlformats.org/officeDocument/2006/relationships/oleObject" Target="../embeddings/oleObject353.bin"/><Relationship Id="rId2" Type="http://schemas.openxmlformats.org/officeDocument/2006/relationships/slideLayout" Target="../slideLayouts/slideLayout1.xml"/><Relationship Id="rId1" Type="http://schemas.openxmlformats.org/officeDocument/2006/relationships/vmlDrawing" Target="../drawings/vmlDrawing124.vml"/><Relationship Id="rId6" Type="http://schemas.openxmlformats.org/officeDocument/2006/relationships/oleObject" Target="../embeddings/oleObject352.bin"/><Relationship Id="rId11" Type="http://schemas.openxmlformats.org/officeDocument/2006/relationships/oleObject" Target="../embeddings/oleObject357.bin"/><Relationship Id="rId5" Type="http://schemas.openxmlformats.org/officeDocument/2006/relationships/oleObject" Target="../embeddings/oleObject351.bin"/><Relationship Id="rId10" Type="http://schemas.openxmlformats.org/officeDocument/2006/relationships/oleObject" Target="../embeddings/oleObject356.bin"/><Relationship Id="rId4" Type="http://schemas.openxmlformats.org/officeDocument/2006/relationships/image" Target="../media/image2.png"/><Relationship Id="rId9" Type="http://schemas.openxmlformats.org/officeDocument/2006/relationships/oleObject" Target="../embeddings/oleObject355.bin"/></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oleObject" Target="../embeddings/oleObject10.bin"/><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361.bin"/><Relationship Id="rId3" Type="http://schemas.openxmlformats.org/officeDocument/2006/relationships/image" Target="../media/image1.png"/><Relationship Id="rId7" Type="http://schemas.openxmlformats.org/officeDocument/2006/relationships/oleObject" Target="../embeddings/oleObject360.bin"/><Relationship Id="rId2" Type="http://schemas.openxmlformats.org/officeDocument/2006/relationships/slideLayout" Target="../slideLayouts/slideLayout1.xml"/><Relationship Id="rId1" Type="http://schemas.openxmlformats.org/officeDocument/2006/relationships/vmlDrawing" Target="../drawings/vmlDrawing125.vml"/><Relationship Id="rId6" Type="http://schemas.openxmlformats.org/officeDocument/2006/relationships/oleObject" Target="../embeddings/oleObject359.bin"/><Relationship Id="rId11" Type="http://schemas.openxmlformats.org/officeDocument/2006/relationships/oleObject" Target="../embeddings/oleObject364.bin"/><Relationship Id="rId5" Type="http://schemas.openxmlformats.org/officeDocument/2006/relationships/oleObject" Target="../embeddings/oleObject358.bin"/><Relationship Id="rId10" Type="http://schemas.openxmlformats.org/officeDocument/2006/relationships/oleObject" Target="../embeddings/oleObject363.bin"/><Relationship Id="rId4" Type="http://schemas.openxmlformats.org/officeDocument/2006/relationships/image" Target="../media/image2.png"/><Relationship Id="rId9" Type="http://schemas.openxmlformats.org/officeDocument/2006/relationships/oleObject" Target="../embeddings/oleObject362.bin"/></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26.vml"/><Relationship Id="rId6" Type="http://schemas.openxmlformats.org/officeDocument/2006/relationships/oleObject" Target="../embeddings/oleObject366.bin"/><Relationship Id="rId5" Type="http://schemas.openxmlformats.org/officeDocument/2006/relationships/oleObject" Target="../embeddings/oleObject365.bin"/><Relationship Id="rId4" Type="http://schemas.openxmlformats.org/officeDocument/2006/relationships/image" Target="../media/image2.png"/></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370.bin"/><Relationship Id="rId3" Type="http://schemas.openxmlformats.org/officeDocument/2006/relationships/image" Target="../media/image1.png"/><Relationship Id="rId7" Type="http://schemas.openxmlformats.org/officeDocument/2006/relationships/oleObject" Target="../embeddings/oleObject369.bin"/><Relationship Id="rId2" Type="http://schemas.openxmlformats.org/officeDocument/2006/relationships/slideLayout" Target="../slideLayouts/slideLayout1.xml"/><Relationship Id="rId1" Type="http://schemas.openxmlformats.org/officeDocument/2006/relationships/vmlDrawing" Target="../drawings/vmlDrawing127.vml"/><Relationship Id="rId6" Type="http://schemas.openxmlformats.org/officeDocument/2006/relationships/oleObject" Target="../embeddings/oleObject368.bin"/><Relationship Id="rId11" Type="http://schemas.openxmlformats.org/officeDocument/2006/relationships/oleObject" Target="../embeddings/oleObject373.bin"/><Relationship Id="rId5" Type="http://schemas.openxmlformats.org/officeDocument/2006/relationships/oleObject" Target="../embeddings/oleObject367.bin"/><Relationship Id="rId10" Type="http://schemas.openxmlformats.org/officeDocument/2006/relationships/oleObject" Target="../embeddings/oleObject372.bin"/><Relationship Id="rId4" Type="http://schemas.openxmlformats.org/officeDocument/2006/relationships/image" Target="../media/image2.png"/><Relationship Id="rId9" Type="http://schemas.openxmlformats.org/officeDocument/2006/relationships/oleObject" Target="../embeddings/oleObject371.bin"/></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28.vml"/><Relationship Id="rId6" Type="http://schemas.openxmlformats.org/officeDocument/2006/relationships/oleObject" Target="../embeddings/oleObject375.bin"/><Relationship Id="rId5" Type="http://schemas.openxmlformats.org/officeDocument/2006/relationships/oleObject" Target="../embeddings/oleObject374.bin"/><Relationship Id="rId4" Type="http://schemas.openxmlformats.org/officeDocument/2006/relationships/image" Target="../media/image2.png"/></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379.bin"/><Relationship Id="rId3" Type="http://schemas.openxmlformats.org/officeDocument/2006/relationships/image" Target="../media/image1.png"/><Relationship Id="rId7" Type="http://schemas.openxmlformats.org/officeDocument/2006/relationships/oleObject" Target="../embeddings/oleObject378.bin"/><Relationship Id="rId2" Type="http://schemas.openxmlformats.org/officeDocument/2006/relationships/slideLayout" Target="../slideLayouts/slideLayout1.xml"/><Relationship Id="rId1" Type="http://schemas.openxmlformats.org/officeDocument/2006/relationships/vmlDrawing" Target="../drawings/vmlDrawing129.vml"/><Relationship Id="rId6" Type="http://schemas.openxmlformats.org/officeDocument/2006/relationships/oleObject" Target="../embeddings/oleObject377.bin"/><Relationship Id="rId5" Type="http://schemas.openxmlformats.org/officeDocument/2006/relationships/oleObject" Target="../embeddings/oleObject376.bin"/><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383.bin"/><Relationship Id="rId3" Type="http://schemas.openxmlformats.org/officeDocument/2006/relationships/image" Target="../media/image1.png"/><Relationship Id="rId7" Type="http://schemas.openxmlformats.org/officeDocument/2006/relationships/oleObject" Target="../embeddings/oleObject382.bin"/><Relationship Id="rId2" Type="http://schemas.openxmlformats.org/officeDocument/2006/relationships/slideLayout" Target="../slideLayouts/slideLayout1.xml"/><Relationship Id="rId1" Type="http://schemas.openxmlformats.org/officeDocument/2006/relationships/vmlDrawing" Target="../drawings/vmlDrawing130.vml"/><Relationship Id="rId6" Type="http://schemas.openxmlformats.org/officeDocument/2006/relationships/oleObject" Target="../embeddings/oleObject381.bin"/><Relationship Id="rId5" Type="http://schemas.openxmlformats.org/officeDocument/2006/relationships/oleObject" Target="../embeddings/oleObject380.bin"/><Relationship Id="rId4" Type="http://schemas.openxmlformats.org/officeDocument/2006/relationships/image" Target="../media/image2.png"/><Relationship Id="rId9" Type="http://schemas.openxmlformats.org/officeDocument/2006/relationships/oleObject" Target="../embeddings/oleObject384.bin"/></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31.vml"/><Relationship Id="rId6" Type="http://schemas.openxmlformats.org/officeDocument/2006/relationships/oleObject" Target="../embeddings/oleObject386.bin"/><Relationship Id="rId5" Type="http://schemas.openxmlformats.org/officeDocument/2006/relationships/oleObject" Target="../embeddings/oleObject385.bin"/><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390.bin"/><Relationship Id="rId3" Type="http://schemas.openxmlformats.org/officeDocument/2006/relationships/image" Target="../media/image1.png"/><Relationship Id="rId7" Type="http://schemas.openxmlformats.org/officeDocument/2006/relationships/oleObject" Target="../embeddings/oleObject389.bin"/><Relationship Id="rId2" Type="http://schemas.openxmlformats.org/officeDocument/2006/relationships/slideLayout" Target="../slideLayouts/slideLayout1.xml"/><Relationship Id="rId1" Type="http://schemas.openxmlformats.org/officeDocument/2006/relationships/vmlDrawing" Target="../drawings/vmlDrawing132.vml"/><Relationship Id="rId6" Type="http://schemas.openxmlformats.org/officeDocument/2006/relationships/oleObject" Target="../embeddings/oleObject388.bin"/><Relationship Id="rId11" Type="http://schemas.openxmlformats.org/officeDocument/2006/relationships/oleObject" Target="../embeddings/oleObject393.bin"/><Relationship Id="rId5" Type="http://schemas.openxmlformats.org/officeDocument/2006/relationships/oleObject" Target="../embeddings/oleObject387.bin"/><Relationship Id="rId10" Type="http://schemas.openxmlformats.org/officeDocument/2006/relationships/oleObject" Target="../embeddings/oleObject392.bin"/><Relationship Id="rId4" Type="http://schemas.openxmlformats.org/officeDocument/2006/relationships/image" Target="../media/image2.png"/><Relationship Id="rId9" Type="http://schemas.openxmlformats.org/officeDocument/2006/relationships/oleObject" Target="../embeddings/oleObject391.bin"/></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397.bin"/><Relationship Id="rId3" Type="http://schemas.openxmlformats.org/officeDocument/2006/relationships/image" Target="../media/image1.png"/><Relationship Id="rId7" Type="http://schemas.openxmlformats.org/officeDocument/2006/relationships/oleObject" Target="../embeddings/oleObject396.bin"/><Relationship Id="rId2" Type="http://schemas.openxmlformats.org/officeDocument/2006/relationships/slideLayout" Target="../slideLayouts/slideLayout1.xml"/><Relationship Id="rId1" Type="http://schemas.openxmlformats.org/officeDocument/2006/relationships/vmlDrawing" Target="../drawings/vmlDrawing133.vml"/><Relationship Id="rId6" Type="http://schemas.openxmlformats.org/officeDocument/2006/relationships/oleObject" Target="../embeddings/oleObject395.bin"/><Relationship Id="rId11" Type="http://schemas.openxmlformats.org/officeDocument/2006/relationships/oleObject" Target="../embeddings/oleObject400.bin"/><Relationship Id="rId5" Type="http://schemas.openxmlformats.org/officeDocument/2006/relationships/oleObject" Target="../embeddings/oleObject394.bin"/><Relationship Id="rId10" Type="http://schemas.openxmlformats.org/officeDocument/2006/relationships/oleObject" Target="../embeddings/oleObject399.bin"/><Relationship Id="rId4" Type="http://schemas.openxmlformats.org/officeDocument/2006/relationships/image" Target="../media/image2.png"/><Relationship Id="rId9" Type="http://schemas.openxmlformats.org/officeDocument/2006/relationships/oleObject" Target="../embeddings/oleObject398.bin"/></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404.bin"/><Relationship Id="rId3" Type="http://schemas.openxmlformats.org/officeDocument/2006/relationships/image" Target="../media/image1.png"/><Relationship Id="rId7" Type="http://schemas.openxmlformats.org/officeDocument/2006/relationships/oleObject" Target="../embeddings/oleObject403.bin"/><Relationship Id="rId2" Type="http://schemas.openxmlformats.org/officeDocument/2006/relationships/slideLayout" Target="../slideLayouts/slideLayout1.xml"/><Relationship Id="rId1" Type="http://schemas.openxmlformats.org/officeDocument/2006/relationships/vmlDrawing" Target="../drawings/vmlDrawing134.vml"/><Relationship Id="rId6" Type="http://schemas.openxmlformats.org/officeDocument/2006/relationships/oleObject" Target="../embeddings/oleObject402.bin"/><Relationship Id="rId11" Type="http://schemas.openxmlformats.org/officeDocument/2006/relationships/oleObject" Target="../embeddings/oleObject407.bin"/><Relationship Id="rId5" Type="http://schemas.openxmlformats.org/officeDocument/2006/relationships/oleObject" Target="../embeddings/oleObject401.bin"/><Relationship Id="rId10" Type="http://schemas.openxmlformats.org/officeDocument/2006/relationships/oleObject" Target="../embeddings/oleObject406.bin"/><Relationship Id="rId4" Type="http://schemas.openxmlformats.org/officeDocument/2006/relationships/image" Target="../media/image2.png"/><Relationship Id="rId9" Type="http://schemas.openxmlformats.org/officeDocument/2006/relationships/oleObject" Target="../embeddings/oleObject405.bin"/></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oleObject" Target="../embeddings/oleObject11.bin"/><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411.bin"/><Relationship Id="rId3" Type="http://schemas.openxmlformats.org/officeDocument/2006/relationships/image" Target="../media/image1.png"/><Relationship Id="rId7" Type="http://schemas.openxmlformats.org/officeDocument/2006/relationships/oleObject" Target="../embeddings/oleObject410.bin"/><Relationship Id="rId12" Type="http://schemas.openxmlformats.org/officeDocument/2006/relationships/oleObject" Target="../embeddings/oleObject415.bin"/><Relationship Id="rId2" Type="http://schemas.openxmlformats.org/officeDocument/2006/relationships/slideLayout" Target="../slideLayouts/slideLayout1.xml"/><Relationship Id="rId1" Type="http://schemas.openxmlformats.org/officeDocument/2006/relationships/vmlDrawing" Target="../drawings/vmlDrawing135.vml"/><Relationship Id="rId6" Type="http://schemas.openxmlformats.org/officeDocument/2006/relationships/oleObject" Target="../embeddings/oleObject409.bin"/><Relationship Id="rId11" Type="http://schemas.openxmlformats.org/officeDocument/2006/relationships/oleObject" Target="../embeddings/oleObject414.bin"/><Relationship Id="rId5" Type="http://schemas.openxmlformats.org/officeDocument/2006/relationships/oleObject" Target="../embeddings/oleObject408.bin"/><Relationship Id="rId10" Type="http://schemas.openxmlformats.org/officeDocument/2006/relationships/oleObject" Target="../embeddings/oleObject413.bin"/><Relationship Id="rId4" Type="http://schemas.openxmlformats.org/officeDocument/2006/relationships/image" Target="../media/image2.png"/><Relationship Id="rId9" Type="http://schemas.openxmlformats.org/officeDocument/2006/relationships/oleObject" Target="../embeddings/oleObject412.bin"/></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419.bin"/><Relationship Id="rId3" Type="http://schemas.openxmlformats.org/officeDocument/2006/relationships/image" Target="../media/image1.png"/><Relationship Id="rId7" Type="http://schemas.openxmlformats.org/officeDocument/2006/relationships/oleObject" Target="../embeddings/oleObject418.bin"/><Relationship Id="rId2" Type="http://schemas.openxmlformats.org/officeDocument/2006/relationships/slideLayout" Target="../slideLayouts/slideLayout1.xml"/><Relationship Id="rId1" Type="http://schemas.openxmlformats.org/officeDocument/2006/relationships/vmlDrawing" Target="../drawings/vmlDrawing136.vml"/><Relationship Id="rId6" Type="http://schemas.openxmlformats.org/officeDocument/2006/relationships/oleObject" Target="../embeddings/oleObject417.bin"/><Relationship Id="rId5" Type="http://schemas.openxmlformats.org/officeDocument/2006/relationships/oleObject" Target="../embeddings/oleObject416.bin"/><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423.bin"/><Relationship Id="rId13" Type="http://schemas.openxmlformats.org/officeDocument/2006/relationships/oleObject" Target="../embeddings/oleObject428.bin"/><Relationship Id="rId3" Type="http://schemas.openxmlformats.org/officeDocument/2006/relationships/image" Target="../media/image1.png"/><Relationship Id="rId7" Type="http://schemas.openxmlformats.org/officeDocument/2006/relationships/oleObject" Target="../embeddings/oleObject422.bin"/><Relationship Id="rId12" Type="http://schemas.openxmlformats.org/officeDocument/2006/relationships/oleObject" Target="../embeddings/oleObject427.bin"/><Relationship Id="rId17" Type="http://schemas.openxmlformats.org/officeDocument/2006/relationships/oleObject" Target="../embeddings/oleObject432.bin"/><Relationship Id="rId2" Type="http://schemas.openxmlformats.org/officeDocument/2006/relationships/slideLayout" Target="../slideLayouts/slideLayout1.xml"/><Relationship Id="rId16" Type="http://schemas.openxmlformats.org/officeDocument/2006/relationships/oleObject" Target="../embeddings/oleObject431.bin"/><Relationship Id="rId1" Type="http://schemas.openxmlformats.org/officeDocument/2006/relationships/vmlDrawing" Target="../drawings/vmlDrawing137.vml"/><Relationship Id="rId6" Type="http://schemas.openxmlformats.org/officeDocument/2006/relationships/oleObject" Target="../embeddings/oleObject421.bin"/><Relationship Id="rId11" Type="http://schemas.openxmlformats.org/officeDocument/2006/relationships/oleObject" Target="../embeddings/oleObject426.bin"/><Relationship Id="rId5" Type="http://schemas.openxmlformats.org/officeDocument/2006/relationships/oleObject" Target="../embeddings/oleObject420.bin"/><Relationship Id="rId15" Type="http://schemas.openxmlformats.org/officeDocument/2006/relationships/oleObject" Target="../embeddings/oleObject430.bin"/><Relationship Id="rId10" Type="http://schemas.openxmlformats.org/officeDocument/2006/relationships/oleObject" Target="../embeddings/oleObject425.bin"/><Relationship Id="rId4" Type="http://schemas.openxmlformats.org/officeDocument/2006/relationships/image" Target="../media/image2.png"/><Relationship Id="rId9" Type="http://schemas.openxmlformats.org/officeDocument/2006/relationships/oleObject" Target="../embeddings/oleObject424.bin"/><Relationship Id="rId14" Type="http://schemas.openxmlformats.org/officeDocument/2006/relationships/oleObject" Target="../embeddings/oleObject429.bin"/></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38.vml"/><Relationship Id="rId6" Type="http://schemas.openxmlformats.org/officeDocument/2006/relationships/oleObject" Target="../embeddings/oleObject434.bin"/><Relationship Id="rId5" Type="http://schemas.openxmlformats.org/officeDocument/2006/relationships/oleObject" Target="../embeddings/oleObject433.bin"/><Relationship Id="rId4" Type="http://schemas.openxmlformats.org/officeDocument/2006/relationships/image" Target="../media/image2.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437.bin"/><Relationship Id="rId2" Type="http://schemas.openxmlformats.org/officeDocument/2006/relationships/slideLayout" Target="../slideLayouts/slideLayout1.xml"/><Relationship Id="rId1" Type="http://schemas.openxmlformats.org/officeDocument/2006/relationships/vmlDrawing" Target="../drawings/vmlDrawing139.vml"/><Relationship Id="rId6" Type="http://schemas.openxmlformats.org/officeDocument/2006/relationships/oleObject" Target="../embeddings/oleObject436.bin"/><Relationship Id="rId5" Type="http://schemas.openxmlformats.org/officeDocument/2006/relationships/oleObject" Target="../embeddings/oleObject435.bin"/><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441.bin"/><Relationship Id="rId13" Type="http://schemas.openxmlformats.org/officeDocument/2006/relationships/oleObject" Target="../embeddings/oleObject446.bin"/><Relationship Id="rId3" Type="http://schemas.openxmlformats.org/officeDocument/2006/relationships/image" Target="../media/image1.png"/><Relationship Id="rId7" Type="http://schemas.openxmlformats.org/officeDocument/2006/relationships/oleObject" Target="../embeddings/oleObject440.bin"/><Relationship Id="rId12" Type="http://schemas.openxmlformats.org/officeDocument/2006/relationships/oleObject" Target="../embeddings/oleObject445.bin"/><Relationship Id="rId17" Type="http://schemas.openxmlformats.org/officeDocument/2006/relationships/oleObject" Target="../embeddings/oleObject450.bin"/><Relationship Id="rId2" Type="http://schemas.openxmlformats.org/officeDocument/2006/relationships/slideLayout" Target="../slideLayouts/slideLayout1.xml"/><Relationship Id="rId16" Type="http://schemas.openxmlformats.org/officeDocument/2006/relationships/oleObject" Target="../embeddings/oleObject449.bin"/><Relationship Id="rId1" Type="http://schemas.openxmlformats.org/officeDocument/2006/relationships/vmlDrawing" Target="../drawings/vmlDrawing140.vml"/><Relationship Id="rId6" Type="http://schemas.openxmlformats.org/officeDocument/2006/relationships/oleObject" Target="../embeddings/oleObject439.bin"/><Relationship Id="rId11" Type="http://schemas.openxmlformats.org/officeDocument/2006/relationships/oleObject" Target="../embeddings/oleObject444.bin"/><Relationship Id="rId5" Type="http://schemas.openxmlformats.org/officeDocument/2006/relationships/oleObject" Target="../embeddings/oleObject438.bin"/><Relationship Id="rId15" Type="http://schemas.openxmlformats.org/officeDocument/2006/relationships/oleObject" Target="../embeddings/oleObject448.bin"/><Relationship Id="rId10" Type="http://schemas.openxmlformats.org/officeDocument/2006/relationships/oleObject" Target="../embeddings/oleObject443.bin"/><Relationship Id="rId4" Type="http://schemas.openxmlformats.org/officeDocument/2006/relationships/image" Target="../media/image2.png"/><Relationship Id="rId9" Type="http://schemas.openxmlformats.org/officeDocument/2006/relationships/oleObject" Target="../embeddings/oleObject442.bin"/><Relationship Id="rId14" Type="http://schemas.openxmlformats.org/officeDocument/2006/relationships/oleObject" Target="../embeddings/oleObject447.bin"/></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454.bin"/><Relationship Id="rId3" Type="http://schemas.openxmlformats.org/officeDocument/2006/relationships/image" Target="../media/image1.png"/><Relationship Id="rId7" Type="http://schemas.openxmlformats.org/officeDocument/2006/relationships/oleObject" Target="../embeddings/oleObject453.bin"/><Relationship Id="rId2" Type="http://schemas.openxmlformats.org/officeDocument/2006/relationships/slideLayout" Target="../slideLayouts/slideLayout1.xml"/><Relationship Id="rId1" Type="http://schemas.openxmlformats.org/officeDocument/2006/relationships/vmlDrawing" Target="../drawings/vmlDrawing141.vml"/><Relationship Id="rId6" Type="http://schemas.openxmlformats.org/officeDocument/2006/relationships/oleObject" Target="../embeddings/oleObject452.bin"/><Relationship Id="rId5" Type="http://schemas.openxmlformats.org/officeDocument/2006/relationships/oleObject" Target="../embeddings/oleObject451.bin"/><Relationship Id="rId4" Type="http://schemas.openxmlformats.org/officeDocument/2006/relationships/image" Target="../media/image2.png"/></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458.bin"/><Relationship Id="rId3" Type="http://schemas.openxmlformats.org/officeDocument/2006/relationships/image" Target="../media/image1.png"/><Relationship Id="rId7" Type="http://schemas.openxmlformats.org/officeDocument/2006/relationships/oleObject" Target="../embeddings/oleObject457.bin"/><Relationship Id="rId2" Type="http://schemas.openxmlformats.org/officeDocument/2006/relationships/slideLayout" Target="../slideLayouts/slideLayout1.xml"/><Relationship Id="rId1" Type="http://schemas.openxmlformats.org/officeDocument/2006/relationships/vmlDrawing" Target="../drawings/vmlDrawing142.vml"/><Relationship Id="rId6" Type="http://schemas.openxmlformats.org/officeDocument/2006/relationships/oleObject" Target="../embeddings/oleObject456.bin"/><Relationship Id="rId5" Type="http://schemas.openxmlformats.org/officeDocument/2006/relationships/oleObject" Target="../embeddings/oleObject455.bin"/><Relationship Id="rId10" Type="http://schemas.openxmlformats.org/officeDocument/2006/relationships/oleObject" Target="../embeddings/oleObject460.bin"/><Relationship Id="rId4" Type="http://schemas.openxmlformats.org/officeDocument/2006/relationships/image" Target="../media/image2.png"/><Relationship Id="rId9" Type="http://schemas.openxmlformats.org/officeDocument/2006/relationships/oleObject" Target="../embeddings/oleObject459.bin"/></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oleObject" Target="../embeddings/oleObject12.bin"/><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464.bin"/><Relationship Id="rId13" Type="http://schemas.openxmlformats.org/officeDocument/2006/relationships/oleObject" Target="../embeddings/oleObject469.bin"/><Relationship Id="rId3" Type="http://schemas.openxmlformats.org/officeDocument/2006/relationships/image" Target="../media/image1.png"/><Relationship Id="rId7" Type="http://schemas.openxmlformats.org/officeDocument/2006/relationships/oleObject" Target="../embeddings/oleObject463.bin"/><Relationship Id="rId12" Type="http://schemas.openxmlformats.org/officeDocument/2006/relationships/oleObject" Target="../embeddings/oleObject468.bin"/><Relationship Id="rId17" Type="http://schemas.openxmlformats.org/officeDocument/2006/relationships/oleObject" Target="../embeddings/oleObject473.bin"/><Relationship Id="rId2" Type="http://schemas.openxmlformats.org/officeDocument/2006/relationships/slideLayout" Target="../slideLayouts/slideLayout1.xml"/><Relationship Id="rId16" Type="http://schemas.openxmlformats.org/officeDocument/2006/relationships/oleObject" Target="../embeddings/oleObject472.bin"/><Relationship Id="rId1" Type="http://schemas.openxmlformats.org/officeDocument/2006/relationships/vmlDrawing" Target="../drawings/vmlDrawing143.vml"/><Relationship Id="rId6" Type="http://schemas.openxmlformats.org/officeDocument/2006/relationships/oleObject" Target="../embeddings/oleObject462.bin"/><Relationship Id="rId11" Type="http://schemas.openxmlformats.org/officeDocument/2006/relationships/oleObject" Target="../embeddings/oleObject467.bin"/><Relationship Id="rId5" Type="http://schemas.openxmlformats.org/officeDocument/2006/relationships/oleObject" Target="../embeddings/oleObject461.bin"/><Relationship Id="rId15" Type="http://schemas.openxmlformats.org/officeDocument/2006/relationships/oleObject" Target="../embeddings/oleObject471.bin"/><Relationship Id="rId10" Type="http://schemas.openxmlformats.org/officeDocument/2006/relationships/oleObject" Target="../embeddings/oleObject466.bin"/><Relationship Id="rId4" Type="http://schemas.openxmlformats.org/officeDocument/2006/relationships/image" Target="../media/image2.png"/><Relationship Id="rId9" Type="http://schemas.openxmlformats.org/officeDocument/2006/relationships/oleObject" Target="../embeddings/oleObject465.bin"/><Relationship Id="rId14" Type="http://schemas.openxmlformats.org/officeDocument/2006/relationships/oleObject" Target="../embeddings/oleObject470.bin"/></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476.bin"/><Relationship Id="rId2" Type="http://schemas.openxmlformats.org/officeDocument/2006/relationships/slideLayout" Target="../slideLayouts/slideLayout1.xml"/><Relationship Id="rId1" Type="http://schemas.openxmlformats.org/officeDocument/2006/relationships/vmlDrawing" Target="../drawings/vmlDrawing144.vml"/><Relationship Id="rId6" Type="http://schemas.openxmlformats.org/officeDocument/2006/relationships/oleObject" Target="../embeddings/oleObject475.bin"/><Relationship Id="rId5" Type="http://schemas.openxmlformats.org/officeDocument/2006/relationships/oleObject" Target="../embeddings/oleObject474.bin"/><Relationship Id="rId4" Type="http://schemas.openxmlformats.org/officeDocument/2006/relationships/image" Target="../media/image2.png"/></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480.bin"/><Relationship Id="rId3" Type="http://schemas.openxmlformats.org/officeDocument/2006/relationships/image" Target="../media/image1.png"/><Relationship Id="rId7" Type="http://schemas.openxmlformats.org/officeDocument/2006/relationships/oleObject" Target="../embeddings/oleObject479.bin"/><Relationship Id="rId12" Type="http://schemas.openxmlformats.org/officeDocument/2006/relationships/oleObject" Target="../embeddings/oleObject484.bin"/><Relationship Id="rId2" Type="http://schemas.openxmlformats.org/officeDocument/2006/relationships/slideLayout" Target="../slideLayouts/slideLayout1.xml"/><Relationship Id="rId1" Type="http://schemas.openxmlformats.org/officeDocument/2006/relationships/vmlDrawing" Target="../drawings/vmlDrawing145.vml"/><Relationship Id="rId6" Type="http://schemas.openxmlformats.org/officeDocument/2006/relationships/oleObject" Target="../embeddings/oleObject478.bin"/><Relationship Id="rId11" Type="http://schemas.openxmlformats.org/officeDocument/2006/relationships/oleObject" Target="../embeddings/oleObject483.bin"/><Relationship Id="rId5" Type="http://schemas.openxmlformats.org/officeDocument/2006/relationships/oleObject" Target="../embeddings/oleObject477.bin"/><Relationship Id="rId10" Type="http://schemas.openxmlformats.org/officeDocument/2006/relationships/oleObject" Target="../embeddings/oleObject482.bin"/><Relationship Id="rId4" Type="http://schemas.openxmlformats.org/officeDocument/2006/relationships/image" Target="../media/image2.png"/><Relationship Id="rId9" Type="http://schemas.openxmlformats.org/officeDocument/2006/relationships/oleObject" Target="../embeddings/oleObject481.bin"/></Relationships>
</file>

<file path=ppt/slides/_rels/slide164.xml.rels><?xml version="1.0" encoding="UTF-8" standalone="yes"?>
<Relationships xmlns="http://schemas.openxmlformats.org/package/2006/relationships"><Relationship Id="rId8" Type="http://schemas.openxmlformats.org/officeDocument/2006/relationships/oleObject" Target="../embeddings/oleObject488.bin"/><Relationship Id="rId3" Type="http://schemas.openxmlformats.org/officeDocument/2006/relationships/image" Target="../media/image1.png"/><Relationship Id="rId7" Type="http://schemas.openxmlformats.org/officeDocument/2006/relationships/oleObject" Target="../embeddings/oleObject487.bin"/><Relationship Id="rId2" Type="http://schemas.openxmlformats.org/officeDocument/2006/relationships/slideLayout" Target="../slideLayouts/slideLayout1.xml"/><Relationship Id="rId1" Type="http://schemas.openxmlformats.org/officeDocument/2006/relationships/vmlDrawing" Target="../drawings/vmlDrawing146.vml"/><Relationship Id="rId6" Type="http://schemas.openxmlformats.org/officeDocument/2006/relationships/oleObject" Target="../embeddings/oleObject486.bin"/><Relationship Id="rId11" Type="http://schemas.openxmlformats.org/officeDocument/2006/relationships/oleObject" Target="../embeddings/oleObject491.bin"/><Relationship Id="rId5" Type="http://schemas.openxmlformats.org/officeDocument/2006/relationships/oleObject" Target="../embeddings/oleObject485.bin"/><Relationship Id="rId10" Type="http://schemas.openxmlformats.org/officeDocument/2006/relationships/oleObject" Target="../embeddings/oleObject490.bin"/><Relationship Id="rId4" Type="http://schemas.openxmlformats.org/officeDocument/2006/relationships/image" Target="../media/image2.png"/><Relationship Id="rId9" Type="http://schemas.openxmlformats.org/officeDocument/2006/relationships/oleObject" Target="../embeddings/oleObject489.bin"/></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495.bin"/><Relationship Id="rId3" Type="http://schemas.openxmlformats.org/officeDocument/2006/relationships/image" Target="../media/image1.png"/><Relationship Id="rId7" Type="http://schemas.openxmlformats.org/officeDocument/2006/relationships/oleObject" Target="../embeddings/oleObject494.bin"/><Relationship Id="rId2" Type="http://schemas.openxmlformats.org/officeDocument/2006/relationships/slideLayout" Target="../slideLayouts/slideLayout1.xml"/><Relationship Id="rId1" Type="http://schemas.openxmlformats.org/officeDocument/2006/relationships/vmlDrawing" Target="../drawings/vmlDrawing147.vml"/><Relationship Id="rId6" Type="http://schemas.openxmlformats.org/officeDocument/2006/relationships/oleObject" Target="../embeddings/oleObject493.bin"/><Relationship Id="rId5" Type="http://schemas.openxmlformats.org/officeDocument/2006/relationships/oleObject" Target="../embeddings/oleObject492.bin"/><Relationship Id="rId4" Type="http://schemas.openxmlformats.org/officeDocument/2006/relationships/image" Target="../media/image2.png"/><Relationship Id="rId9" Type="http://schemas.openxmlformats.org/officeDocument/2006/relationships/oleObject" Target="../embeddings/oleObject496.bin"/></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500.bin"/><Relationship Id="rId3" Type="http://schemas.openxmlformats.org/officeDocument/2006/relationships/image" Target="../media/image1.png"/><Relationship Id="rId7" Type="http://schemas.openxmlformats.org/officeDocument/2006/relationships/oleObject" Target="../embeddings/oleObject499.bin"/><Relationship Id="rId12" Type="http://schemas.openxmlformats.org/officeDocument/2006/relationships/oleObject" Target="../embeddings/oleObject504.bin"/><Relationship Id="rId2" Type="http://schemas.openxmlformats.org/officeDocument/2006/relationships/slideLayout" Target="../slideLayouts/slideLayout1.xml"/><Relationship Id="rId1" Type="http://schemas.openxmlformats.org/officeDocument/2006/relationships/vmlDrawing" Target="../drawings/vmlDrawing148.vml"/><Relationship Id="rId6" Type="http://schemas.openxmlformats.org/officeDocument/2006/relationships/oleObject" Target="../embeddings/oleObject498.bin"/><Relationship Id="rId11" Type="http://schemas.openxmlformats.org/officeDocument/2006/relationships/oleObject" Target="../embeddings/oleObject503.bin"/><Relationship Id="rId5" Type="http://schemas.openxmlformats.org/officeDocument/2006/relationships/oleObject" Target="../embeddings/oleObject497.bin"/><Relationship Id="rId10" Type="http://schemas.openxmlformats.org/officeDocument/2006/relationships/oleObject" Target="../embeddings/oleObject502.bin"/><Relationship Id="rId4" Type="http://schemas.openxmlformats.org/officeDocument/2006/relationships/image" Target="../media/image2.png"/><Relationship Id="rId9" Type="http://schemas.openxmlformats.org/officeDocument/2006/relationships/oleObject" Target="../embeddings/oleObject501.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508.bin"/><Relationship Id="rId3" Type="http://schemas.openxmlformats.org/officeDocument/2006/relationships/image" Target="../media/image1.png"/><Relationship Id="rId7" Type="http://schemas.openxmlformats.org/officeDocument/2006/relationships/oleObject" Target="../embeddings/oleObject507.bin"/><Relationship Id="rId12" Type="http://schemas.openxmlformats.org/officeDocument/2006/relationships/oleObject" Target="../embeddings/oleObject512.bin"/><Relationship Id="rId2" Type="http://schemas.openxmlformats.org/officeDocument/2006/relationships/slideLayout" Target="../slideLayouts/slideLayout1.xml"/><Relationship Id="rId1" Type="http://schemas.openxmlformats.org/officeDocument/2006/relationships/vmlDrawing" Target="../drawings/vmlDrawing149.vml"/><Relationship Id="rId6" Type="http://schemas.openxmlformats.org/officeDocument/2006/relationships/oleObject" Target="../embeddings/oleObject506.bin"/><Relationship Id="rId11" Type="http://schemas.openxmlformats.org/officeDocument/2006/relationships/oleObject" Target="../embeddings/oleObject511.bin"/><Relationship Id="rId5" Type="http://schemas.openxmlformats.org/officeDocument/2006/relationships/oleObject" Target="../embeddings/oleObject505.bin"/><Relationship Id="rId10" Type="http://schemas.openxmlformats.org/officeDocument/2006/relationships/oleObject" Target="../embeddings/oleObject510.bin"/><Relationship Id="rId4" Type="http://schemas.openxmlformats.org/officeDocument/2006/relationships/image" Target="../media/image2.png"/><Relationship Id="rId9" Type="http://schemas.openxmlformats.org/officeDocument/2006/relationships/oleObject" Target="../embeddings/oleObject509.bin"/></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516.bin"/><Relationship Id="rId3" Type="http://schemas.openxmlformats.org/officeDocument/2006/relationships/image" Target="../media/image1.png"/><Relationship Id="rId7" Type="http://schemas.openxmlformats.org/officeDocument/2006/relationships/oleObject" Target="../embeddings/oleObject515.bin"/><Relationship Id="rId2" Type="http://schemas.openxmlformats.org/officeDocument/2006/relationships/slideLayout" Target="../slideLayouts/slideLayout1.xml"/><Relationship Id="rId1" Type="http://schemas.openxmlformats.org/officeDocument/2006/relationships/vmlDrawing" Target="../drawings/vmlDrawing150.vml"/><Relationship Id="rId6" Type="http://schemas.openxmlformats.org/officeDocument/2006/relationships/oleObject" Target="../embeddings/oleObject514.bin"/><Relationship Id="rId11" Type="http://schemas.openxmlformats.org/officeDocument/2006/relationships/oleObject" Target="../embeddings/oleObject519.bin"/><Relationship Id="rId5" Type="http://schemas.openxmlformats.org/officeDocument/2006/relationships/oleObject" Target="../embeddings/oleObject513.bin"/><Relationship Id="rId10" Type="http://schemas.openxmlformats.org/officeDocument/2006/relationships/oleObject" Target="../embeddings/oleObject518.bin"/><Relationship Id="rId4" Type="http://schemas.openxmlformats.org/officeDocument/2006/relationships/image" Target="../media/image2.png"/><Relationship Id="rId9" Type="http://schemas.openxmlformats.org/officeDocument/2006/relationships/oleObject" Target="../embeddings/oleObject517.bin"/></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523.bin"/><Relationship Id="rId3" Type="http://schemas.openxmlformats.org/officeDocument/2006/relationships/image" Target="../media/image1.png"/><Relationship Id="rId7" Type="http://schemas.openxmlformats.org/officeDocument/2006/relationships/oleObject" Target="../embeddings/oleObject522.bin"/><Relationship Id="rId2" Type="http://schemas.openxmlformats.org/officeDocument/2006/relationships/slideLayout" Target="../slideLayouts/slideLayout1.xml"/><Relationship Id="rId1" Type="http://schemas.openxmlformats.org/officeDocument/2006/relationships/vmlDrawing" Target="../drawings/vmlDrawing151.vml"/><Relationship Id="rId6" Type="http://schemas.openxmlformats.org/officeDocument/2006/relationships/oleObject" Target="../embeddings/oleObject521.bin"/><Relationship Id="rId5" Type="http://schemas.openxmlformats.org/officeDocument/2006/relationships/oleObject" Target="../embeddings/oleObject520.bin"/><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package" Target="../embeddings/Microsoft_Office_Word_Document1.docx"/><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package" Target="../embeddings/Microsoft_Office_Word_Document5.docx"/><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18.png"/><Relationship Id="rId11" Type="http://schemas.openxmlformats.org/officeDocument/2006/relationships/package" Target="../embeddings/Microsoft_Office_Word_Document4.docx"/><Relationship Id="rId5" Type="http://schemas.openxmlformats.org/officeDocument/2006/relationships/image" Target="../media/image17.png"/><Relationship Id="rId10" Type="http://schemas.openxmlformats.org/officeDocument/2006/relationships/package" Target="../embeddings/Microsoft_Office_Word_Document3.docx"/><Relationship Id="rId4" Type="http://schemas.openxmlformats.org/officeDocument/2006/relationships/image" Target="../media/image2.png"/><Relationship Id="rId9" Type="http://schemas.openxmlformats.org/officeDocument/2006/relationships/package" Target="../embeddings/Microsoft_Office_Word_Document2.docx"/></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52.vml"/><Relationship Id="rId6" Type="http://schemas.openxmlformats.org/officeDocument/2006/relationships/oleObject" Target="../embeddings/oleObject525.bin"/><Relationship Id="rId5" Type="http://schemas.openxmlformats.org/officeDocument/2006/relationships/oleObject" Target="../embeddings/oleObject524.bin"/><Relationship Id="rId4" Type="http://schemas.openxmlformats.org/officeDocument/2006/relationships/image" Target="../media/image2.png"/></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529.bin"/><Relationship Id="rId3" Type="http://schemas.openxmlformats.org/officeDocument/2006/relationships/image" Target="../media/image1.png"/><Relationship Id="rId7" Type="http://schemas.openxmlformats.org/officeDocument/2006/relationships/oleObject" Target="../embeddings/oleObject528.bin"/><Relationship Id="rId2" Type="http://schemas.openxmlformats.org/officeDocument/2006/relationships/slideLayout" Target="../slideLayouts/slideLayout1.xml"/><Relationship Id="rId1" Type="http://schemas.openxmlformats.org/officeDocument/2006/relationships/vmlDrawing" Target="../drawings/vmlDrawing153.vml"/><Relationship Id="rId6" Type="http://schemas.openxmlformats.org/officeDocument/2006/relationships/oleObject" Target="../embeddings/oleObject527.bin"/><Relationship Id="rId5" Type="http://schemas.openxmlformats.org/officeDocument/2006/relationships/oleObject" Target="../embeddings/oleObject526.bin"/><Relationship Id="rId10" Type="http://schemas.openxmlformats.org/officeDocument/2006/relationships/oleObject" Target="../embeddings/oleObject531.bin"/><Relationship Id="rId4" Type="http://schemas.openxmlformats.org/officeDocument/2006/relationships/image" Target="../media/image2.png"/><Relationship Id="rId9" Type="http://schemas.openxmlformats.org/officeDocument/2006/relationships/oleObject" Target="../embeddings/oleObject530.bin"/></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535.bin"/><Relationship Id="rId13" Type="http://schemas.openxmlformats.org/officeDocument/2006/relationships/oleObject" Target="../embeddings/oleObject540.bin"/><Relationship Id="rId18" Type="http://schemas.openxmlformats.org/officeDocument/2006/relationships/oleObject" Target="../embeddings/oleObject545.bin"/><Relationship Id="rId3" Type="http://schemas.openxmlformats.org/officeDocument/2006/relationships/image" Target="../media/image1.png"/><Relationship Id="rId21" Type="http://schemas.openxmlformats.org/officeDocument/2006/relationships/oleObject" Target="../embeddings/oleObject548.bin"/><Relationship Id="rId7" Type="http://schemas.openxmlformats.org/officeDocument/2006/relationships/oleObject" Target="../embeddings/oleObject534.bin"/><Relationship Id="rId12" Type="http://schemas.openxmlformats.org/officeDocument/2006/relationships/oleObject" Target="../embeddings/oleObject539.bin"/><Relationship Id="rId17" Type="http://schemas.openxmlformats.org/officeDocument/2006/relationships/oleObject" Target="../embeddings/oleObject544.bin"/><Relationship Id="rId2" Type="http://schemas.openxmlformats.org/officeDocument/2006/relationships/slideLayout" Target="../slideLayouts/slideLayout1.xml"/><Relationship Id="rId16" Type="http://schemas.openxmlformats.org/officeDocument/2006/relationships/oleObject" Target="../embeddings/oleObject543.bin"/><Relationship Id="rId20" Type="http://schemas.openxmlformats.org/officeDocument/2006/relationships/oleObject" Target="../embeddings/oleObject547.bin"/><Relationship Id="rId1" Type="http://schemas.openxmlformats.org/officeDocument/2006/relationships/vmlDrawing" Target="../drawings/vmlDrawing154.vml"/><Relationship Id="rId6" Type="http://schemas.openxmlformats.org/officeDocument/2006/relationships/oleObject" Target="../embeddings/oleObject533.bin"/><Relationship Id="rId11" Type="http://schemas.openxmlformats.org/officeDocument/2006/relationships/oleObject" Target="../embeddings/oleObject538.bin"/><Relationship Id="rId5" Type="http://schemas.openxmlformats.org/officeDocument/2006/relationships/oleObject" Target="../embeddings/oleObject532.bin"/><Relationship Id="rId15" Type="http://schemas.openxmlformats.org/officeDocument/2006/relationships/oleObject" Target="../embeddings/oleObject542.bin"/><Relationship Id="rId10" Type="http://schemas.openxmlformats.org/officeDocument/2006/relationships/oleObject" Target="../embeddings/oleObject537.bin"/><Relationship Id="rId19" Type="http://schemas.openxmlformats.org/officeDocument/2006/relationships/oleObject" Target="../embeddings/oleObject546.bin"/><Relationship Id="rId4" Type="http://schemas.openxmlformats.org/officeDocument/2006/relationships/image" Target="../media/image2.png"/><Relationship Id="rId9" Type="http://schemas.openxmlformats.org/officeDocument/2006/relationships/oleObject" Target="../embeddings/oleObject536.bin"/><Relationship Id="rId14" Type="http://schemas.openxmlformats.org/officeDocument/2006/relationships/oleObject" Target="../embeddings/oleObject541.bin"/></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552.bin"/><Relationship Id="rId13" Type="http://schemas.openxmlformats.org/officeDocument/2006/relationships/oleObject" Target="../embeddings/oleObject557.bin"/><Relationship Id="rId3" Type="http://schemas.openxmlformats.org/officeDocument/2006/relationships/image" Target="../media/image1.png"/><Relationship Id="rId7" Type="http://schemas.openxmlformats.org/officeDocument/2006/relationships/oleObject" Target="../embeddings/oleObject551.bin"/><Relationship Id="rId12" Type="http://schemas.openxmlformats.org/officeDocument/2006/relationships/oleObject" Target="../embeddings/oleObject556.bin"/><Relationship Id="rId2" Type="http://schemas.openxmlformats.org/officeDocument/2006/relationships/slideLayout" Target="../slideLayouts/slideLayout1.xml"/><Relationship Id="rId1" Type="http://schemas.openxmlformats.org/officeDocument/2006/relationships/vmlDrawing" Target="../drawings/vmlDrawing155.vml"/><Relationship Id="rId6" Type="http://schemas.openxmlformats.org/officeDocument/2006/relationships/oleObject" Target="../embeddings/oleObject550.bin"/><Relationship Id="rId11" Type="http://schemas.openxmlformats.org/officeDocument/2006/relationships/oleObject" Target="../embeddings/oleObject555.bin"/><Relationship Id="rId5" Type="http://schemas.openxmlformats.org/officeDocument/2006/relationships/oleObject" Target="../embeddings/oleObject549.bin"/><Relationship Id="rId15" Type="http://schemas.openxmlformats.org/officeDocument/2006/relationships/oleObject" Target="../embeddings/oleObject559.bin"/><Relationship Id="rId10" Type="http://schemas.openxmlformats.org/officeDocument/2006/relationships/oleObject" Target="../embeddings/oleObject554.bin"/><Relationship Id="rId4" Type="http://schemas.openxmlformats.org/officeDocument/2006/relationships/image" Target="../media/image2.png"/><Relationship Id="rId9" Type="http://schemas.openxmlformats.org/officeDocument/2006/relationships/oleObject" Target="../embeddings/oleObject553.bin"/><Relationship Id="rId14" Type="http://schemas.openxmlformats.org/officeDocument/2006/relationships/oleObject" Target="../embeddings/oleObject558.bin"/></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56.vml"/><Relationship Id="rId5" Type="http://schemas.openxmlformats.org/officeDocument/2006/relationships/oleObject" Target="../embeddings/oleObject560.bin"/><Relationship Id="rId4" Type="http://schemas.openxmlformats.org/officeDocument/2006/relationships/image" Target="../media/image2.png"/></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57.vml"/><Relationship Id="rId5" Type="http://schemas.openxmlformats.org/officeDocument/2006/relationships/oleObject" Target="../embeddings/oleObject561.bin"/><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png"/></Relationships>
</file>

<file path=ppt/slides/_rels/slide180.xml.rels><?xml version="1.0" encoding="UTF-8" standalone="yes"?>
<Relationships xmlns="http://schemas.openxmlformats.org/package/2006/relationships"><Relationship Id="rId8" Type="http://schemas.openxmlformats.org/officeDocument/2006/relationships/oleObject" Target="../embeddings/oleObject565.bin"/><Relationship Id="rId3" Type="http://schemas.openxmlformats.org/officeDocument/2006/relationships/image" Target="../media/image1.png"/><Relationship Id="rId7" Type="http://schemas.openxmlformats.org/officeDocument/2006/relationships/oleObject" Target="../embeddings/oleObject564.bin"/><Relationship Id="rId2" Type="http://schemas.openxmlformats.org/officeDocument/2006/relationships/slideLayout" Target="../slideLayouts/slideLayout1.xml"/><Relationship Id="rId1" Type="http://schemas.openxmlformats.org/officeDocument/2006/relationships/vmlDrawing" Target="../drawings/vmlDrawing158.vml"/><Relationship Id="rId6" Type="http://schemas.openxmlformats.org/officeDocument/2006/relationships/oleObject" Target="../embeddings/oleObject563.bin"/><Relationship Id="rId5" Type="http://schemas.openxmlformats.org/officeDocument/2006/relationships/oleObject" Target="../embeddings/oleObject562.bin"/><Relationship Id="rId4" Type="http://schemas.openxmlformats.org/officeDocument/2006/relationships/image" Target="../media/image2.png"/></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59.vml"/><Relationship Id="rId5" Type="http://schemas.openxmlformats.org/officeDocument/2006/relationships/oleObject" Target="../embeddings/oleObject566.bin"/><Relationship Id="rId4" Type="http://schemas.openxmlformats.org/officeDocument/2006/relationships/image" Target="../media/image2.png"/></Relationships>
</file>

<file path=ppt/slides/_rels/slide182.xml.rels><?xml version="1.0" encoding="UTF-8" standalone="yes"?>
<Relationships xmlns="http://schemas.openxmlformats.org/package/2006/relationships"><Relationship Id="rId8" Type="http://schemas.openxmlformats.org/officeDocument/2006/relationships/oleObject" Target="../embeddings/oleObject570.bin"/><Relationship Id="rId3" Type="http://schemas.openxmlformats.org/officeDocument/2006/relationships/image" Target="../media/image1.png"/><Relationship Id="rId7" Type="http://schemas.openxmlformats.org/officeDocument/2006/relationships/oleObject" Target="../embeddings/oleObject569.bin"/><Relationship Id="rId12" Type="http://schemas.openxmlformats.org/officeDocument/2006/relationships/oleObject" Target="../embeddings/oleObject574.bin"/><Relationship Id="rId2" Type="http://schemas.openxmlformats.org/officeDocument/2006/relationships/slideLayout" Target="../slideLayouts/slideLayout1.xml"/><Relationship Id="rId1" Type="http://schemas.openxmlformats.org/officeDocument/2006/relationships/vmlDrawing" Target="../drawings/vmlDrawing160.vml"/><Relationship Id="rId6" Type="http://schemas.openxmlformats.org/officeDocument/2006/relationships/oleObject" Target="../embeddings/oleObject568.bin"/><Relationship Id="rId11" Type="http://schemas.openxmlformats.org/officeDocument/2006/relationships/oleObject" Target="../embeddings/oleObject573.bin"/><Relationship Id="rId5" Type="http://schemas.openxmlformats.org/officeDocument/2006/relationships/oleObject" Target="../embeddings/oleObject567.bin"/><Relationship Id="rId10" Type="http://schemas.openxmlformats.org/officeDocument/2006/relationships/oleObject" Target="../embeddings/oleObject572.bin"/><Relationship Id="rId4" Type="http://schemas.openxmlformats.org/officeDocument/2006/relationships/image" Target="../media/image2.png"/><Relationship Id="rId9" Type="http://schemas.openxmlformats.org/officeDocument/2006/relationships/oleObject" Target="../embeddings/oleObject571.bin"/></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61.vml"/><Relationship Id="rId6" Type="http://schemas.openxmlformats.org/officeDocument/2006/relationships/oleObject" Target="../embeddings/oleObject576.bin"/><Relationship Id="rId5" Type="http://schemas.openxmlformats.org/officeDocument/2006/relationships/oleObject" Target="../embeddings/oleObject575.bin"/><Relationship Id="rId4" Type="http://schemas.openxmlformats.org/officeDocument/2006/relationships/image" Target="../media/image2.pn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62.vml"/><Relationship Id="rId6" Type="http://schemas.openxmlformats.org/officeDocument/2006/relationships/oleObject" Target="../embeddings/oleObject578.bin"/><Relationship Id="rId5" Type="http://schemas.openxmlformats.org/officeDocument/2006/relationships/oleObject" Target="../embeddings/oleObject577.bin"/><Relationship Id="rId4" Type="http://schemas.openxmlformats.org/officeDocument/2006/relationships/image" Target="../media/image2.png"/></Relationships>
</file>

<file path=ppt/slides/_rels/slide185.xml.rels><?xml version="1.0" encoding="UTF-8" standalone="yes"?>
<Relationships xmlns="http://schemas.openxmlformats.org/package/2006/relationships"><Relationship Id="rId8" Type="http://schemas.openxmlformats.org/officeDocument/2006/relationships/oleObject" Target="../embeddings/oleObject582.bin"/><Relationship Id="rId13" Type="http://schemas.openxmlformats.org/officeDocument/2006/relationships/oleObject" Target="../embeddings/oleObject587.bin"/><Relationship Id="rId3" Type="http://schemas.openxmlformats.org/officeDocument/2006/relationships/image" Target="../media/image1.png"/><Relationship Id="rId7" Type="http://schemas.openxmlformats.org/officeDocument/2006/relationships/oleObject" Target="../embeddings/oleObject581.bin"/><Relationship Id="rId12" Type="http://schemas.openxmlformats.org/officeDocument/2006/relationships/oleObject" Target="../embeddings/oleObject586.bin"/><Relationship Id="rId2" Type="http://schemas.openxmlformats.org/officeDocument/2006/relationships/slideLayout" Target="../slideLayouts/slideLayout1.xml"/><Relationship Id="rId1" Type="http://schemas.openxmlformats.org/officeDocument/2006/relationships/vmlDrawing" Target="../drawings/vmlDrawing163.vml"/><Relationship Id="rId6" Type="http://schemas.openxmlformats.org/officeDocument/2006/relationships/oleObject" Target="../embeddings/oleObject580.bin"/><Relationship Id="rId11" Type="http://schemas.openxmlformats.org/officeDocument/2006/relationships/oleObject" Target="../embeddings/oleObject585.bin"/><Relationship Id="rId5" Type="http://schemas.openxmlformats.org/officeDocument/2006/relationships/oleObject" Target="../embeddings/oleObject579.bin"/><Relationship Id="rId10" Type="http://schemas.openxmlformats.org/officeDocument/2006/relationships/oleObject" Target="../embeddings/oleObject584.bin"/><Relationship Id="rId4" Type="http://schemas.openxmlformats.org/officeDocument/2006/relationships/image" Target="../media/image2.png"/><Relationship Id="rId9" Type="http://schemas.openxmlformats.org/officeDocument/2006/relationships/oleObject" Target="../embeddings/oleObject583.bin"/></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591.bin"/><Relationship Id="rId3" Type="http://schemas.openxmlformats.org/officeDocument/2006/relationships/image" Target="../media/image1.png"/><Relationship Id="rId7" Type="http://schemas.openxmlformats.org/officeDocument/2006/relationships/oleObject" Target="../embeddings/oleObject590.bin"/><Relationship Id="rId2" Type="http://schemas.openxmlformats.org/officeDocument/2006/relationships/slideLayout" Target="../slideLayouts/slideLayout1.xml"/><Relationship Id="rId1" Type="http://schemas.openxmlformats.org/officeDocument/2006/relationships/vmlDrawing" Target="../drawings/vmlDrawing164.vml"/><Relationship Id="rId6" Type="http://schemas.openxmlformats.org/officeDocument/2006/relationships/oleObject" Target="../embeddings/oleObject589.bin"/><Relationship Id="rId5" Type="http://schemas.openxmlformats.org/officeDocument/2006/relationships/oleObject" Target="../embeddings/oleObject588.bin"/><Relationship Id="rId10" Type="http://schemas.openxmlformats.org/officeDocument/2006/relationships/oleObject" Target="../embeddings/oleObject593.bin"/><Relationship Id="rId4" Type="http://schemas.openxmlformats.org/officeDocument/2006/relationships/image" Target="../media/image2.png"/><Relationship Id="rId9" Type="http://schemas.openxmlformats.org/officeDocument/2006/relationships/oleObject" Target="../embeddings/oleObject592.bin"/></Relationships>
</file>

<file path=ppt/slides/_rels/slide188.xml.rels><?xml version="1.0" encoding="UTF-8" standalone="yes"?>
<Relationships xmlns="http://schemas.openxmlformats.org/package/2006/relationships"><Relationship Id="rId8" Type="http://schemas.openxmlformats.org/officeDocument/2006/relationships/oleObject" Target="../embeddings/oleObject597.bin"/><Relationship Id="rId3" Type="http://schemas.openxmlformats.org/officeDocument/2006/relationships/image" Target="../media/image1.png"/><Relationship Id="rId7" Type="http://schemas.openxmlformats.org/officeDocument/2006/relationships/oleObject" Target="../embeddings/oleObject596.bin"/><Relationship Id="rId2" Type="http://schemas.openxmlformats.org/officeDocument/2006/relationships/slideLayout" Target="../slideLayouts/slideLayout1.xml"/><Relationship Id="rId1" Type="http://schemas.openxmlformats.org/officeDocument/2006/relationships/vmlDrawing" Target="../drawings/vmlDrawing165.vml"/><Relationship Id="rId6" Type="http://schemas.openxmlformats.org/officeDocument/2006/relationships/oleObject" Target="../embeddings/oleObject595.bin"/><Relationship Id="rId5" Type="http://schemas.openxmlformats.org/officeDocument/2006/relationships/oleObject" Target="../embeddings/oleObject594.bin"/><Relationship Id="rId4" Type="http://schemas.openxmlformats.org/officeDocument/2006/relationships/image" Target="../media/image2.png"/><Relationship Id="rId9" Type="http://schemas.openxmlformats.org/officeDocument/2006/relationships/oleObject" Target="../embeddings/oleObject598.bin"/></Relationships>
</file>

<file path=ppt/slides/_rels/slide189.xml.rels><?xml version="1.0" encoding="UTF-8" standalone="yes"?>
<Relationships xmlns="http://schemas.openxmlformats.org/package/2006/relationships"><Relationship Id="rId8" Type="http://schemas.openxmlformats.org/officeDocument/2006/relationships/oleObject" Target="../embeddings/oleObject602.bin"/><Relationship Id="rId3" Type="http://schemas.openxmlformats.org/officeDocument/2006/relationships/image" Target="../media/image1.png"/><Relationship Id="rId7" Type="http://schemas.openxmlformats.org/officeDocument/2006/relationships/oleObject" Target="../embeddings/oleObject601.bin"/><Relationship Id="rId2" Type="http://schemas.openxmlformats.org/officeDocument/2006/relationships/slideLayout" Target="../slideLayouts/slideLayout1.xml"/><Relationship Id="rId1" Type="http://schemas.openxmlformats.org/officeDocument/2006/relationships/vmlDrawing" Target="../drawings/vmlDrawing166.vml"/><Relationship Id="rId6" Type="http://schemas.openxmlformats.org/officeDocument/2006/relationships/oleObject" Target="../embeddings/oleObject600.bin"/><Relationship Id="rId5" Type="http://schemas.openxmlformats.org/officeDocument/2006/relationships/oleObject" Target="../embeddings/oleObject599.bin"/><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image" Target="../media/image2.png"/></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605.bin"/><Relationship Id="rId2" Type="http://schemas.openxmlformats.org/officeDocument/2006/relationships/slideLayout" Target="../slideLayouts/slideLayout1.xml"/><Relationship Id="rId1" Type="http://schemas.openxmlformats.org/officeDocument/2006/relationships/vmlDrawing" Target="../drawings/vmlDrawing167.vml"/><Relationship Id="rId6" Type="http://schemas.openxmlformats.org/officeDocument/2006/relationships/oleObject" Target="../embeddings/oleObject604.bin"/><Relationship Id="rId5" Type="http://schemas.openxmlformats.org/officeDocument/2006/relationships/oleObject" Target="../embeddings/oleObject603.bin"/><Relationship Id="rId4" Type="http://schemas.openxmlformats.org/officeDocument/2006/relationships/image" Target="../media/image2.png"/></Relationships>
</file>

<file path=ppt/slides/_rels/slide191.xml.rels><?xml version="1.0" encoding="UTF-8" standalone="yes"?>
<Relationships xmlns="http://schemas.openxmlformats.org/package/2006/relationships"><Relationship Id="rId8" Type="http://schemas.openxmlformats.org/officeDocument/2006/relationships/oleObject" Target="../embeddings/oleObject609.bin"/><Relationship Id="rId3" Type="http://schemas.openxmlformats.org/officeDocument/2006/relationships/image" Target="../media/image1.png"/><Relationship Id="rId7" Type="http://schemas.openxmlformats.org/officeDocument/2006/relationships/oleObject" Target="../embeddings/oleObject608.bin"/><Relationship Id="rId2" Type="http://schemas.openxmlformats.org/officeDocument/2006/relationships/slideLayout" Target="../slideLayouts/slideLayout1.xml"/><Relationship Id="rId1" Type="http://schemas.openxmlformats.org/officeDocument/2006/relationships/vmlDrawing" Target="../drawings/vmlDrawing168.vml"/><Relationship Id="rId6" Type="http://schemas.openxmlformats.org/officeDocument/2006/relationships/oleObject" Target="../embeddings/oleObject607.bin"/><Relationship Id="rId5" Type="http://schemas.openxmlformats.org/officeDocument/2006/relationships/oleObject" Target="../embeddings/oleObject606.bin"/><Relationship Id="rId4" Type="http://schemas.openxmlformats.org/officeDocument/2006/relationships/image" Target="../media/image2.pn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612.bin"/><Relationship Id="rId2" Type="http://schemas.openxmlformats.org/officeDocument/2006/relationships/slideLayout" Target="../slideLayouts/slideLayout1.xml"/><Relationship Id="rId1" Type="http://schemas.openxmlformats.org/officeDocument/2006/relationships/vmlDrawing" Target="../drawings/vmlDrawing169.vml"/><Relationship Id="rId6" Type="http://schemas.openxmlformats.org/officeDocument/2006/relationships/oleObject" Target="../embeddings/oleObject611.bin"/><Relationship Id="rId5" Type="http://schemas.openxmlformats.org/officeDocument/2006/relationships/oleObject" Target="../embeddings/oleObject610.bin"/><Relationship Id="rId4" Type="http://schemas.openxmlformats.org/officeDocument/2006/relationships/image" Target="../media/image2.png"/></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616.bin"/><Relationship Id="rId3" Type="http://schemas.openxmlformats.org/officeDocument/2006/relationships/image" Target="../media/image1.png"/><Relationship Id="rId7" Type="http://schemas.openxmlformats.org/officeDocument/2006/relationships/oleObject" Target="../embeddings/oleObject615.bin"/><Relationship Id="rId2" Type="http://schemas.openxmlformats.org/officeDocument/2006/relationships/slideLayout" Target="../slideLayouts/slideLayout1.xml"/><Relationship Id="rId1" Type="http://schemas.openxmlformats.org/officeDocument/2006/relationships/vmlDrawing" Target="../drawings/vmlDrawing170.vml"/><Relationship Id="rId6" Type="http://schemas.openxmlformats.org/officeDocument/2006/relationships/oleObject" Target="../embeddings/oleObject614.bin"/><Relationship Id="rId5" Type="http://schemas.openxmlformats.org/officeDocument/2006/relationships/oleObject" Target="../embeddings/oleObject613.bin"/><Relationship Id="rId10" Type="http://schemas.openxmlformats.org/officeDocument/2006/relationships/oleObject" Target="../embeddings/oleObject618.bin"/><Relationship Id="rId4" Type="http://schemas.openxmlformats.org/officeDocument/2006/relationships/image" Target="../media/image2.png"/><Relationship Id="rId9" Type="http://schemas.openxmlformats.org/officeDocument/2006/relationships/oleObject" Target="../embeddings/oleObject617.bin"/></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622.bin"/><Relationship Id="rId3" Type="http://schemas.openxmlformats.org/officeDocument/2006/relationships/image" Target="../media/image1.png"/><Relationship Id="rId7" Type="http://schemas.openxmlformats.org/officeDocument/2006/relationships/oleObject" Target="../embeddings/oleObject621.bin"/><Relationship Id="rId12" Type="http://schemas.openxmlformats.org/officeDocument/2006/relationships/oleObject" Target="../embeddings/oleObject626.bin"/><Relationship Id="rId2" Type="http://schemas.openxmlformats.org/officeDocument/2006/relationships/slideLayout" Target="../slideLayouts/slideLayout1.xml"/><Relationship Id="rId1" Type="http://schemas.openxmlformats.org/officeDocument/2006/relationships/vmlDrawing" Target="../drawings/vmlDrawing171.vml"/><Relationship Id="rId6" Type="http://schemas.openxmlformats.org/officeDocument/2006/relationships/oleObject" Target="../embeddings/oleObject620.bin"/><Relationship Id="rId11" Type="http://schemas.openxmlformats.org/officeDocument/2006/relationships/oleObject" Target="../embeddings/oleObject625.bin"/><Relationship Id="rId5" Type="http://schemas.openxmlformats.org/officeDocument/2006/relationships/oleObject" Target="../embeddings/oleObject619.bin"/><Relationship Id="rId10" Type="http://schemas.openxmlformats.org/officeDocument/2006/relationships/oleObject" Target="../embeddings/oleObject624.bin"/><Relationship Id="rId4" Type="http://schemas.openxmlformats.org/officeDocument/2006/relationships/image" Target="../media/image2.png"/><Relationship Id="rId9" Type="http://schemas.openxmlformats.org/officeDocument/2006/relationships/oleObject" Target="../embeddings/oleObject623.bin"/></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72.vml"/><Relationship Id="rId5" Type="http://schemas.openxmlformats.org/officeDocument/2006/relationships/oleObject" Target="../embeddings/oleObject627.bin"/><Relationship Id="rId4" Type="http://schemas.openxmlformats.org/officeDocument/2006/relationships/image" Target="../media/image2.png"/></Relationships>
</file>

<file path=ppt/slides/_rels/slide198.xml.rels><?xml version="1.0" encoding="UTF-8" standalone="yes"?>
<Relationships xmlns="http://schemas.openxmlformats.org/package/2006/relationships"><Relationship Id="rId8" Type="http://schemas.openxmlformats.org/officeDocument/2006/relationships/oleObject" Target="../embeddings/oleObject631.bin"/><Relationship Id="rId3" Type="http://schemas.openxmlformats.org/officeDocument/2006/relationships/image" Target="../media/image1.png"/><Relationship Id="rId7" Type="http://schemas.openxmlformats.org/officeDocument/2006/relationships/oleObject" Target="../embeddings/oleObject630.bin"/><Relationship Id="rId2" Type="http://schemas.openxmlformats.org/officeDocument/2006/relationships/slideLayout" Target="../slideLayouts/slideLayout1.xml"/><Relationship Id="rId1" Type="http://schemas.openxmlformats.org/officeDocument/2006/relationships/vmlDrawing" Target="../drawings/vmlDrawing173.vml"/><Relationship Id="rId6" Type="http://schemas.openxmlformats.org/officeDocument/2006/relationships/oleObject" Target="../embeddings/oleObject629.bin"/><Relationship Id="rId5" Type="http://schemas.openxmlformats.org/officeDocument/2006/relationships/oleObject" Target="../embeddings/oleObject628.bin"/><Relationship Id="rId4" Type="http://schemas.openxmlformats.org/officeDocument/2006/relationships/image" Target="../media/image2.png"/><Relationship Id="rId9" Type="http://schemas.openxmlformats.org/officeDocument/2006/relationships/oleObject" Target="../embeddings/oleObject632.bin"/></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74.vml"/><Relationship Id="rId5" Type="http://schemas.openxmlformats.org/officeDocument/2006/relationships/oleObject" Target="../embeddings/oleObject633.bin"/><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oleObject" Target="../embeddings/oleObject16.bin"/><Relationship Id="rId4" Type="http://schemas.openxmlformats.org/officeDocument/2006/relationships/image" Target="../media/image2.png"/></Relationships>
</file>

<file path=ppt/slides/_rels/slide200.xml.rels><?xml version="1.0" encoding="UTF-8" standalone="yes"?>
<Relationships xmlns="http://schemas.openxmlformats.org/package/2006/relationships"><Relationship Id="rId8" Type="http://schemas.openxmlformats.org/officeDocument/2006/relationships/oleObject" Target="../embeddings/oleObject637.bin"/><Relationship Id="rId3" Type="http://schemas.openxmlformats.org/officeDocument/2006/relationships/image" Target="../media/image1.png"/><Relationship Id="rId7" Type="http://schemas.openxmlformats.org/officeDocument/2006/relationships/oleObject" Target="../embeddings/oleObject636.bin"/><Relationship Id="rId2" Type="http://schemas.openxmlformats.org/officeDocument/2006/relationships/slideLayout" Target="../slideLayouts/slideLayout1.xml"/><Relationship Id="rId1" Type="http://schemas.openxmlformats.org/officeDocument/2006/relationships/vmlDrawing" Target="../drawings/vmlDrawing175.vml"/><Relationship Id="rId6" Type="http://schemas.openxmlformats.org/officeDocument/2006/relationships/oleObject" Target="../embeddings/oleObject635.bin"/><Relationship Id="rId5" Type="http://schemas.openxmlformats.org/officeDocument/2006/relationships/oleObject" Target="../embeddings/oleObject634.bin"/><Relationship Id="rId4" Type="http://schemas.openxmlformats.org/officeDocument/2006/relationships/image" Target="../media/image2.png"/><Relationship Id="rId9" Type="http://schemas.openxmlformats.org/officeDocument/2006/relationships/oleObject" Target="../embeddings/oleObject638.bin"/></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76.vml"/><Relationship Id="rId5" Type="http://schemas.openxmlformats.org/officeDocument/2006/relationships/oleObject" Target="../embeddings/oleObject639.bin"/><Relationship Id="rId4" Type="http://schemas.openxmlformats.org/officeDocument/2006/relationships/image" Target="../media/image2.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77.vml"/><Relationship Id="rId5" Type="http://schemas.openxmlformats.org/officeDocument/2006/relationships/oleObject" Target="../embeddings/oleObject640.bin"/><Relationship Id="rId4" Type="http://schemas.openxmlformats.org/officeDocument/2006/relationships/image" Target="../media/image2.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78.vml"/><Relationship Id="rId5" Type="http://schemas.openxmlformats.org/officeDocument/2006/relationships/oleObject" Target="../embeddings/oleObject641.bin"/><Relationship Id="rId4" Type="http://schemas.openxmlformats.org/officeDocument/2006/relationships/image" Target="../media/image2.png"/></Relationships>
</file>

<file path=ppt/slides/_rels/slide204.xml.rels><?xml version="1.0" encoding="UTF-8" standalone="yes"?>
<Relationships xmlns="http://schemas.openxmlformats.org/package/2006/relationships"><Relationship Id="rId8" Type="http://schemas.openxmlformats.org/officeDocument/2006/relationships/oleObject" Target="../embeddings/oleObject645.bin"/><Relationship Id="rId3" Type="http://schemas.openxmlformats.org/officeDocument/2006/relationships/image" Target="../media/image1.png"/><Relationship Id="rId7" Type="http://schemas.openxmlformats.org/officeDocument/2006/relationships/oleObject" Target="../embeddings/oleObject644.bin"/><Relationship Id="rId2" Type="http://schemas.openxmlformats.org/officeDocument/2006/relationships/slideLayout" Target="../slideLayouts/slideLayout1.xml"/><Relationship Id="rId1" Type="http://schemas.openxmlformats.org/officeDocument/2006/relationships/vmlDrawing" Target="../drawings/vmlDrawing179.vml"/><Relationship Id="rId6" Type="http://schemas.openxmlformats.org/officeDocument/2006/relationships/oleObject" Target="../embeddings/oleObject643.bin"/><Relationship Id="rId5" Type="http://schemas.openxmlformats.org/officeDocument/2006/relationships/oleObject" Target="../embeddings/oleObject642.bin"/><Relationship Id="rId4" Type="http://schemas.openxmlformats.org/officeDocument/2006/relationships/image" Target="../media/image2.png"/><Relationship Id="rId9" Type="http://schemas.openxmlformats.org/officeDocument/2006/relationships/oleObject" Target="../embeddings/oleObject646.bin"/></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80.vml"/><Relationship Id="rId5" Type="http://schemas.openxmlformats.org/officeDocument/2006/relationships/oleObject" Target="../embeddings/oleObject647.bin"/><Relationship Id="rId4" Type="http://schemas.openxmlformats.org/officeDocument/2006/relationships/image" Target="../media/image2.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81.vml"/><Relationship Id="rId5" Type="http://schemas.openxmlformats.org/officeDocument/2006/relationships/oleObject" Target="../embeddings/oleObject648.bin"/><Relationship Id="rId4" Type="http://schemas.openxmlformats.org/officeDocument/2006/relationships/image" Target="../media/image2.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651.bin"/><Relationship Id="rId2" Type="http://schemas.openxmlformats.org/officeDocument/2006/relationships/slideLayout" Target="../slideLayouts/slideLayout1.xml"/><Relationship Id="rId1" Type="http://schemas.openxmlformats.org/officeDocument/2006/relationships/vmlDrawing" Target="../drawings/vmlDrawing182.vml"/><Relationship Id="rId6" Type="http://schemas.openxmlformats.org/officeDocument/2006/relationships/oleObject" Target="../embeddings/oleObject650.bin"/><Relationship Id="rId5" Type="http://schemas.openxmlformats.org/officeDocument/2006/relationships/oleObject" Target="../embeddings/oleObject649.bin"/><Relationship Id="rId4" Type="http://schemas.openxmlformats.org/officeDocument/2006/relationships/image" Target="../media/image2.png"/></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654.bin"/><Relationship Id="rId2" Type="http://schemas.openxmlformats.org/officeDocument/2006/relationships/slideLayout" Target="../slideLayouts/slideLayout1.xml"/><Relationship Id="rId1" Type="http://schemas.openxmlformats.org/officeDocument/2006/relationships/vmlDrawing" Target="../drawings/vmlDrawing183.vml"/><Relationship Id="rId6" Type="http://schemas.openxmlformats.org/officeDocument/2006/relationships/oleObject" Target="../embeddings/oleObject653.bin"/><Relationship Id="rId5" Type="http://schemas.openxmlformats.org/officeDocument/2006/relationships/oleObject" Target="../embeddings/oleObject652.bin"/><Relationship Id="rId4" Type="http://schemas.openxmlformats.org/officeDocument/2006/relationships/image" Target="../media/image2.png"/></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84.vml"/><Relationship Id="rId5" Type="http://schemas.openxmlformats.org/officeDocument/2006/relationships/oleObject" Target="../embeddings/oleObject655.bin"/><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185.vml"/><Relationship Id="rId6" Type="http://schemas.openxmlformats.org/officeDocument/2006/relationships/oleObject" Target="../embeddings/oleObject656.bin"/><Relationship Id="rId5" Type="http://schemas.openxmlformats.org/officeDocument/2006/relationships/image" Target="../media/image2.png"/><Relationship Id="rId4" Type="http://schemas.openxmlformats.org/officeDocument/2006/relationships/image" Target="../media/image1.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oleObject" Target="../embeddings/oleObject658.bin"/><Relationship Id="rId2" Type="http://schemas.openxmlformats.org/officeDocument/2006/relationships/slideLayout" Target="../slideLayouts/slideLayout1.xml"/><Relationship Id="rId1" Type="http://schemas.openxmlformats.org/officeDocument/2006/relationships/vmlDrawing" Target="../drawings/vmlDrawing186.vml"/><Relationship Id="rId6" Type="http://schemas.openxmlformats.org/officeDocument/2006/relationships/oleObject" Target="../embeddings/oleObject657.bin"/><Relationship Id="rId5" Type="http://schemas.openxmlformats.org/officeDocument/2006/relationships/image" Target="../media/image2.png"/><Relationship Id="rId4" Type="http://schemas.openxmlformats.org/officeDocument/2006/relationships/image" Target="../media/image1.png"/></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87.vml"/><Relationship Id="rId5" Type="http://schemas.openxmlformats.org/officeDocument/2006/relationships/oleObject" Target="../embeddings/oleObject659.bin"/><Relationship Id="rId4" Type="http://schemas.openxmlformats.org/officeDocument/2006/relationships/image" Target="../media/image2.png"/></Relationships>
</file>

<file path=ppt/slides/_rels/slide213.xml.rels><?xml version="1.0" encoding="UTF-8" standalone="yes"?>
<Relationships xmlns="http://schemas.openxmlformats.org/package/2006/relationships"><Relationship Id="rId8" Type="http://schemas.openxmlformats.org/officeDocument/2006/relationships/oleObject" Target="../embeddings/oleObject663.bin"/><Relationship Id="rId3" Type="http://schemas.openxmlformats.org/officeDocument/2006/relationships/image" Target="../media/image1.png"/><Relationship Id="rId7" Type="http://schemas.openxmlformats.org/officeDocument/2006/relationships/oleObject" Target="../embeddings/oleObject662.bin"/><Relationship Id="rId2" Type="http://schemas.openxmlformats.org/officeDocument/2006/relationships/slideLayout" Target="../slideLayouts/slideLayout1.xml"/><Relationship Id="rId1" Type="http://schemas.openxmlformats.org/officeDocument/2006/relationships/vmlDrawing" Target="../drawings/vmlDrawing188.vml"/><Relationship Id="rId6" Type="http://schemas.openxmlformats.org/officeDocument/2006/relationships/oleObject" Target="../embeddings/oleObject661.bin"/><Relationship Id="rId5" Type="http://schemas.openxmlformats.org/officeDocument/2006/relationships/oleObject" Target="../embeddings/oleObject660.bin"/><Relationship Id="rId4" Type="http://schemas.openxmlformats.org/officeDocument/2006/relationships/image" Target="../media/image2.png"/></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89.vml"/><Relationship Id="rId5" Type="http://schemas.openxmlformats.org/officeDocument/2006/relationships/oleObject" Target="../embeddings/oleObject664.bin"/><Relationship Id="rId4" Type="http://schemas.openxmlformats.org/officeDocument/2006/relationships/image" Target="../media/image2.pn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9.png"/><Relationship Id="rId2" Type="http://schemas.openxmlformats.org/officeDocument/2006/relationships/slideLayout" Target="../slideLayouts/slideLayout1.xml"/><Relationship Id="rId1" Type="http://schemas.openxmlformats.org/officeDocument/2006/relationships/vmlDrawing" Target="../drawings/vmlDrawing190.vml"/><Relationship Id="rId6" Type="http://schemas.openxmlformats.org/officeDocument/2006/relationships/oleObject" Target="../embeddings/oleObject666.bin"/><Relationship Id="rId5" Type="http://schemas.openxmlformats.org/officeDocument/2006/relationships/oleObject" Target="../embeddings/oleObject665.bin"/><Relationship Id="rId4" Type="http://schemas.openxmlformats.org/officeDocument/2006/relationships/image" Target="../media/image2.png"/></Relationships>
</file>

<file path=ppt/slides/_rels/slide216.xml.rels><?xml version="1.0" encoding="UTF-8" standalone="yes"?>
<Relationships xmlns="http://schemas.openxmlformats.org/package/2006/relationships"><Relationship Id="rId8" Type="http://schemas.openxmlformats.org/officeDocument/2006/relationships/oleObject" Target="../embeddings/oleObject670.bin"/><Relationship Id="rId3" Type="http://schemas.openxmlformats.org/officeDocument/2006/relationships/image" Target="../media/image1.png"/><Relationship Id="rId7" Type="http://schemas.openxmlformats.org/officeDocument/2006/relationships/oleObject" Target="../embeddings/oleObject669.bin"/><Relationship Id="rId2" Type="http://schemas.openxmlformats.org/officeDocument/2006/relationships/slideLayout" Target="../slideLayouts/slideLayout1.xml"/><Relationship Id="rId1" Type="http://schemas.openxmlformats.org/officeDocument/2006/relationships/vmlDrawing" Target="../drawings/vmlDrawing191.vml"/><Relationship Id="rId6" Type="http://schemas.openxmlformats.org/officeDocument/2006/relationships/oleObject" Target="../embeddings/oleObject668.bin"/><Relationship Id="rId5" Type="http://schemas.openxmlformats.org/officeDocument/2006/relationships/oleObject" Target="../embeddings/oleObject667.bin"/><Relationship Id="rId4" Type="http://schemas.openxmlformats.org/officeDocument/2006/relationships/image" Target="../media/image2.png"/></Relationships>
</file>

<file path=ppt/slides/_rels/slide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30.png"/><Relationship Id="rId5" Type="http://schemas.openxmlformats.org/officeDocument/2006/relationships/oleObject" Target="../embeddings/oleObject18.bin"/><Relationship Id="rId4" Type="http://schemas.openxmlformats.org/officeDocument/2006/relationships/image" Target="../media/image2.png"/></Relationships>
</file>

<file path=ppt/slides/_rels/slide220.xml.rels><?xml version="1.0" encoding="UTF-8" standalone="yes"?>
<Relationships xmlns="http://schemas.openxmlformats.org/package/2006/relationships"><Relationship Id="rId8" Type="http://schemas.openxmlformats.org/officeDocument/2006/relationships/oleObject" Target="../embeddings/oleObject674.bin"/><Relationship Id="rId3" Type="http://schemas.openxmlformats.org/officeDocument/2006/relationships/image" Target="../media/image1.png"/><Relationship Id="rId7" Type="http://schemas.openxmlformats.org/officeDocument/2006/relationships/oleObject" Target="../embeddings/oleObject673.bin"/><Relationship Id="rId2" Type="http://schemas.openxmlformats.org/officeDocument/2006/relationships/slideLayout" Target="../slideLayouts/slideLayout1.xml"/><Relationship Id="rId1" Type="http://schemas.openxmlformats.org/officeDocument/2006/relationships/vmlDrawing" Target="../drawings/vmlDrawing192.vml"/><Relationship Id="rId6" Type="http://schemas.openxmlformats.org/officeDocument/2006/relationships/oleObject" Target="../embeddings/oleObject672.bin"/><Relationship Id="rId11" Type="http://schemas.openxmlformats.org/officeDocument/2006/relationships/oleObject" Target="../embeddings/oleObject677.bin"/><Relationship Id="rId5" Type="http://schemas.openxmlformats.org/officeDocument/2006/relationships/oleObject" Target="../embeddings/oleObject671.bin"/><Relationship Id="rId10" Type="http://schemas.openxmlformats.org/officeDocument/2006/relationships/oleObject" Target="../embeddings/oleObject676.bin"/><Relationship Id="rId4" Type="http://schemas.openxmlformats.org/officeDocument/2006/relationships/image" Target="../media/image2.png"/><Relationship Id="rId9" Type="http://schemas.openxmlformats.org/officeDocument/2006/relationships/oleObject" Target="../embeddings/oleObject675.bin"/></Relationships>
</file>

<file path=ppt/slides/_rels/slide221.xml.rels><?xml version="1.0" encoding="UTF-8" standalone="yes"?>
<Relationships xmlns="http://schemas.openxmlformats.org/package/2006/relationships"><Relationship Id="rId8" Type="http://schemas.openxmlformats.org/officeDocument/2006/relationships/oleObject" Target="../embeddings/oleObject681.bin"/><Relationship Id="rId13" Type="http://schemas.openxmlformats.org/officeDocument/2006/relationships/oleObject" Target="../embeddings/oleObject686.bin"/><Relationship Id="rId3" Type="http://schemas.openxmlformats.org/officeDocument/2006/relationships/image" Target="../media/image1.png"/><Relationship Id="rId7" Type="http://schemas.openxmlformats.org/officeDocument/2006/relationships/oleObject" Target="../embeddings/oleObject680.bin"/><Relationship Id="rId12" Type="http://schemas.openxmlformats.org/officeDocument/2006/relationships/oleObject" Target="../embeddings/oleObject685.bin"/><Relationship Id="rId2" Type="http://schemas.openxmlformats.org/officeDocument/2006/relationships/slideLayout" Target="../slideLayouts/slideLayout1.xml"/><Relationship Id="rId1" Type="http://schemas.openxmlformats.org/officeDocument/2006/relationships/vmlDrawing" Target="../drawings/vmlDrawing193.vml"/><Relationship Id="rId6" Type="http://schemas.openxmlformats.org/officeDocument/2006/relationships/oleObject" Target="../embeddings/oleObject679.bin"/><Relationship Id="rId11" Type="http://schemas.openxmlformats.org/officeDocument/2006/relationships/oleObject" Target="../embeddings/oleObject684.bin"/><Relationship Id="rId5" Type="http://schemas.openxmlformats.org/officeDocument/2006/relationships/oleObject" Target="../embeddings/oleObject678.bin"/><Relationship Id="rId15" Type="http://schemas.openxmlformats.org/officeDocument/2006/relationships/oleObject" Target="../embeddings/oleObject688.bin"/><Relationship Id="rId10" Type="http://schemas.openxmlformats.org/officeDocument/2006/relationships/oleObject" Target="../embeddings/oleObject683.bin"/><Relationship Id="rId4" Type="http://schemas.openxmlformats.org/officeDocument/2006/relationships/image" Target="../media/image2.png"/><Relationship Id="rId9" Type="http://schemas.openxmlformats.org/officeDocument/2006/relationships/oleObject" Target="../embeddings/oleObject682.bin"/><Relationship Id="rId14" Type="http://schemas.openxmlformats.org/officeDocument/2006/relationships/oleObject" Target="../embeddings/oleObject687.bin"/></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94.vml"/><Relationship Id="rId5" Type="http://schemas.openxmlformats.org/officeDocument/2006/relationships/oleObject" Target="../embeddings/oleObject689.bin"/><Relationship Id="rId4" Type="http://schemas.openxmlformats.org/officeDocument/2006/relationships/image" Target="../media/image2.png"/></Relationships>
</file>

<file path=ppt/slides/_rels/slide223.xml.rels><?xml version="1.0" encoding="UTF-8" standalone="yes"?>
<Relationships xmlns="http://schemas.openxmlformats.org/package/2006/relationships"><Relationship Id="rId8" Type="http://schemas.openxmlformats.org/officeDocument/2006/relationships/oleObject" Target="../embeddings/oleObject693.bin"/><Relationship Id="rId3" Type="http://schemas.openxmlformats.org/officeDocument/2006/relationships/image" Target="../media/image1.png"/><Relationship Id="rId7" Type="http://schemas.openxmlformats.org/officeDocument/2006/relationships/oleObject" Target="../embeddings/oleObject692.bin"/><Relationship Id="rId2" Type="http://schemas.openxmlformats.org/officeDocument/2006/relationships/slideLayout" Target="../slideLayouts/slideLayout1.xml"/><Relationship Id="rId1" Type="http://schemas.openxmlformats.org/officeDocument/2006/relationships/vmlDrawing" Target="../drawings/vmlDrawing195.vml"/><Relationship Id="rId6" Type="http://schemas.openxmlformats.org/officeDocument/2006/relationships/oleObject" Target="../embeddings/oleObject691.bin"/><Relationship Id="rId5" Type="http://schemas.openxmlformats.org/officeDocument/2006/relationships/oleObject" Target="../embeddings/oleObject690.bin"/><Relationship Id="rId10" Type="http://schemas.openxmlformats.org/officeDocument/2006/relationships/oleObject" Target="../embeddings/oleObject695.bin"/><Relationship Id="rId4" Type="http://schemas.openxmlformats.org/officeDocument/2006/relationships/image" Target="../media/image2.png"/><Relationship Id="rId9" Type="http://schemas.openxmlformats.org/officeDocument/2006/relationships/oleObject" Target="../embeddings/oleObject694.bin"/></Relationships>
</file>

<file path=ppt/slides/_rels/slide224.xml.rels><?xml version="1.0" encoding="UTF-8" standalone="yes"?>
<Relationships xmlns="http://schemas.openxmlformats.org/package/2006/relationships"><Relationship Id="rId8" Type="http://schemas.openxmlformats.org/officeDocument/2006/relationships/oleObject" Target="../embeddings/oleObject699.bin"/><Relationship Id="rId3" Type="http://schemas.openxmlformats.org/officeDocument/2006/relationships/image" Target="../media/image1.png"/><Relationship Id="rId7" Type="http://schemas.openxmlformats.org/officeDocument/2006/relationships/oleObject" Target="../embeddings/oleObject698.bin"/><Relationship Id="rId12" Type="http://schemas.openxmlformats.org/officeDocument/2006/relationships/oleObject" Target="../embeddings/oleObject703.bin"/><Relationship Id="rId2" Type="http://schemas.openxmlformats.org/officeDocument/2006/relationships/slideLayout" Target="../slideLayouts/slideLayout1.xml"/><Relationship Id="rId1" Type="http://schemas.openxmlformats.org/officeDocument/2006/relationships/vmlDrawing" Target="../drawings/vmlDrawing196.vml"/><Relationship Id="rId6" Type="http://schemas.openxmlformats.org/officeDocument/2006/relationships/oleObject" Target="../embeddings/oleObject697.bin"/><Relationship Id="rId11" Type="http://schemas.openxmlformats.org/officeDocument/2006/relationships/oleObject" Target="../embeddings/oleObject702.bin"/><Relationship Id="rId5" Type="http://schemas.openxmlformats.org/officeDocument/2006/relationships/oleObject" Target="../embeddings/oleObject696.bin"/><Relationship Id="rId10" Type="http://schemas.openxmlformats.org/officeDocument/2006/relationships/oleObject" Target="../embeddings/oleObject701.bin"/><Relationship Id="rId4" Type="http://schemas.openxmlformats.org/officeDocument/2006/relationships/image" Target="../media/image2.png"/><Relationship Id="rId9" Type="http://schemas.openxmlformats.org/officeDocument/2006/relationships/oleObject" Target="../embeddings/oleObject700.bin"/></Relationships>
</file>

<file path=ppt/slides/_rels/slide2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706.bin"/><Relationship Id="rId2" Type="http://schemas.openxmlformats.org/officeDocument/2006/relationships/slideLayout" Target="../slideLayouts/slideLayout1.xml"/><Relationship Id="rId1" Type="http://schemas.openxmlformats.org/officeDocument/2006/relationships/vmlDrawing" Target="../drawings/vmlDrawing197.vml"/><Relationship Id="rId6" Type="http://schemas.openxmlformats.org/officeDocument/2006/relationships/oleObject" Target="../embeddings/oleObject705.bin"/><Relationship Id="rId5" Type="http://schemas.openxmlformats.org/officeDocument/2006/relationships/oleObject" Target="../embeddings/oleObject704.bin"/><Relationship Id="rId4" Type="http://schemas.openxmlformats.org/officeDocument/2006/relationships/image" Target="../media/image2.png"/></Relationships>
</file>

<file path=ppt/slides/_rels/slide2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709.bin"/><Relationship Id="rId2" Type="http://schemas.openxmlformats.org/officeDocument/2006/relationships/slideLayout" Target="../slideLayouts/slideLayout1.xml"/><Relationship Id="rId1" Type="http://schemas.openxmlformats.org/officeDocument/2006/relationships/vmlDrawing" Target="../drawings/vmlDrawing198.vml"/><Relationship Id="rId6" Type="http://schemas.openxmlformats.org/officeDocument/2006/relationships/oleObject" Target="../embeddings/oleObject708.bin"/><Relationship Id="rId5" Type="http://schemas.openxmlformats.org/officeDocument/2006/relationships/oleObject" Target="../embeddings/oleObject707.bin"/><Relationship Id="rId4" Type="http://schemas.openxmlformats.org/officeDocument/2006/relationships/image" Target="../media/image2.png"/></Relationships>
</file>

<file path=ppt/slides/_rels/slide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8" Type="http://schemas.openxmlformats.org/officeDocument/2006/relationships/oleObject" Target="../embeddings/oleObject712.bin"/><Relationship Id="rId13" Type="http://schemas.openxmlformats.org/officeDocument/2006/relationships/oleObject" Target="../embeddings/oleObject717.bin"/><Relationship Id="rId3" Type="http://schemas.openxmlformats.org/officeDocument/2006/relationships/notesSlide" Target="../notesSlides/notesSlide5.xml"/><Relationship Id="rId7" Type="http://schemas.openxmlformats.org/officeDocument/2006/relationships/oleObject" Target="../embeddings/oleObject711.bin"/><Relationship Id="rId12" Type="http://schemas.openxmlformats.org/officeDocument/2006/relationships/oleObject" Target="../embeddings/oleObject716.bin"/><Relationship Id="rId2" Type="http://schemas.openxmlformats.org/officeDocument/2006/relationships/slideLayout" Target="../slideLayouts/slideLayout1.xml"/><Relationship Id="rId1" Type="http://schemas.openxmlformats.org/officeDocument/2006/relationships/vmlDrawing" Target="../drawings/vmlDrawing199.vml"/><Relationship Id="rId6" Type="http://schemas.openxmlformats.org/officeDocument/2006/relationships/oleObject" Target="../embeddings/oleObject710.bin"/><Relationship Id="rId11" Type="http://schemas.openxmlformats.org/officeDocument/2006/relationships/oleObject" Target="../embeddings/oleObject715.bin"/><Relationship Id="rId5" Type="http://schemas.openxmlformats.org/officeDocument/2006/relationships/image" Target="../media/image2.png"/><Relationship Id="rId10" Type="http://schemas.openxmlformats.org/officeDocument/2006/relationships/oleObject" Target="../embeddings/oleObject714.bin"/><Relationship Id="rId4" Type="http://schemas.openxmlformats.org/officeDocument/2006/relationships/image" Target="../media/image1.png"/><Relationship Id="rId9" Type="http://schemas.openxmlformats.org/officeDocument/2006/relationships/oleObject" Target="../embeddings/oleObject713.bin"/><Relationship Id="rId14" Type="http://schemas.openxmlformats.org/officeDocument/2006/relationships/oleObject" Target="../embeddings/oleObject718.bin"/></Relationships>
</file>

<file path=ppt/slides/_rels/slide229.xml.rels><?xml version="1.0" encoding="UTF-8" standalone="yes"?>
<Relationships xmlns="http://schemas.openxmlformats.org/package/2006/relationships"><Relationship Id="rId8" Type="http://schemas.openxmlformats.org/officeDocument/2006/relationships/oleObject" Target="../embeddings/oleObject721.bin"/><Relationship Id="rId13" Type="http://schemas.openxmlformats.org/officeDocument/2006/relationships/oleObject" Target="../embeddings/oleObject726.bin"/><Relationship Id="rId3" Type="http://schemas.openxmlformats.org/officeDocument/2006/relationships/notesSlide" Target="../notesSlides/notesSlide6.xml"/><Relationship Id="rId7" Type="http://schemas.openxmlformats.org/officeDocument/2006/relationships/oleObject" Target="../embeddings/oleObject720.bin"/><Relationship Id="rId12" Type="http://schemas.openxmlformats.org/officeDocument/2006/relationships/oleObject" Target="../embeddings/oleObject725.bin"/><Relationship Id="rId2" Type="http://schemas.openxmlformats.org/officeDocument/2006/relationships/slideLayout" Target="../slideLayouts/slideLayout1.xml"/><Relationship Id="rId1" Type="http://schemas.openxmlformats.org/officeDocument/2006/relationships/vmlDrawing" Target="../drawings/vmlDrawing200.vml"/><Relationship Id="rId6" Type="http://schemas.openxmlformats.org/officeDocument/2006/relationships/oleObject" Target="../embeddings/oleObject719.bin"/><Relationship Id="rId11" Type="http://schemas.openxmlformats.org/officeDocument/2006/relationships/oleObject" Target="../embeddings/oleObject724.bin"/><Relationship Id="rId5" Type="http://schemas.openxmlformats.org/officeDocument/2006/relationships/image" Target="../media/image2.png"/><Relationship Id="rId10" Type="http://schemas.openxmlformats.org/officeDocument/2006/relationships/oleObject" Target="../embeddings/oleObject723.bin"/><Relationship Id="rId4" Type="http://schemas.openxmlformats.org/officeDocument/2006/relationships/image" Target="../media/image1.png"/><Relationship Id="rId9" Type="http://schemas.openxmlformats.org/officeDocument/2006/relationships/oleObject" Target="../embeddings/oleObject722.bin"/></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20.bin"/><Relationship Id="rId5" Type="http://schemas.openxmlformats.org/officeDocument/2006/relationships/oleObject" Target="../embeddings/oleObject19.bin"/><Relationship Id="rId4" Type="http://schemas.openxmlformats.org/officeDocument/2006/relationships/image" Target="../media/image2.png"/></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21.bin"/><Relationship Id="rId5" Type="http://schemas.openxmlformats.org/officeDocument/2006/relationships/image" Target="../media/image36.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1.png"/><Relationship Id="rId7" Type="http://schemas.openxmlformats.org/officeDocument/2006/relationships/oleObject" Target="../embeddings/oleObject24.bin"/><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oleObject" Target="../embeddings/oleObject29.bin"/><Relationship Id="rId5" Type="http://schemas.openxmlformats.org/officeDocument/2006/relationships/oleObject" Target="../embeddings/oleObject28.bin"/><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33.bin"/><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oleObject" Target="../embeddings/oleObject32.bin"/><Relationship Id="rId5" Type="http://schemas.openxmlformats.org/officeDocument/2006/relationships/oleObject" Target="../embeddings/oleObject31.bin"/><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39.bin"/><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1.png"/><Relationship Id="rId7"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oleObject" Target="../embeddings/oleObject41.bin"/><Relationship Id="rId5" Type="http://schemas.openxmlformats.org/officeDocument/2006/relationships/oleObject" Target="../embeddings/oleObject40.bin"/><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25.vml"/><Relationship Id="rId5" Type="http://schemas.openxmlformats.org/officeDocument/2006/relationships/oleObject" Target="../embeddings/oleObject44.bin"/><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47.bin"/><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50.bin"/><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53.bin"/><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29.vml"/><Relationship Id="rId5" Type="http://schemas.openxmlformats.org/officeDocument/2006/relationships/oleObject" Target="../embeddings/oleObject54.bin"/><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1.png"/><Relationship Id="rId7" Type="http://schemas.openxmlformats.org/officeDocument/2006/relationships/oleObject" Target="../embeddings/oleObject57.bin"/><Relationship Id="rId2" Type="http://schemas.openxmlformats.org/officeDocument/2006/relationships/slideLayout" Target="../slideLayouts/slideLayout1.xml"/><Relationship Id="rId1" Type="http://schemas.openxmlformats.org/officeDocument/2006/relationships/vmlDrawing" Target="../drawings/vmlDrawing30.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1.png"/><Relationship Id="rId7" Type="http://schemas.openxmlformats.org/officeDocument/2006/relationships/oleObject" Target="../embeddings/oleObject61.bin"/><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oleObject" Target="../embeddings/oleObject64.bin"/><Relationship Id="rId5" Type="http://schemas.openxmlformats.org/officeDocument/2006/relationships/oleObject" Target="../embeddings/oleObject63.bin"/><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67.bin"/><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oleObject" Target="../embeddings/oleObject66.bin"/><Relationship Id="rId5" Type="http://schemas.openxmlformats.org/officeDocument/2006/relationships/oleObject" Target="../embeddings/oleObject65.bin"/><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70.bin"/><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oleObject" Target="../embeddings/oleObject69.bin"/><Relationship Id="rId5" Type="http://schemas.openxmlformats.org/officeDocument/2006/relationships/oleObject" Target="../embeddings/oleObject68.bin"/><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package" Target="../embeddings/Microsoft_Office_Word_Document8.docx"/><Relationship Id="rId3" Type="http://schemas.openxmlformats.org/officeDocument/2006/relationships/image" Target="../media/image1.png"/><Relationship Id="rId7" Type="http://schemas.openxmlformats.org/officeDocument/2006/relationships/package" Target="../embeddings/Microsoft_Office_Word_Document7.docx"/><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package" Target="../embeddings/Microsoft_Office_Word_Document6.docx"/><Relationship Id="rId5" Type="http://schemas.openxmlformats.org/officeDocument/2006/relationships/oleObject" Target="../embeddings/oleObject71.bin"/><Relationship Id="rId4" Type="http://schemas.openxmlformats.org/officeDocument/2006/relationships/image" Target="../media/image2.png"/><Relationship Id="rId9" Type="http://schemas.openxmlformats.org/officeDocument/2006/relationships/package" Target="../embeddings/Microsoft_Office_Word_Document9.docx"/></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package" Target="../embeddings/Microsoft_Office_Word_Document10.docx"/><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oleObject" Target="../embeddings/oleObject73.bin"/><Relationship Id="rId5" Type="http://schemas.openxmlformats.org/officeDocument/2006/relationships/oleObject" Target="../embeddings/oleObject72.bin"/><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75.bin"/><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package" Target="../embeddings/Microsoft_Office_Word_Document11.docx"/><Relationship Id="rId5" Type="http://schemas.openxmlformats.org/officeDocument/2006/relationships/oleObject" Target="../embeddings/oleObject74.bin"/><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package" Target="../embeddings/Microsoft_Office_Word_Document13.docx"/><Relationship Id="rId3" Type="http://schemas.openxmlformats.org/officeDocument/2006/relationships/image" Target="../media/image1.png"/><Relationship Id="rId7" Type="http://schemas.openxmlformats.org/officeDocument/2006/relationships/package" Target="../embeddings/Microsoft_Office_Word_Document12.docx"/><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oleObject" Target="../embeddings/oleObject77.bin"/><Relationship Id="rId11" Type="http://schemas.openxmlformats.org/officeDocument/2006/relationships/package" Target="../embeddings/Microsoft_Office_Word_Document16.docx"/><Relationship Id="rId5" Type="http://schemas.openxmlformats.org/officeDocument/2006/relationships/oleObject" Target="../embeddings/oleObject76.bin"/><Relationship Id="rId10" Type="http://schemas.openxmlformats.org/officeDocument/2006/relationships/package" Target="../embeddings/Microsoft_Office_Word_Document15.docx"/><Relationship Id="rId4" Type="http://schemas.openxmlformats.org/officeDocument/2006/relationships/image" Target="../media/image2.png"/><Relationship Id="rId9" Type="http://schemas.openxmlformats.org/officeDocument/2006/relationships/package" Target="../embeddings/Microsoft_Office_Word_Document14.docx"/></Relationships>
</file>

<file path=ppt/slides/_rels/slide46.xml.rels><?xml version="1.0" encoding="UTF-8" standalone="yes"?>
<Relationships xmlns="http://schemas.openxmlformats.org/package/2006/relationships"><Relationship Id="rId8" Type="http://schemas.openxmlformats.org/officeDocument/2006/relationships/package" Target="../embeddings/Microsoft_Office_Word_Document20.docx"/><Relationship Id="rId3" Type="http://schemas.openxmlformats.org/officeDocument/2006/relationships/image" Target="../media/image1.png"/><Relationship Id="rId7" Type="http://schemas.openxmlformats.org/officeDocument/2006/relationships/package" Target="../embeddings/Microsoft_Office_Word_Document19.docx"/><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package" Target="../embeddings/Microsoft_Office_Word_Document18.docx"/><Relationship Id="rId5" Type="http://schemas.openxmlformats.org/officeDocument/2006/relationships/package" Target="../embeddings/Microsoft_Office_Word_Document17.docx"/><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40.vml"/><Relationship Id="rId6" Type="http://schemas.openxmlformats.org/officeDocument/2006/relationships/oleObject" Target="../embeddings/oleObject79.bin"/><Relationship Id="rId5" Type="http://schemas.openxmlformats.org/officeDocument/2006/relationships/oleObject" Target="../embeddings/oleObject78.bin"/><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image" Target="../media/image1.png"/><Relationship Id="rId7" Type="http://schemas.openxmlformats.org/officeDocument/2006/relationships/oleObject" Target="../embeddings/oleObject82.bin"/><Relationship Id="rId2" Type="http://schemas.openxmlformats.org/officeDocument/2006/relationships/slideLayout" Target="../slideLayouts/slideLayout1.xml"/><Relationship Id="rId1" Type="http://schemas.openxmlformats.org/officeDocument/2006/relationships/vmlDrawing" Target="../drawings/vmlDrawing41.vml"/><Relationship Id="rId6" Type="http://schemas.openxmlformats.org/officeDocument/2006/relationships/oleObject" Target="../embeddings/oleObject81.bin"/><Relationship Id="rId5" Type="http://schemas.openxmlformats.org/officeDocument/2006/relationships/oleObject" Target="../embeddings/oleObject80.bin"/><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oleObject" Target="../embeddings/oleObject85.bin"/><Relationship Id="rId5" Type="http://schemas.openxmlformats.org/officeDocument/2006/relationships/oleObject" Target="../embeddings/oleObject84.bin"/><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image" Target="../media/image1.png"/><Relationship Id="rId7" Type="http://schemas.openxmlformats.org/officeDocument/2006/relationships/oleObject" Target="../embeddings/oleObject88.bin"/><Relationship Id="rId2" Type="http://schemas.openxmlformats.org/officeDocument/2006/relationships/slideLayout" Target="../slideLayouts/slideLayout1.xml"/><Relationship Id="rId1" Type="http://schemas.openxmlformats.org/officeDocument/2006/relationships/vmlDrawing" Target="../drawings/vmlDrawing43.vml"/><Relationship Id="rId6" Type="http://schemas.openxmlformats.org/officeDocument/2006/relationships/oleObject" Target="../embeddings/oleObject87.bin"/><Relationship Id="rId11" Type="http://schemas.openxmlformats.org/officeDocument/2006/relationships/oleObject" Target="../embeddings/oleObject92.bin"/><Relationship Id="rId5" Type="http://schemas.openxmlformats.org/officeDocument/2006/relationships/oleObject" Target="../embeddings/oleObject86.bin"/><Relationship Id="rId10" Type="http://schemas.openxmlformats.org/officeDocument/2006/relationships/oleObject" Target="../embeddings/oleObject91.bin"/><Relationship Id="rId4" Type="http://schemas.openxmlformats.org/officeDocument/2006/relationships/image" Target="../media/image2.png"/><Relationship Id="rId9" Type="http://schemas.openxmlformats.org/officeDocument/2006/relationships/oleObject" Target="../embeddings/oleObject90.bin"/></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vmlDrawing" Target="../drawings/vmlDrawing44.vml"/><Relationship Id="rId6" Type="http://schemas.openxmlformats.org/officeDocument/2006/relationships/image" Target="../media/image116.png"/><Relationship Id="rId5" Type="http://schemas.openxmlformats.org/officeDocument/2006/relationships/oleObject" Target="../embeddings/oleObject93.bin"/><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oleObject" Target="../embeddings/oleObject95.bin"/><Relationship Id="rId5" Type="http://schemas.openxmlformats.org/officeDocument/2006/relationships/oleObject" Target="../embeddings/oleObject94.bin"/><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98.bin"/><Relationship Id="rId2" Type="http://schemas.openxmlformats.org/officeDocument/2006/relationships/slideLayout" Target="../slideLayouts/slideLayout1.xml"/><Relationship Id="rId1" Type="http://schemas.openxmlformats.org/officeDocument/2006/relationships/vmlDrawing" Target="../drawings/vmlDrawing46.vml"/><Relationship Id="rId6" Type="http://schemas.openxmlformats.org/officeDocument/2006/relationships/oleObject" Target="../embeddings/oleObject97.bin"/><Relationship Id="rId5" Type="http://schemas.openxmlformats.org/officeDocument/2006/relationships/oleObject" Target="../embeddings/oleObject96.bin"/><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oleObject" Target="../embeddings/oleObject100.bin"/><Relationship Id="rId5" Type="http://schemas.openxmlformats.org/officeDocument/2006/relationships/oleObject" Target="../embeddings/oleObject99.bin"/><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image" Target="../media/image1.png"/><Relationship Id="rId7" Type="http://schemas.openxmlformats.org/officeDocument/2006/relationships/oleObject" Target="../embeddings/oleObject102.bin"/><Relationship Id="rId2" Type="http://schemas.openxmlformats.org/officeDocument/2006/relationships/slideLayout" Target="../slideLayouts/slideLayout1.xml"/><Relationship Id="rId1" Type="http://schemas.openxmlformats.org/officeDocument/2006/relationships/vmlDrawing" Target="../drawings/vmlDrawing48.vml"/><Relationship Id="rId6" Type="http://schemas.openxmlformats.org/officeDocument/2006/relationships/package" Target="../embeddings/Microsoft_Office_Word_Document21.docx"/><Relationship Id="rId5" Type="http://schemas.openxmlformats.org/officeDocument/2006/relationships/oleObject" Target="../embeddings/oleObject101.bin"/><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image" Target="../media/image1.png"/><Relationship Id="rId7" Type="http://schemas.openxmlformats.org/officeDocument/2006/relationships/oleObject" Target="../embeddings/oleObject106.bin"/><Relationship Id="rId2" Type="http://schemas.openxmlformats.org/officeDocument/2006/relationships/slideLayout" Target="../slideLayouts/slideLayout1.xml"/><Relationship Id="rId1" Type="http://schemas.openxmlformats.org/officeDocument/2006/relationships/vmlDrawing" Target="../drawings/vmlDrawing49.vml"/><Relationship Id="rId6" Type="http://schemas.openxmlformats.org/officeDocument/2006/relationships/oleObject" Target="../embeddings/oleObject105.bin"/><Relationship Id="rId5" Type="http://schemas.openxmlformats.org/officeDocument/2006/relationships/oleObject" Target="../embeddings/oleObject104.bin"/><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50.vml"/><Relationship Id="rId6" Type="http://schemas.openxmlformats.org/officeDocument/2006/relationships/package" Target="../embeddings/Microsoft_Office_Word_Document22.docx"/><Relationship Id="rId5" Type="http://schemas.openxmlformats.org/officeDocument/2006/relationships/oleObject" Target="../embeddings/oleObject108.bin"/><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oleObject" Target="../embeddings/oleObject110.bin"/><Relationship Id="rId5" Type="http://schemas.openxmlformats.org/officeDocument/2006/relationships/oleObject" Target="../embeddings/oleObject109.bin"/><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image" Target="../media/image1.png"/><Relationship Id="rId7" Type="http://schemas.openxmlformats.org/officeDocument/2006/relationships/package" Target="../embeddings/Microsoft_Office_Word_Document24.docx"/><Relationship Id="rId2" Type="http://schemas.openxmlformats.org/officeDocument/2006/relationships/slideLayout" Target="../slideLayouts/slideLayout1.xml"/><Relationship Id="rId1" Type="http://schemas.openxmlformats.org/officeDocument/2006/relationships/vmlDrawing" Target="../drawings/vmlDrawing52.vml"/><Relationship Id="rId6" Type="http://schemas.openxmlformats.org/officeDocument/2006/relationships/package" Target="../embeddings/Microsoft_Office_Word_Document23.docx"/><Relationship Id="rId5" Type="http://schemas.openxmlformats.org/officeDocument/2006/relationships/oleObject" Target="../embeddings/oleObject111.bin"/><Relationship Id="rId10" Type="http://schemas.openxmlformats.org/officeDocument/2006/relationships/oleObject" Target="../embeddings/oleObject114.bin"/><Relationship Id="rId4" Type="http://schemas.openxmlformats.org/officeDocument/2006/relationships/image" Target="../media/image2.png"/><Relationship Id="rId9" Type="http://schemas.openxmlformats.org/officeDocument/2006/relationships/oleObject" Target="../embeddings/oleObject113.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117.bin"/><Relationship Id="rId2" Type="http://schemas.openxmlformats.org/officeDocument/2006/relationships/slideLayout" Target="../slideLayouts/slideLayout1.xml"/><Relationship Id="rId1" Type="http://schemas.openxmlformats.org/officeDocument/2006/relationships/vmlDrawing" Target="../drawings/vmlDrawing53.vml"/><Relationship Id="rId6" Type="http://schemas.openxmlformats.org/officeDocument/2006/relationships/oleObject" Target="../embeddings/oleObject116.bin"/><Relationship Id="rId5" Type="http://schemas.openxmlformats.org/officeDocument/2006/relationships/oleObject" Target="../embeddings/oleObject115.bin"/><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54.vml"/><Relationship Id="rId6" Type="http://schemas.openxmlformats.org/officeDocument/2006/relationships/package" Target="../embeddings/Microsoft_Office_Word_Document25.docx"/><Relationship Id="rId5" Type="http://schemas.openxmlformats.org/officeDocument/2006/relationships/oleObject" Target="../embeddings/oleObject118.bin"/><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55.vml"/><Relationship Id="rId5" Type="http://schemas.openxmlformats.org/officeDocument/2006/relationships/oleObject" Target="../embeddings/oleObject119.bin"/><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56.vml"/><Relationship Id="rId6" Type="http://schemas.openxmlformats.org/officeDocument/2006/relationships/oleObject" Target="../embeddings/oleObject121.bin"/><Relationship Id="rId5" Type="http://schemas.openxmlformats.org/officeDocument/2006/relationships/oleObject" Target="../embeddings/oleObject120.bin"/><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25.bin"/><Relationship Id="rId3" Type="http://schemas.openxmlformats.org/officeDocument/2006/relationships/image" Target="../media/image1.png"/><Relationship Id="rId7" Type="http://schemas.openxmlformats.org/officeDocument/2006/relationships/oleObject" Target="../embeddings/oleObject124.bin"/><Relationship Id="rId2" Type="http://schemas.openxmlformats.org/officeDocument/2006/relationships/slideLayout" Target="../slideLayouts/slideLayout1.xml"/><Relationship Id="rId1" Type="http://schemas.openxmlformats.org/officeDocument/2006/relationships/vmlDrawing" Target="../drawings/vmlDrawing57.vml"/><Relationship Id="rId6" Type="http://schemas.openxmlformats.org/officeDocument/2006/relationships/oleObject" Target="../embeddings/oleObject123.bin"/><Relationship Id="rId5" Type="http://schemas.openxmlformats.org/officeDocument/2006/relationships/oleObject" Target="../embeddings/oleObject122.bin"/><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58.vml"/><Relationship Id="rId6" Type="http://schemas.openxmlformats.org/officeDocument/2006/relationships/oleObject" Target="../embeddings/oleObject127.bin"/><Relationship Id="rId5" Type="http://schemas.openxmlformats.org/officeDocument/2006/relationships/oleObject" Target="../embeddings/oleObject126.bin"/><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image" Target="../media/image1.png"/><Relationship Id="rId7" Type="http://schemas.openxmlformats.org/officeDocument/2006/relationships/oleObject" Target="../embeddings/oleObject130.bin"/><Relationship Id="rId2" Type="http://schemas.openxmlformats.org/officeDocument/2006/relationships/slideLayout" Target="../slideLayouts/slideLayout1.xml"/><Relationship Id="rId1" Type="http://schemas.openxmlformats.org/officeDocument/2006/relationships/vmlDrawing" Target="../drawings/vmlDrawing59.vml"/><Relationship Id="rId6" Type="http://schemas.openxmlformats.org/officeDocument/2006/relationships/oleObject" Target="../embeddings/oleObject129.bin"/><Relationship Id="rId11" Type="http://schemas.openxmlformats.org/officeDocument/2006/relationships/oleObject" Target="../embeddings/oleObject134.bin"/><Relationship Id="rId5" Type="http://schemas.openxmlformats.org/officeDocument/2006/relationships/oleObject" Target="../embeddings/oleObject128.bin"/><Relationship Id="rId10" Type="http://schemas.openxmlformats.org/officeDocument/2006/relationships/oleObject" Target="../embeddings/oleObject133.bin"/><Relationship Id="rId4" Type="http://schemas.openxmlformats.org/officeDocument/2006/relationships/image" Target="../media/image2.png"/><Relationship Id="rId9" Type="http://schemas.openxmlformats.org/officeDocument/2006/relationships/oleObject" Target="../embeddings/oleObject132.bin"/></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7.png"/><Relationship Id="rId2" Type="http://schemas.openxmlformats.org/officeDocument/2006/relationships/slideLayout" Target="../slideLayouts/slideLayout1.xml"/><Relationship Id="rId1" Type="http://schemas.openxmlformats.org/officeDocument/2006/relationships/vmlDrawing" Target="../drawings/vmlDrawing60.vml"/><Relationship Id="rId6" Type="http://schemas.openxmlformats.org/officeDocument/2006/relationships/image" Target="../media/image116.png"/><Relationship Id="rId5" Type="http://schemas.openxmlformats.org/officeDocument/2006/relationships/oleObject" Target="../embeddings/oleObject135.bin"/><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61.vml"/><Relationship Id="rId6" Type="http://schemas.openxmlformats.org/officeDocument/2006/relationships/oleObject" Target="../embeddings/oleObject137.bin"/><Relationship Id="rId5" Type="http://schemas.openxmlformats.org/officeDocument/2006/relationships/oleObject" Target="../embeddings/oleObject136.bin"/><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140.bin"/><Relationship Id="rId2" Type="http://schemas.openxmlformats.org/officeDocument/2006/relationships/slideLayout" Target="../slideLayouts/slideLayout1.xml"/><Relationship Id="rId1" Type="http://schemas.openxmlformats.org/officeDocument/2006/relationships/vmlDrawing" Target="../drawings/vmlDrawing62.vml"/><Relationship Id="rId6" Type="http://schemas.openxmlformats.org/officeDocument/2006/relationships/oleObject" Target="../embeddings/oleObject139.bin"/><Relationship Id="rId5" Type="http://schemas.openxmlformats.org/officeDocument/2006/relationships/oleObject" Target="../embeddings/oleObject138.bin"/><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image" Target="../media/image1.png"/><Relationship Id="rId7" Type="http://schemas.openxmlformats.org/officeDocument/2006/relationships/oleObject" Target="../embeddings/oleObject143.bin"/><Relationship Id="rId2" Type="http://schemas.openxmlformats.org/officeDocument/2006/relationships/slideLayout" Target="../slideLayouts/slideLayout1.xml"/><Relationship Id="rId1" Type="http://schemas.openxmlformats.org/officeDocument/2006/relationships/vmlDrawing" Target="../drawings/vmlDrawing63.vml"/><Relationship Id="rId6" Type="http://schemas.openxmlformats.org/officeDocument/2006/relationships/oleObject" Target="../embeddings/oleObject142.bin"/><Relationship Id="rId5" Type="http://schemas.openxmlformats.org/officeDocument/2006/relationships/oleObject" Target="../embeddings/oleObject141.bin"/><Relationship Id="rId4" Type="http://schemas.openxmlformats.org/officeDocument/2006/relationships/image" Target="../media/image2.png"/><Relationship Id="rId9" Type="http://schemas.openxmlformats.org/officeDocument/2006/relationships/oleObject" Target="../embeddings/oleObject145.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48.bin"/><Relationship Id="rId3" Type="http://schemas.openxmlformats.org/officeDocument/2006/relationships/image" Target="../media/image1.png"/><Relationship Id="rId7" Type="http://schemas.openxmlformats.org/officeDocument/2006/relationships/oleObject" Target="../embeddings/oleObject147.bin"/><Relationship Id="rId12" Type="http://schemas.openxmlformats.org/officeDocument/2006/relationships/package" Target="../embeddings/Microsoft_Office_Word_Document28.docx"/><Relationship Id="rId2" Type="http://schemas.openxmlformats.org/officeDocument/2006/relationships/slideLayout" Target="../slideLayouts/slideLayout1.xml"/><Relationship Id="rId1" Type="http://schemas.openxmlformats.org/officeDocument/2006/relationships/vmlDrawing" Target="../drawings/vmlDrawing64.vml"/><Relationship Id="rId6" Type="http://schemas.openxmlformats.org/officeDocument/2006/relationships/oleObject" Target="../embeddings/oleObject146.bin"/><Relationship Id="rId11" Type="http://schemas.openxmlformats.org/officeDocument/2006/relationships/package" Target="../embeddings/Microsoft_Office_Word_Document27.docx"/><Relationship Id="rId5" Type="http://schemas.openxmlformats.org/officeDocument/2006/relationships/package" Target="../embeddings/Microsoft_Office_Word_Document26.docx"/><Relationship Id="rId10" Type="http://schemas.openxmlformats.org/officeDocument/2006/relationships/oleObject" Target="../embeddings/oleObject150.bin"/><Relationship Id="rId4" Type="http://schemas.openxmlformats.org/officeDocument/2006/relationships/image" Target="../media/image2.png"/><Relationship Id="rId9" Type="http://schemas.openxmlformats.org/officeDocument/2006/relationships/oleObject" Target="../embeddings/oleObject149.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image" Target="../media/image1.png"/><Relationship Id="rId7" Type="http://schemas.openxmlformats.org/officeDocument/2006/relationships/oleObject" Target="../embeddings/oleObject153.bin"/><Relationship Id="rId2" Type="http://schemas.openxmlformats.org/officeDocument/2006/relationships/slideLayout" Target="../slideLayouts/slideLayout1.xml"/><Relationship Id="rId1" Type="http://schemas.openxmlformats.org/officeDocument/2006/relationships/vmlDrawing" Target="../drawings/vmlDrawing65.vml"/><Relationship Id="rId6" Type="http://schemas.openxmlformats.org/officeDocument/2006/relationships/oleObject" Target="../embeddings/oleObject152.bin"/><Relationship Id="rId5" Type="http://schemas.openxmlformats.org/officeDocument/2006/relationships/oleObject" Target="../embeddings/oleObject151.bin"/><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58.bin"/><Relationship Id="rId3" Type="http://schemas.openxmlformats.org/officeDocument/2006/relationships/image" Target="../media/image1.png"/><Relationship Id="rId7" Type="http://schemas.openxmlformats.org/officeDocument/2006/relationships/oleObject" Target="../embeddings/oleObject157.bin"/><Relationship Id="rId2" Type="http://schemas.openxmlformats.org/officeDocument/2006/relationships/slideLayout" Target="../slideLayouts/slideLayout1.xml"/><Relationship Id="rId1" Type="http://schemas.openxmlformats.org/officeDocument/2006/relationships/vmlDrawing" Target="../drawings/vmlDrawing66.vml"/><Relationship Id="rId6" Type="http://schemas.openxmlformats.org/officeDocument/2006/relationships/oleObject" Target="../embeddings/oleObject156.bin"/><Relationship Id="rId5" Type="http://schemas.openxmlformats.org/officeDocument/2006/relationships/oleObject" Target="../embeddings/oleObject155.bin"/><Relationship Id="rId10" Type="http://schemas.openxmlformats.org/officeDocument/2006/relationships/oleObject" Target="../embeddings/oleObject160.bin"/><Relationship Id="rId4" Type="http://schemas.openxmlformats.org/officeDocument/2006/relationships/image" Target="../media/image2.png"/><Relationship Id="rId9" Type="http://schemas.openxmlformats.org/officeDocument/2006/relationships/oleObject" Target="../embeddings/oleObject159.bin"/></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67.vml"/><Relationship Id="rId6" Type="http://schemas.openxmlformats.org/officeDocument/2006/relationships/oleObject" Target="../embeddings/oleObject162.bin"/><Relationship Id="rId5" Type="http://schemas.openxmlformats.org/officeDocument/2006/relationships/oleObject" Target="../embeddings/oleObject161.bin"/><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165.bin"/><Relationship Id="rId2" Type="http://schemas.openxmlformats.org/officeDocument/2006/relationships/slideLayout" Target="../slideLayouts/slideLayout1.xml"/><Relationship Id="rId1" Type="http://schemas.openxmlformats.org/officeDocument/2006/relationships/vmlDrawing" Target="../drawings/vmlDrawing68.vml"/><Relationship Id="rId6" Type="http://schemas.openxmlformats.org/officeDocument/2006/relationships/oleObject" Target="../embeddings/oleObject164.bin"/><Relationship Id="rId5" Type="http://schemas.openxmlformats.org/officeDocument/2006/relationships/oleObject" Target="../embeddings/oleObject163.bin"/><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69.vml"/><Relationship Id="rId6" Type="http://schemas.openxmlformats.org/officeDocument/2006/relationships/oleObject" Target="../embeddings/oleObject167.bin"/><Relationship Id="rId5" Type="http://schemas.openxmlformats.org/officeDocument/2006/relationships/oleObject" Target="../embeddings/oleObject166.bin"/><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70.vml"/><Relationship Id="rId6" Type="http://schemas.openxmlformats.org/officeDocument/2006/relationships/oleObject" Target="../embeddings/oleObject169.bin"/><Relationship Id="rId5" Type="http://schemas.openxmlformats.org/officeDocument/2006/relationships/oleObject" Target="../embeddings/oleObject168.bin"/><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172.bin"/><Relationship Id="rId2" Type="http://schemas.openxmlformats.org/officeDocument/2006/relationships/slideLayout" Target="../slideLayouts/slideLayout1.xml"/><Relationship Id="rId1" Type="http://schemas.openxmlformats.org/officeDocument/2006/relationships/vmlDrawing" Target="../drawings/vmlDrawing71.vml"/><Relationship Id="rId6" Type="http://schemas.openxmlformats.org/officeDocument/2006/relationships/oleObject" Target="../embeddings/oleObject171.bin"/><Relationship Id="rId5" Type="http://schemas.openxmlformats.org/officeDocument/2006/relationships/oleObject" Target="../embeddings/oleObject170.bin"/><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75.bin"/><Relationship Id="rId3" Type="http://schemas.openxmlformats.org/officeDocument/2006/relationships/notesSlide" Target="../notesSlides/notesSlide2.xml"/><Relationship Id="rId7" Type="http://schemas.openxmlformats.org/officeDocument/2006/relationships/oleObject" Target="../embeddings/oleObject174.bin"/><Relationship Id="rId2" Type="http://schemas.openxmlformats.org/officeDocument/2006/relationships/slideLayout" Target="../slideLayouts/slideLayout1.xml"/><Relationship Id="rId1" Type="http://schemas.openxmlformats.org/officeDocument/2006/relationships/vmlDrawing" Target="../drawings/vmlDrawing72.vml"/><Relationship Id="rId6" Type="http://schemas.openxmlformats.org/officeDocument/2006/relationships/oleObject" Target="../embeddings/oleObject173.bin"/><Relationship Id="rId11" Type="http://schemas.openxmlformats.org/officeDocument/2006/relationships/oleObject" Target="../embeddings/oleObject178.bin"/><Relationship Id="rId5" Type="http://schemas.openxmlformats.org/officeDocument/2006/relationships/image" Target="../media/image2.png"/><Relationship Id="rId10" Type="http://schemas.openxmlformats.org/officeDocument/2006/relationships/oleObject" Target="../embeddings/oleObject177.bin"/><Relationship Id="rId4" Type="http://schemas.openxmlformats.org/officeDocument/2006/relationships/image" Target="../media/image1.png"/><Relationship Id="rId9" Type="http://schemas.openxmlformats.org/officeDocument/2006/relationships/oleObject" Target="../embeddings/oleObject176.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image" Target="../media/image1.png"/><Relationship Id="rId7" Type="http://schemas.openxmlformats.org/officeDocument/2006/relationships/oleObject" Target="../embeddings/oleObject181.bin"/><Relationship Id="rId2" Type="http://schemas.openxmlformats.org/officeDocument/2006/relationships/slideLayout" Target="../slideLayouts/slideLayout1.xml"/><Relationship Id="rId1" Type="http://schemas.openxmlformats.org/officeDocument/2006/relationships/vmlDrawing" Target="../drawings/vmlDrawing73.vml"/><Relationship Id="rId6" Type="http://schemas.openxmlformats.org/officeDocument/2006/relationships/oleObject" Target="../embeddings/oleObject180.bin"/><Relationship Id="rId5" Type="http://schemas.openxmlformats.org/officeDocument/2006/relationships/oleObject" Target="../embeddings/oleObject179.bin"/><Relationship Id="rId4" Type="http://schemas.openxmlformats.org/officeDocument/2006/relationships/image" Target="../media/image2.png"/><Relationship Id="rId9" Type="http://schemas.openxmlformats.org/officeDocument/2006/relationships/oleObject" Target="../embeddings/oleObject183.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image" Target="../media/image1.png"/><Relationship Id="rId7" Type="http://schemas.openxmlformats.org/officeDocument/2006/relationships/oleObject" Target="../embeddings/oleObject186.bin"/><Relationship Id="rId2" Type="http://schemas.openxmlformats.org/officeDocument/2006/relationships/slideLayout" Target="../slideLayouts/slideLayout1.xml"/><Relationship Id="rId1" Type="http://schemas.openxmlformats.org/officeDocument/2006/relationships/vmlDrawing" Target="../drawings/vmlDrawing74.vml"/><Relationship Id="rId6" Type="http://schemas.openxmlformats.org/officeDocument/2006/relationships/oleObject" Target="../embeddings/oleObject185.bin"/><Relationship Id="rId5" Type="http://schemas.openxmlformats.org/officeDocument/2006/relationships/oleObject" Target="../embeddings/oleObject184.bin"/><Relationship Id="rId4" Type="http://schemas.openxmlformats.org/officeDocument/2006/relationships/image" Target="../media/image2.png"/><Relationship Id="rId9" Type="http://schemas.openxmlformats.org/officeDocument/2006/relationships/oleObject" Target="../embeddings/oleObject188.bin"/></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75.vml"/><Relationship Id="rId6" Type="http://schemas.openxmlformats.org/officeDocument/2006/relationships/oleObject" Target="../embeddings/oleObject190.bin"/><Relationship Id="rId5" Type="http://schemas.openxmlformats.org/officeDocument/2006/relationships/oleObject" Target="../embeddings/oleObject189.bin"/><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76.vml"/><Relationship Id="rId6" Type="http://schemas.openxmlformats.org/officeDocument/2006/relationships/oleObject" Target="../embeddings/oleObject192.bin"/><Relationship Id="rId5" Type="http://schemas.openxmlformats.org/officeDocument/2006/relationships/oleObject" Target="../embeddings/oleObject191.bin"/><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image" Target="../media/image1.png"/><Relationship Id="rId7" Type="http://schemas.openxmlformats.org/officeDocument/2006/relationships/oleObject" Target="../embeddings/oleObject195.bin"/><Relationship Id="rId2" Type="http://schemas.openxmlformats.org/officeDocument/2006/relationships/slideLayout" Target="../slideLayouts/slideLayout1.xml"/><Relationship Id="rId1" Type="http://schemas.openxmlformats.org/officeDocument/2006/relationships/vmlDrawing" Target="../drawings/vmlDrawing77.vml"/><Relationship Id="rId6" Type="http://schemas.openxmlformats.org/officeDocument/2006/relationships/oleObject" Target="../embeddings/oleObject194.bin"/><Relationship Id="rId5" Type="http://schemas.openxmlformats.org/officeDocument/2006/relationships/oleObject" Target="../embeddings/oleObject193.bin"/><Relationship Id="rId10" Type="http://schemas.openxmlformats.org/officeDocument/2006/relationships/oleObject" Target="../embeddings/oleObject198.bin"/><Relationship Id="rId4" Type="http://schemas.openxmlformats.org/officeDocument/2006/relationships/image" Target="../media/image2.png"/><Relationship Id="rId9" Type="http://schemas.openxmlformats.org/officeDocument/2006/relationships/oleObject" Target="../embeddings/oleObject197.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02.bin"/><Relationship Id="rId3" Type="http://schemas.openxmlformats.org/officeDocument/2006/relationships/image" Target="../media/image1.png"/><Relationship Id="rId7" Type="http://schemas.openxmlformats.org/officeDocument/2006/relationships/oleObject" Target="../embeddings/oleObject201.bin"/><Relationship Id="rId2" Type="http://schemas.openxmlformats.org/officeDocument/2006/relationships/slideLayout" Target="../slideLayouts/slideLayout1.xml"/><Relationship Id="rId1" Type="http://schemas.openxmlformats.org/officeDocument/2006/relationships/vmlDrawing" Target="../drawings/vmlDrawing78.vml"/><Relationship Id="rId6" Type="http://schemas.openxmlformats.org/officeDocument/2006/relationships/oleObject" Target="../embeddings/oleObject200.bin"/><Relationship Id="rId5" Type="http://schemas.openxmlformats.org/officeDocument/2006/relationships/oleObject" Target="../embeddings/oleObject199.bin"/><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206.bin"/><Relationship Id="rId3" Type="http://schemas.openxmlformats.org/officeDocument/2006/relationships/image" Target="../media/image1.png"/><Relationship Id="rId7" Type="http://schemas.openxmlformats.org/officeDocument/2006/relationships/oleObject" Target="../embeddings/oleObject205.bin"/><Relationship Id="rId2" Type="http://schemas.openxmlformats.org/officeDocument/2006/relationships/slideLayout" Target="../slideLayouts/slideLayout1.xml"/><Relationship Id="rId1" Type="http://schemas.openxmlformats.org/officeDocument/2006/relationships/vmlDrawing" Target="../drawings/vmlDrawing79.vml"/><Relationship Id="rId6" Type="http://schemas.openxmlformats.org/officeDocument/2006/relationships/oleObject" Target="../embeddings/oleObject204.bin"/><Relationship Id="rId5" Type="http://schemas.openxmlformats.org/officeDocument/2006/relationships/oleObject" Target="../embeddings/oleObject203.bin"/><Relationship Id="rId10" Type="http://schemas.openxmlformats.org/officeDocument/2006/relationships/oleObject" Target="../embeddings/oleObject208.bin"/><Relationship Id="rId4" Type="http://schemas.openxmlformats.org/officeDocument/2006/relationships/image" Target="../media/image2.png"/><Relationship Id="rId9" Type="http://schemas.openxmlformats.org/officeDocument/2006/relationships/oleObject" Target="../embeddings/oleObject207.bin"/></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80.vml"/><Relationship Id="rId6" Type="http://schemas.openxmlformats.org/officeDocument/2006/relationships/oleObject" Target="../embeddings/oleObject210.bin"/><Relationship Id="rId5" Type="http://schemas.openxmlformats.org/officeDocument/2006/relationships/oleObject" Target="../embeddings/oleObject209.bin"/><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81.vml"/><Relationship Id="rId5" Type="http://schemas.openxmlformats.org/officeDocument/2006/relationships/oleObject" Target="../embeddings/oleObject211.bin"/><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82.vml"/><Relationship Id="rId5" Type="http://schemas.openxmlformats.org/officeDocument/2006/relationships/oleObject" Target="../embeddings/oleObject212.bin"/><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83.vml"/><Relationship Id="rId6" Type="http://schemas.openxmlformats.org/officeDocument/2006/relationships/oleObject" Target="../embeddings/oleObject214.bin"/><Relationship Id="rId5" Type="http://schemas.openxmlformats.org/officeDocument/2006/relationships/oleObject" Target="../embeddings/oleObject213.bin"/><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84.vml"/><Relationship Id="rId6" Type="http://schemas.openxmlformats.org/officeDocument/2006/relationships/oleObject" Target="../embeddings/oleObject216.bin"/><Relationship Id="rId5" Type="http://schemas.openxmlformats.org/officeDocument/2006/relationships/oleObject" Target="../embeddings/oleObject215.bin"/><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20.bin"/><Relationship Id="rId3" Type="http://schemas.openxmlformats.org/officeDocument/2006/relationships/image" Target="../media/image1.png"/><Relationship Id="rId7" Type="http://schemas.openxmlformats.org/officeDocument/2006/relationships/oleObject" Target="../embeddings/oleObject219.bin"/><Relationship Id="rId2" Type="http://schemas.openxmlformats.org/officeDocument/2006/relationships/slideLayout" Target="../slideLayouts/slideLayout1.xml"/><Relationship Id="rId1" Type="http://schemas.openxmlformats.org/officeDocument/2006/relationships/vmlDrawing" Target="../drawings/vmlDrawing85.vml"/><Relationship Id="rId6" Type="http://schemas.openxmlformats.org/officeDocument/2006/relationships/oleObject" Target="../embeddings/oleObject218.bin"/><Relationship Id="rId5" Type="http://schemas.openxmlformats.org/officeDocument/2006/relationships/oleObject" Target="../embeddings/oleObject217.bin"/><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224.bin"/><Relationship Id="rId3" Type="http://schemas.openxmlformats.org/officeDocument/2006/relationships/image" Target="../media/image1.png"/><Relationship Id="rId7" Type="http://schemas.openxmlformats.org/officeDocument/2006/relationships/oleObject" Target="../embeddings/oleObject223.bin"/><Relationship Id="rId2" Type="http://schemas.openxmlformats.org/officeDocument/2006/relationships/slideLayout" Target="../slideLayouts/slideLayout1.xml"/><Relationship Id="rId1" Type="http://schemas.openxmlformats.org/officeDocument/2006/relationships/vmlDrawing" Target="../drawings/vmlDrawing86.vml"/><Relationship Id="rId6" Type="http://schemas.openxmlformats.org/officeDocument/2006/relationships/oleObject" Target="../embeddings/oleObject222.bin"/><Relationship Id="rId5" Type="http://schemas.openxmlformats.org/officeDocument/2006/relationships/oleObject" Target="../embeddings/oleObject221.bin"/><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227.bin"/><Relationship Id="rId2" Type="http://schemas.openxmlformats.org/officeDocument/2006/relationships/slideLayout" Target="../slideLayouts/slideLayout1.xml"/><Relationship Id="rId1" Type="http://schemas.openxmlformats.org/officeDocument/2006/relationships/vmlDrawing" Target="../drawings/vmlDrawing87.vml"/><Relationship Id="rId6" Type="http://schemas.openxmlformats.org/officeDocument/2006/relationships/oleObject" Target="../embeddings/oleObject226.bin"/><Relationship Id="rId5" Type="http://schemas.openxmlformats.org/officeDocument/2006/relationships/oleObject" Target="../embeddings/oleObject225.bin"/><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230.bin"/><Relationship Id="rId2" Type="http://schemas.openxmlformats.org/officeDocument/2006/relationships/slideLayout" Target="../slideLayouts/slideLayout1.xml"/><Relationship Id="rId1" Type="http://schemas.openxmlformats.org/officeDocument/2006/relationships/vmlDrawing" Target="../drawings/vmlDrawing88.vml"/><Relationship Id="rId6" Type="http://schemas.openxmlformats.org/officeDocument/2006/relationships/oleObject" Target="../embeddings/oleObject229.bin"/><Relationship Id="rId5" Type="http://schemas.openxmlformats.org/officeDocument/2006/relationships/oleObject" Target="../embeddings/oleObject228.bin"/><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89.vml"/><Relationship Id="rId5" Type="http://schemas.openxmlformats.org/officeDocument/2006/relationships/oleObject" Target="../embeddings/oleObject231.bin"/><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90.vml"/><Relationship Id="rId6" Type="http://schemas.openxmlformats.org/officeDocument/2006/relationships/oleObject" Target="../embeddings/oleObject232.bin"/><Relationship Id="rId5" Type="http://schemas.openxmlformats.org/officeDocument/2006/relationships/image" Target="../media/image219.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91.vml"/><Relationship Id="rId6" Type="http://schemas.openxmlformats.org/officeDocument/2006/relationships/oleObject" Target="../embeddings/oleObject234.bin"/><Relationship Id="rId5" Type="http://schemas.openxmlformats.org/officeDocument/2006/relationships/oleObject" Target="../embeddings/oleObject233.bin"/><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990600"/>
          </a:xfrm>
        </p:spPr>
        <p:txBody>
          <a:bodyPr>
            <a:normAutofit fontScale="90000"/>
          </a:bodyPr>
          <a:lstStyle/>
          <a:p>
            <a:r>
              <a:rPr lang="en-US" dirty="0" smtClean="0">
                <a:latin typeface="+mn-lt"/>
              </a:rPr>
              <a:t/>
            </a:r>
            <a:br>
              <a:rPr lang="en-US" dirty="0" smtClean="0">
                <a:latin typeface="+mn-lt"/>
              </a:rPr>
            </a:br>
            <a:r>
              <a:rPr lang="en-US" dirty="0" smtClean="0">
                <a:solidFill>
                  <a:srgbClr val="0000FF"/>
                </a:solidFill>
                <a:latin typeface="+mn-lt"/>
              </a:rPr>
              <a:t>APPLIED ELECTRICITY (EE 151)</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228600" y="1752600"/>
            <a:ext cx="8458200" cy="4876800"/>
          </a:xfrm>
        </p:spPr>
        <p:txBody>
          <a:bodyPr>
            <a:normAutofit fontScale="92500" lnSpcReduction="20000"/>
          </a:bodyPr>
          <a:lstStyle/>
          <a:p>
            <a:r>
              <a:rPr lang="en-US" dirty="0" smtClean="0">
                <a:solidFill>
                  <a:srgbClr val="0000FF"/>
                </a:solidFill>
              </a:rPr>
              <a:t>Taught by:</a:t>
            </a:r>
          </a:p>
          <a:p>
            <a:endParaRPr lang="en-US" dirty="0">
              <a:solidFill>
                <a:srgbClr val="0000FF"/>
              </a:solidFill>
            </a:endParaRPr>
          </a:p>
          <a:p>
            <a:r>
              <a:rPr lang="en-US" sz="4700" dirty="0" smtClean="0">
                <a:solidFill>
                  <a:srgbClr val="0000FF"/>
                </a:solidFill>
              </a:rPr>
              <a:t>E. A. Frimpong</a:t>
            </a:r>
          </a:p>
          <a:p>
            <a:endParaRPr lang="en-US" dirty="0" smtClean="0"/>
          </a:p>
          <a:p>
            <a:pPr algn="just"/>
            <a:r>
              <a:rPr lang="en-US" dirty="0" smtClean="0">
                <a:solidFill>
                  <a:srgbClr val="0000FF"/>
                </a:solidFill>
              </a:rPr>
              <a:t>Address:</a:t>
            </a:r>
            <a:r>
              <a:rPr lang="en-US" dirty="0" smtClean="0">
                <a:solidFill>
                  <a:srgbClr val="0070C0"/>
                </a:solidFill>
              </a:rPr>
              <a:t> </a:t>
            </a:r>
            <a:r>
              <a:rPr lang="en-US" dirty="0" smtClean="0">
                <a:solidFill>
                  <a:schemeClr val="tx1"/>
                </a:solidFill>
              </a:rPr>
              <a:t>Department of Electrical Engineering</a:t>
            </a:r>
          </a:p>
          <a:p>
            <a:pPr algn="just"/>
            <a:r>
              <a:rPr lang="en-US" dirty="0">
                <a:solidFill>
                  <a:schemeClr val="tx1"/>
                </a:solidFill>
              </a:rPr>
              <a:t> </a:t>
            </a:r>
            <a:r>
              <a:rPr lang="en-US" dirty="0" smtClean="0">
                <a:solidFill>
                  <a:schemeClr val="tx1"/>
                </a:solidFill>
              </a:rPr>
              <a:t>                KNUST, Kumasi, Ghana</a:t>
            </a:r>
          </a:p>
          <a:p>
            <a:pPr algn="just"/>
            <a:r>
              <a:rPr lang="en-US" dirty="0" smtClean="0">
                <a:solidFill>
                  <a:srgbClr val="0000FF"/>
                </a:solidFill>
              </a:rPr>
              <a:t>E-mail:</a:t>
            </a:r>
            <a:r>
              <a:rPr lang="en-US" dirty="0" smtClean="0">
                <a:solidFill>
                  <a:schemeClr val="tx1"/>
                </a:solidFill>
              </a:rPr>
              <a:t>    eafrimpong.soe@knust.edu.gh</a:t>
            </a:r>
          </a:p>
          <a:p>
            <a:pPr algn="just"/>
            <a:r>
              <a:rPr lang="en-US" dirty="0" smtClean="0">
                <a:solidFill>
                  <a:srgbClr val="0000FF"/>
                </a:solidFill>
              </a:rPr>
              <a:t>Phone:    </a:t>
            </a:r>
            <a:r>
              <a:rPr lang="en-US" dirty="0" smtClean="0">
                <a:solidFill>
                  <a:schemeClr val="tx1"/>
                </a:solidFill>
              </a:rPr>
              <a:t>0246665284  </a:t>
            </a:r>
          </a:p>
          <a:p>
            <a:pPr algn="just"/>
            <a:r>
              <a:rPr lang="en-US" dirty="0" smtClean="0">
                <a:solidFill>
                  <a:srgbClr val="0000FF"/>
                </a:solidFill>
              </a:rPr>
              <a:t>Office:</a:t>
            </a:r>
            <a:r>
              <a:rPr lang="en-US" dirty="0" smtClean="0">
                <a:solidFill>
                  <a:schemeClr val="tx1"/>
                </a:solidFill>
              </a:rPr>
              <a:t>     Electrical Engineering Laboratory</a:t>
            </a:r>
          </a:p>
          <a:p>
            <a:pPr algn="r"/>
            <a:r>
              <a:rPr lang="en-US" sz="1700" dirty="0" smtClean="0">
                <a:solidFill>
                  <a:srgbClr val="0000FF"/>
                </a:solidFill>
              </a:rPr>
              <a:t>Semester 1,  2011/2012</a:t>
            </a:r>
            <a:endParaRPr lang="en-US" sz="17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0"/>
            <a:ext cx="1447800" cy="1104900"/>
          </a:xfrm>
          <a:prstGeom prst="rect">
            <a:avLst/>
          </a:prstGeom>
          <a:noFill/>
          <a:ln w="9525">
            <a:noFill/>
            <a:miter lim="800000"/>
            <a:headEnd/>
            <a:tailEnd/>
          </a:ln>
          <a:effectLst/>
        </p:spPr>
      </p:pic>
      <p:cxnSp>
        <p:nvCxnSpPr>
          <p:cNvPr id="7" name="Straight Arrow Connector 6">
            <a:hlinkClick r:id="" action="ppaction://hlinkshowjump?jump=nextslide"/>
          </p:cNvPr>
          <p:cNvCxnSpPr/>
          <p:nvPr/>
        </p:nvCxnSpPr>
        <p:spPr>
          <a:xfrm>
            <a:off x="1143000" y="304800"/>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CIRCUIT TERMINOLOGIES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112713" indent="-112713" algn="just">
              <a:buFont typeface="Wingdings" pitchFamily="2" charset="2"/>
              <a:buChar char="v"/>
            </a:pPr>
            <a:r>
              <a:rPr lang="en-US" sz="2800" dirty="0" smtClean="0">
                <a:solidFill>
                  <a:srgbClr val="0000FF"/>
                </a:solidFill>
              </a:rPr>
              <a:t>Branch </a:t>
            </a:r>
            <a:r>
              <a:rPr lang="en-US" sz="2800" dirty="0" smtClean="0">
                <a:solidFill>
                  <a:schemeClr val="tx1"/>
                </a:solidFill>
              </a:rPr>
              <a:t>– A connection (path) between two nodes [</a:t>
            </a:r>
            <a:r>
              <a:rPr lang="en-US" sz="2800" dirty="0" err="1" smtClean="0">
                <a:solidFill>
                  <a:schemeClr val="tx1"/>
                </a:solidFill>
              </a:rPr>
              <a:t>eg</a:t>
            </a:r>
            <a:r>
              <a:rPr lang="en-US" sz="2800" dirty="0" smtClean="0">
                <a:solidFill>
                  <a:schemeClr val="tx1"/>
                </a:solidFill>
              </a:rPr>
              <a:t>. </a:t>
            </a:r>
          </a:p>
          <a:p>
            <a:pPr marL="112713" indent="-112713" algn="just"/>
            <a:r>
              <a:rPr lang="en-US" sz="2800" dirty="0" smtClean="0">
                <a:solidFill>
                  <a:schemeClr val="tx1"/>
                </a:solidFill>
              </a:rPr>
              <a:t>                    </a:t>
            </a:r>
            <a:r>
              <a:rPr lang="en-US" sz="2800" dirty="0" err="1" smtClean="0">
                <a:solidFill>
                  <a:schemeClr val="tx1"/>
                </a:solidFill>
              </a:rPr>
              <a:t>cd</a:t>
            </a:r>
            <a:r>
              <a:rPr lang="en-US" sz="2800" dirty="0" smtClean="0">
                <a:solidFill>
                  <a:schemeClr val="tx1"/>
                </a:solidFill>
              </a:rPr>
              <a:t>, </a:t>
            </a:r>
            <a:r>
              <a:rPr lang="en-US" sz="2800" dirty="0" err="1" smtClean="0">
                <a:solidFill>
                  <a:schemeClr val="tx1"/>
                </a:solidFill>
              </a:rPr>
              <a:t>cbad</a:t>
            </a:r>
            <a:r>
              <a:rPr lang="en-US" sz="2800" dirty="0" smtClean="0">
                <a:solidFill>
                  <a:schemeClr val="tx1"/>
                </a:solidFill>
              </a:rPr>
              <a:t>, </a:t>
            </a:r>
            <a:r>
              <a:rPr lang="en-US" sz="2800" dirty="0" err="1" smtClean="0">
                <a:solidFill>
                  <a:schemeClr val="tx1"/>
                </a:solidFill>
              </a:rPr>
              <a:t>df</a:t>
            </a:r>
            <a:r>
              <a:rPr lang="en-US" sz="2800" dirty="0" smtClean="0">
                <a:solidFill>
                  <a:schemeClr val="tx1"/>
                </a:solidFill>
              </a:rPr>
              <a:t>]</a:t>
            </a:r>
          </a:p>
          <a:p>
            <a:pPr algn="just">
              <a:buFont typeface="Wingdings" pitchFamily="2" charset="2"/>
              <a:buChar char="v"/>
            </a:pPr>
            <a:r>
              <a:rPr lang="en-US" sz="2800" dirty="0" smtClean="0">
                <a:solidFill>
                  <a:srgbClr val="0000FF"/>
                </a:solidFill>
              </a:rPr>
              <a:t>Loop/Mesh </a:t>
            </a:r>
            <a:r>
              <a:rPr lang="en-US" sz="2800" dirty="0" smtClean="0">
                <a:solidFill>
                  <a:schemeClr val="tx1"/>
                </a:solidFill>
              </a:rPr>
              <a:t>– a closed path of a circuit [ </a:t>
            </a:r>
            <a:r>
              <a:rPr lang="en-US" sz="2800" dirty="0" err="1" smtClean="0">
                <a:solidFill>
                  <a:schemeClr val="tx1"/>
                </a:solidFill>
              </a:rPr>
              <a:t>eg</a:t>
            </a:r>
            <a:r>
              <a:rPr lang="en-US" sz="2800" dirty="0" smtClean="0">
                <a:solidFill>
                  <a:schemeClr val="tx1"/>
                </a:solidFill>
              </a:rPr>
              <a:t>. </a:t>
            </a:r>
            <a:r>
              <a:rPr lang="en-US" sz="2800" dirty="0" err="1" smtClean="0">
                <a:solidFill>
                  <a:schemeClr val="tx1"/>
                </a:solidFill>
              </a:rPr>
              <a:t>cghdc</a:t>
            </a:r>
            <a:r>
              <a:rPr lang="en-US" sz="2800" dirty="0" smtClean="0">
                <a:solidFill>
                  <a:schemeClr val="tx1"/>
                </a:solidFill>
              </a:rPr>
              <a:t>]</a:t>
            </a:r>
          </a:p>
          <a:p>
            <a:pPr algn="just"/>
            <a:endParaRPr lang="en-US" sz="1800" dirty="0" smtClean="0">
              <a:solidFill>
                <a:srgbClr val="0000FF"/>
              </a:solidFill>
            </a:endParaRPr>
          </a:p>
          <a:p>
            <a:pPr algn="just"/>
            <a:endParaRPr lang="en-US" sz="1800" dirty="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61443" name="Object 3"/>
          <p:cNvGraphicFramePr>
            <a:graphicFrameLocks noChangeAspect="1"/>
          </p:cNvGraphicFramePr>
          <p:nvPr/>
        </p:nvGraphicFramePr>
        <p:xfrm>
          <a:off x="838200" y="3048000"/>
          <a:ext cx="7772400" cy="3048000"/>
        </p:xfrm>
        <a:graphic>
          <a:graphicData uri="http://schemas.openxmlformats.org/presentationml/2006/ole">
            <p:oleObj spid="_x0000_s61443" name="Visio" r:id="rId5" imgW="4630007" imgH="1588484"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61443"/>
                                        </p:tgtEl>
                                        <p:attrNameLst>
                                          <p:attrName>style.visibility</p:attrName>
                                        </p:attrNameLst>
                                      </p:cBhvr>
                                      <p:to>
                                        <p:strVal val="visible"/>
                                      </p:to>
                                    </p:set>
                                    <p:animEffect transition="in" filter="box(in)">
                                      <p:cBhvr>
                                        <p:cTn id="13" dur="500"/>
                                        <p:tgtEl>
                                          <p:spTgt spid="6144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ox(in)">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AVERAGE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buFont typeface="Wingdings" pitchFamily="2" charset="2"/>
              <a:buChar char="v"/>
            </a:pPr>
            <a:r>
              <a:rPr lang="en-US" sz="11200" dirty="0" smtClean="0">
                <a:solidFill>
                  <a:srgbClr val="0000FF"/>
                </a:solidFill>
              </a:rPr>
              <a:t>Average value: </a:t>
            </a:r>
            <a:r>
              <a:rPr lang="en-US" sz="11200" dirty="0" smtClean="0">
                <a:solidFill>
                  <a:schemeClr val="tx1"/>
                </a:solidFill>
              </a:rPr>
              <a:t>The average value of a periodic function is its dc equivalent.</a:t>
            </a:r>
          </a:p>
          <a:p>
            <a:pPr marL="344488" indent="-344488" algn="just"/>
            <a:r>
              <a:rPr lang="en-US" sz="11200" dirty="0" smtClean="0">
                <a:solidFill>
                  <a:schemeClr val="tx1"/>
                </a:solidFill>
              </a:rPr>
              <a:t>	</a:t>
            </a:r>
          </a:p>
          <a:p>
            <a:pPr marL="344488" indent="-344488" algn="just"/>
            <a:r>
              <a:rPr lang="en-US" sz="11200" dirty="0" smtClean="0">
                <a:solidFill>
                  <a:schemeClr val="tx1"/>
                </a:solidFill>
              </a:rPr>
              <a:t>	If </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Then</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9508" name="Object 4"/>
          <p:cNvGraphicFramePr>
            <a:graphicFrameLocks noChangeAspect="1"/>
          </p:cNvGraphicFramePr>
          <p:nvPr/>
        </p:nvGraphicFramePr>
        <p:xfrm>
          <a:off x="1676400" y="2133600"/>
          <a:ext cx="2743200" cy="1143000"/>
        </p:xfrm>
        <a:graphic>
          <a:graphicData uri="http://schemas.openxmlformats.org/presentationml/2006/ole">
            <p:oleObj spid="_x0000_s149508" name="Equation" r:id="rId5" imgW="506156" imgH="200805" progId="Equation.3">
              <p:embed/>
            </p:oleObj>
          </a:graphicData>
        </a:graphic>
      </p:graphicFrame>
      <p:graphicFrame>
        <p:nvGraphicFramePr>
          <p:cNvPr id="149509" name="Object 5"/>
          <p:cNvGraphicFramePr>
            <a:graphicFrameLocks noChangeAspect="1"/>
          </p:cNvGraphicFramePr>
          <p:nvPr/>
        </p:nvGraphicFramePr>
        <p:xfrm>
          <a:off x="1524000" y="3352800"/>
          <a:ext cx="7391400" cy="1414463"/>
        </p:xfrm>
        <a:graphic>
          <a:graphicData uri="http://schemas.openxmlformats.org/presentationml/2006/ole">
            <p:oleObj spid="_x0000_s149509" name="Equation" r:id="rId6" imgW="1897363" imgH="391877" progId="Equation.3">
              <p:embed/>
            </p:oleObj>
          </a:graphicData>
        </a:graphic>
      </p:graphicFrame>
      <p:cxnSp>
        <p:nvCxnSpPr>
          <p:cNvPr id="14" name="Straight Arrow Connector 13">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49508"/>
                                        </p:tgtEl>
                                        <p:attrNameLst>
                                          <p:attrName>style.visibility</p:attrName>
                                        </p:attrNameLst>
                                      </p:cBhvr>
                                      <p:to>
                                        <p:strVal val="visible"/>
                                      </p:to>
                                    </p:set>
                                    <p:animEffect transition="in" filter="box(in)">
                                      <p:cBhvr>
                                        <p:cTn id="15" dur="500"/>
                                        <p:tgtEl>
                                          <p:spTgt spid="14950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ox(in)">
                                      <p:cBhvr>
                                        <p:cTn id="20" dur="500"/>
                                        <p:tgtEl>
                                          <p:spTgt spid="3">
                                            <p:txEl>
                                              <p:pRg st="5" end="5"/>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149509"/>
                                        </p:tgtEl>
                                        <p:attrNameLst>
                                          <p:attrName>style.visibility</p:attrName>
                                        </p:attrNameLst>
                                      </p:cBhvr>
                                      <p:to>
                                        <p:strVal val="visible"/>
                                      </p:to>
                                    </p:set>
                                    <p:animEffect transition="in" filter="box(in)">
                                      <p:cBhvr>
                                        <p:cTn id="23" dur="500"/>
                                        <p:tgtEl>
                                          <p:spTgt spid="149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AVERAGE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The following steps are followed when finding average values  of waveforms:</a:t>
            </a:r>
          </a:p>
          <a:p>
            <a:pPr algn="just"/>
            <a:endParaRPr lang="en-US" sz="11200" dirty="0" smtClean="0">
              <a:solidFill>
                <a:srgbClr val="0000FF"/>
              </a:solidFill>
            </a:endParaRPr>
          </a:p>
          <a:p>
            <a:pPr marL="465138" indent="-465138" algn="just">
              <a:buFont typeface="+mj-lt"/>
              <a:buAutoNum type="arabicPeriod"/>
            </a:pPr>
            <a:r>
              <a:rPr lang="en-US" sz="11200" b="1" dirty="0" smtClean="0">
                <a:solidFill>
                  <a:schemeClr val="tx1"/>
                </a:solidFill>
              </a:rPr>
              <a:t>Identify a cycle of the wave</a:t>
            </a:r>
          </a:p>
          <a:p>
            <a:pPr marL="465138" indent="-465138" algn="just">
              <a:lnSpc>
                <a:spcPct val="270000"/>
              </a:lnSpc>
              <a:buFont typeface="+mj-lt"/>
              <a:buAutoNum type="arabicPeriod"/>
            </a:pPr>
            <a:r>
              <a:rPr lang="en-US" sz="11200" b="1" dirty="0" smtClean="0">
                <a:solidFill>
                  <a:schemeClr val="tx1"/>
                </a:solidFill>
              </a:rPr>
              <a:t>Note the period</a:t>
            </a:r>
          </a:p>
          <a:p>
            <a:pPr marL="465138" indent="-465138" algn="just">
              <a:lnSpc>
                <a:spcPct val="270000"/>
              </a:lnSpc>
              <a:buFont typeface="+mj-lt"/>
              <a:buAutoNum type="arabicPeriod"/>
            </a:pPr>
            <a:r>
              <a:rPr lang="en-US" sz="11200" b="1" dirty="0" smtClean="0">
                <a:solidFill>
                  <a:schemeClr val="tx1"/>
                </a:solidFill>
              </a:rPr>
              <a:t>Find the area of the cycle</a:t>
            </a:r>
          </a:p>
          <a:p>
            <a:pPr marL="465138" indent="-465138" algn="just">
              <a:lnSpc>
                <a:spcPct val="270000"/>
              </a:lnSpc>
              <a:buFont typeface="+mj-lt"/>
              <a:buAutoNum type="arabicPeriod"/>
            </a:pPr>
            <a:r>
              <a:rPr lang="en-US" sz="11200" b="1" dirty="0" smtClean="0">
                <a:solidFill>
                  <a:schemeClr val="tx1"/>
                </a:solidFill>
              </a:rPr>
              <a:t>Divide the area by the period</a:t>
            </a: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 name="Straight Arrow Connector 11">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2">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The Root Mean Square (RMS) or Effective value of an alternating quantity </a:t>
            </a:r>
            <a:r>
              <a:rPr lang="en-US" sz="11200" dirty="0" smtClean="0">
                <a:solidFill>
                  <a:schemeClr val="tx1"/>
                </a:solidFill>
              </a:rPr>
              <a:t>is the value of a direct current which when flowing through a given resistance for a given time produces the same heat as produced by the alternating current when flowing through the same resistance. </a:t>
            </a:r>
          </a:p>
          <a:p>
            <a:pPr algn="just"/>
            <a:endParaRPr lang="en-US" sz="11200" dirty="0" smtClean="0">
              <a:solidFill>
                <a:schemeClr val="tx1"/>
              </a:solidFill>
            </a:endParaRPr>
          </a:p>
          <a:p>
            <a:pPr algn="just"/>
            <a:r>
              <a:rPr lang="en-US" sz="11200" dirty="0" smtClean="0">
                <a:solidFill>
                  <a:schemeClr val="tx1"/>
                </a:solidFill>
              </a:rPr>
              <a:t>The </a:t>
            </a:r>
            <a:r>
              <a:rPr lang="en-US" sz="11200" dirty="0" smtClean="0">
                <a:solidFill>
                  <a:srgbClr val="0000FF"/>
                </a:solidFill>
              </a:rPr>
              <a:t>RMS</a:t>
            </a:r>
            <a:r>
              <a:rPr lang="en-US" sz="11200" dirty="0" smtClean="0">
                <a:solidFill>
                  <a:schemeClr val="tx1"/>
                </a:solidFill>
              </a:rPr>
              <a:t> value of an alternating current                          is:</a:t>
            </a: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1554" name="Object 2"/>
          <p:cNvGraphicFramePr>
            <a:graphicFrameLocks noChangeAspect="1"/>
          </p:cNvGraphicFramePr>
          <p:nvPr/>
        </p:nvGraphicFramePr>
        <p:xfrm>
          <a:off x="236538" y="4343400"/>
          <a:ext cx="8645525" cy="1524000"/>
        </p:xfrm>
        <a:graphic>
          <a:graphicData uri="http://schemas.openxmlformats.org/presentationml/2006/ole">
            <p:oleObj spid="_x0000_s151554" name="Equation" r:id="rId5" imgW="5613120" imgH="990360" progId="Equation.3">
              <p:embed/>
            </p:oleObj>
          </a:graphicData>
        </a:graphic>
      </p:graphicFrame>
      <p:graphicFrame>
        <p:nvGraphicFramePr>
          <p:cNvPr id="151555" name="Object 3"/>
          <p:cNvGraphicFramePr>
            <a:graphicFrameLocks noChangeAspect="1"/>
          </p:cNvGraphicFramePr>
          <p:nvPr/>
        </p:nvGraphicFramePr>
        <p:xfrm>
          <a:off x="6324600" y="3429000"/>
          <a:ext cx="1905000" cy="762000"/>
        </p:xfrm>
        <a:graphic>
          <a:graphicData uri="http://schemas.openxmlformats.org/presentationml/2006/ole">
            <p:oleObj spid="_x0000_s151555" name="Equation" r:id="rId6" imgW="506156" imgH="200805" progId="Equation.3">
              <p:embed/>
            </p:oleObj>
          </a:graphicData>
        </a:graphic>
      </p:graphicFrame>
      <p:cxnSp>
        <p:nvCxnSpPr>
          <p:cNvPr id="14" name="Straight Arrow Connector 13">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51555"/>
                                        </p:tgtEl>
                                        <p:attrNameLst>
                                          <p:attrName>style.visibility</p:attrName>
                                        </p:attrNameLst>
                                      </p:cBhvr>
                                      <p:to>
                                        <p:strVal val="visible"/>
                                      </p:to>
                                    </p:set>
                                    <p:animEffect transition="in" filter="box(in)">
                                      <p:cBhvr>
                                        <p:cTn id="15" dur="500"/>
                                        <p:tgtEl>
                                          <p:spTgt spid="151555"/>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51554"/>
                                        </p:tgtEl>
                                        <p:attrNameLst>
                                          <p:attrName>style.visibility</p:attrName>
                                        </p:attrNameLst>
                                      </p:cBhvr>
                                      <p:to>
                                        <p:strVal val="visible"/>
                                      </p:to>
                                    </p:set>
                                    <p:animEffect transition="in" filter="box(in)">
                                      <p:cBhvr>
                                        <p:cTn id="20" dur="500"/>
                                        <p:tgtEl>
                                          <p:spTgt spid="15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The following steps are taken when finding the RMS value of a waveform</a:t>
            </a:r>
            <a:r>
              <a:rPr lang="en-US" sz="11200" dirty="0" smtClean="0">
                <a:solidFill>
                  <a:schemeClr val="tx1"/>
                </a:solidFill>
              </a:rPr>
              <a:t> :</a:t>
            </a:r>
          </a:p>
          <a:p>
            <a:pPr marL="465138" indent="-465138" algn="just">
              <a:lnSpc>
                <a:spcPct val="170000"/>
              </a:lnSpc>
              <a:buFont typeface="+mj-lt"/>
              <a:buAutoNum type="arabicPeriod"/>
            </a:pPr>
            <a:r>
              <a:rPr lang="en-US" sz="11200" b="1" dirty="0" smtClean="0">
                <a:solidFill>
                  <a:schemeClr val="tx1"/>
                </a:solidFill>
              </a:rPr>
              <a:t>Identify a cycle of the waveform</a:t>
            </a:r>
          </a:p>
          <a:p>
            <a:pPr marL="465138" indent="-465138" algn="just">
              <a:lnSpc>
                <a:spcPct val="170000"/>
              </a:lnSpc>
              <a:buFont typeface="+mj-lt"/>
              <a:buAutoNum type="arabicPeriod"/>
            </a:pPr>
            <a:r>
              <a:rPr lang="en-US" sz="11200" b="1" dirty="0" smtClean="0">
                <a:solidFill>
                  <a:schemeClr val="tx1"/>
                </a:solidFill>
              </a:rPr>
              <a:t>Note the period</a:t>
            </a:r>
          </a:p>
          <a:p>
            <a:pPr marL="465138" indent="-465138" algn="just">
              <a:lnSpc>
                <a:spcPct val="170000"/>
              </a:lnSpc>
              <a:buFont typeface="+mj-lt"/>
              <a:buAutoNum type="arabicPeriod"/>
            </a:pPr>
            <a:r>
              <a:rPr lang="en-US" sz="11200" b="1" dirty="0" smtClean="0">
                <a:solidFill>
                  <a:schemeClr val="tx1"/>
                </a:solidFill>
              </a:rPr>
              <a:t>Square the cycle</a:t>
            </a:r>
          </a:p>
          <a:p>
            <a:pPr marL="465138" indent="-465138" algn="just">
              <a:lnSpc>
                <a:spcPct val="170000"/>
              </a:lnSpc>
              <a:buFont typeface="+mj-lt"/>
              <a:buAutoNum type="arabicPeriod"/>
            </a:pPr>
            <a:r>
              <a:rPr lang="en-US" sz="11200" b="1" dirty="0" smtClean="0">
                <a:solidFill>
                  <a:schemeClr val="tx1"/>
                </a:solidFill>
              </a:rPr>
              <a:t>Find the area under the squared cycle</a:t>
            </a:r>
          </a:p>
          <a:p>
            <a:pPr marL="465138" indent="-465138" algn="just">
              <a:lnSpc>
                <a:spcPct val="170000"/>
              </a:lnSpc>
              <a:buFont typeface="+mj-lt"/>
              <a:buAutoNum type="arabicPeriod"/>
            </a:pPr>
            <a:r>
              <a:rPr lang="en-US" sz="11200" b="1" dirty="0" smtClean="0">
                <a:solidFill>
                  <a:schemeClr val="tx1"/>
                </a:solidFill>
              </a:rPr>
              <a:t>Divide the area by the period</a:t>
            </a:r>
          </a:p>
          <a:p>
            <a:pPr marL="465138" indent="-465138" algn="just">
              <a:lnSpc>
                <a:spcPct val="170000"/>
              </a:lnSpc>
              <a:buFont typeface="+mj-lt"/>
              <a:buAutoNum type="arabicPeriod"/>
            </a:pPr>
            <a:r>
              <a:rPr lang="en-US" sz="11200" b="1" dirty="0" smtClean="0">
                <a:solidFill>
                  <a:schemeClr val="tx1"/>
                </a:solidFill>
              </a:rPr>
              <a:t>Take the square root of the result</a:t>
            </a: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 name="Straight Arrow Connector 11">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2">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Example 1</a:t>
            </a:r>
          </a:p>
          <a:p>
            <a:pPr algn="just"/>
            <a:r>
              <a:rPr lang="en-US" sz="11200" dirty="0" smtClean="0">
                <a:solidFill>
                  <a:schemeClr val="tx1"/>
                </a:solidFill>
              </a:rPr>
              <a:t>Find the average and </a:t>
            </a:r>
            <a:r>
              <a:rPr lang="en-US" sz="11200" dirty="0" err="1" smtClean="0">
                <a:solidFill>
                  <a:schemeClr val="tx1"/>
                </a:solidFill>
              </a:rPr>
              <a:t>rms</a:t>
            </a:r>
            <a:r>
              <a:rPr lang="en-US" sz="11200" dirty="0" smtClean="0">
                <a:solidFill>
                  <a:schemeClr val="tx1"/>
                </a:solidFill>
              </a:rPr>
              <a:t> values of the waveform below.</a:t>
            </a: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r>
              <a:rPr lang="en-US" sz="11200" dirty="0" smtClean="0">
                <a:solidFill>
                  <a:srgbClr val="0000FF"/>
                </a:solidFill>
              </a:rPr>
              <a:t>Solution</a:t>
            </a:r>
          </a:p>
          <a:p>
            <a:pPr algn="just"/>
            <a:r>
              <a:rPr lang="en-US" sz="11200" dirty="0" smtClean="0">
                <a:solidFill>
                  <a:srgbClr val="0000FF"/>
                </a:solidFill>
              </a:rPr>
              <a:t>Average Value</a:t>
            </a:r>
          </a:p>
          <a:p>
            <a:pPr marL="465138" algn="just">
              <a:buFont typeface="Wingdings" pitchFamily="2" charset="2"/>
              <a:buChar char="q"/>
            </a:pPr>
            <a:r>
              <a:rPr lang="en-US" sz="11200" dirty="0" smtClean="0">
                <a:solidFill>
                  <a:schemeClr val="tx1"/>
                </a:solidFill>
              </a:rPr>
              <a:t>Cycle spans from 0 to 4</a:t>
            </a:r>
          </a:p>
          <a:p>
            <a:pPr marL="465138" algn="just">
              <a:buFont typeface="Wingdings" pitchFamily="2" charset="2"/>
              <a:buChar char="q"/>
            </a:pPr>
            <a:r>
              <a:rPr lang="en-US" sz="11200" dirty="0" smtClean="0">
                <a:solidFill>
                  <a:schemeClr val="tx1"/>
                </a:solidFill>
              </a:rPr>
              <a:t>Period= 4s</a:t>
            </a:r>
          </a:p>
          <a:p>
            <a:pPr marL="465138" algn="just">
              <a:buFont typeface="Wingdings" pitchFamily="2" charset="2"/>
              <a:buChar char="q"/>
            </a:pPr>
            <a:r>
              <a:rPr lang="en-US" sz="11200" dirty="0" smtClean="0">
                <a:solidFill>
                  <a:schemeClr val="tx1"/>
                </a:solidFill>
              </a:rPr>
              <a:t>Area of cycle</a:t>
            </a:r>
          </a:p>
          <a:p>
            <a:pPr marL="465138" algn="just">
              <a:buFont typeface="Wingdings" pitchFamily="2" charset="2"/>
              <a:buChar char="q"/>
            </a:pPr>
            <a:endParaRPr lang="en-US" sz="11200" dirty="0" smtClean="0">
              <a:solidFill>
                <a:schemeClr val="tx1"/>
              </a:solidFill>
            </a:endParaRPr>
          </a:p>
          <a:p>
            <a:pPr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3602" name="Object 2"/>
          <p:cNvGraphicFramePr>
            <a:graphicFrameLocks noChangeAspect="1"/>
          </p:cNvGraphicFramePr>
          <p:nvPr/>
        </p:nvGraphicFramePr>
        <p:xfrm>
          <a:off x="838200" y="2209800"/>
          <a:ext cx="7467600" cy="2209800"/>
        </p:xfrm>
        <a:graphic>
          <a:graphicData uri="http://schemas.openxmlformats.org/presentationml/2006/ole">
            <p:oleObj spid="_x0000_s153602" name="Visio" r:id="rId5" imgW="4873372" imgH="1659800" progId="Visio.Drawing.11">
              <p:embed/>
            </p:oleObj>
          </a:graphicData>
        </a:graphic>
      </p:graphicFrame>
      <p:graphicFrame>
        <p:nvGraphicFramePr>
          <p:cNvPr id="153603" name="Object 3"/>
          <p:cNvGraphicFramePr>
            <a:graphicFrameLocks noChangeAspect="1"/>
          </p:cNvGraphicFramePr>
          <p:nvPr/>
        </p:nvGraphicFramePr>
        <p:xfrm>
          <a:off x="3276600" y="5888039"/>
          <a:ext cx="4278313" cy="741361"/>
        </p:xfrm>
        <a:graphic>
          <a:graphicData uri="http://schemas.openxmlformats.org/presentationml/2006/ole">
            <p:oleObj spid="_x0000_s153603" name="Equation" r:id="rId6" imgW="2705040" imgH="406080" progId="Equation.3">
              <p:embed/>
            </p:oleObj>
          </a:graphicData>
        </a:graphic>
      </p:graphicFrame>
      <p:cxnSp>
        <p:nvCxnSpPr>
          <p:cNvPr id="14" name="Straight Arrow Connector 13">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ox(in)">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ox(in)">
                                      <p:cBhvr>
                                        <p:cTn id="20" dur="500"/>
                                        <p:tgtEl>
                                          <p:spTgt spid="3">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ox(in)">
                                      <p:cBhvr>
                                        <p:cTn id="25" dur="500"/>
                                        <p:tgtEl>
                                          <p:spTgt spid="3">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ox(in)">
                                      <p:cBhvr>
                                        <p:cTn id="30" dur="500"/>
                                        <p:tgtEl>
                                          <p:spTgt spid="3">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box(in)">
                                      <p:cBhvr>
                                        <p:cTn id="35" dur="500"/>
                                        <p:tgtEl>
                                          <p:spTgt spid="3">
                                            <p:txEl>
                                              <p:pRg st="11" end="11"/>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153603"/>
                                        </p:tgtEl>
                                        <p:attrNameLst>
                                          <p:attrName>style.visibility</p:attrName>
                                        </p:attrNameLst>
                                      </p:cBhvr>
                                      <p:to>
                                        <p:strVal val="visible"/>
                                      </p:to>
                                    </p:set>
                                    <p:animEffect transition="in" filter="box(in)">
                                      <p:cBhvr>
                                        <p:cTn id="38" dur="500"/>
                                        <p:tgtEl>
                                          <p:spTgt spid="153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465138" algn="just">
              <a:buFont typeface="Wingdings" pitchFamily="2" charset="2"/>
              <a:buChar char="q"/>
            </a:pPr>
            <a:endParaRPr lang="en-US" sz="11200" dirty="0" smtClean="0">
              <a:solidFill>
                <a:schemeClr val="tx1"/>
              </a:solidFill>
            </a:endParaRPr>
          </a:p>
          <a:p>
            <a:pPr marL="465138" algn="just"/>
            <a:endParaRPr lang="en-US" sz="11200" dirty="0" smtClean="0">
              <a:solidFill>
                <a:schemeClr val="tx1"/>
              </a:solidFill>
            </a:endParaRPr>
          </a:p>
          <a:p>
            <a:pPr marL="465138" algn="just"/>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endParaRPr lang="en-US" sz="11200" dirty="0" smtClean="0">
              <a:solidFill>
                <a:schemeClr val="tx1"/>
              </a:solidFill>
            </a:endParaRPr>
          </a:p>
          <a:p>
            <a:pPr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3603" name="Object 3"/>
          <p:cNvGraphicFramePr>
            <a:graphicFrameLocks noChangeAspect="1"/>
          </p:cNvGraphicFramePr>
          <p:nvPr/>
        </p:nvGraphicFramePr>
        <p:xfrm>
          <a:off x="1295400" y="1325563"/>
          <a:ext cx="762000" cy="579437"/>
        </p:xfrm>
        <a:graphic>
          <a:graphicData uri="http://schemas.openxmlformats.org/presentationml/2006/ole">
            <p:oleObj spid="_x0000_s154627" name="Equation" r:id="rId5" imgW="482400" imgH="317160" progId="Equation.3">
              <p:embed/>
            </p:oleObj>
          </a:graphicData>
        </a:graphic>
      </p:graphicFrame>
      <p:graphicFrame>
        <p:nvGraphicFramePr>
          <p:cNvPr id="154628" name="Object 4"/>
          <p:cNvGraphicFramePr>
            <a:graphicFrameLocks noChangeAspect="1"/>
          </p:cNvGraphicFramePr>
          <p:nvPr/>
        </p:nvGraphicFramePr>
        <p:xfrm>
          <a:off x="1066800" y="2057400"/>
          <a:ext cx="5491163" cy="1371600"/>
        </p:xfrm>
        <a:graphic>
          <a:graphicData uri="http://schemas.openxmlformats.org/presentationml/2006/ole">
            <p:oleObj spid="_x0000_s154628" name="Equation" r:id="rId6" imgW="3517560" imgH="901440" progId="Equation.3">
              <p:embed/>
            </p:oleObj>
          </a:graphicData>
        </a:graphic>
      </p:graphicFrame>
      <p:cxnSp>
        <p:nvCxnSpPr>
          <p:cNvPr id="14" name="Straight Arrow Connector 13">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box(in)">
                                      <p:cBhvr>
                                        <p:cTn id="7" dur="500"/>
                                        <p:tgtEl>
                                          <p:spTgt spid="1536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4628"/>
                                        </p:tgtEl>
                                        <p:attrNameLst>
                                          <p:attrName>style.visibility</p:attrName>
                                        </p:attrNameLst>
                                      </p:cBhvr>
                                      <p:to>
                                        <p:strVal val="visible"/>
                                      </p:to>
                                    </p:set>
                                    <p:animEffect transition="in" filter="box(in)">
                                      <p:cBhvr>
                                        <p:cTn id="12" dur="500"/>
                                        <p:tgtEl>
                                          <p:spTgt spid="154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RMS value</a:t>
            </a:r>
          </a:p>
          <a:p>
            <a:pPr marL="465138" algn="just">
              <a:buFont typeface="Wingdings" pitchFamily="2" charset="2"/>
              <a:buChar char="q"/>
            </a:pPr>
            <a:r>
              <a:rPr lang="en-US" sz="11200" dirty="0" smtClean="0">
                <a:solidFill>
                  <a:schemeClr val="tx1"/>
                </a:solidFill>
              </a:rPr>
              <a:t>Cycle spans 0 to 4</a:t>
            </a:r>
          </a:p>
          <a:p>
            <a:pPr marL="465138" algn="just">
              <a:buFont typeface="Wingdings" pitchFamily="2" charset="2"/>
              <a:buChar char="q"/>
            </a:pPr>
            <a:r>
              <a:rPr lang="en-US" sz="11200" dirty="0" smtClean="0">
                <a:solidFill>
                  <a:schemeClr val="tx1"/>
                </a:solidFill>
              </a:rPr>
              <a:t>Period = 4s</a:t>
            </a:r>
          </a:p>
          <a:p>
            <a:pPr marL="465138" algn="just">
              <a:buFont typeface="Wingdings" pitchFamily="2" charset="2"/>
              <a:buChar char="q"/>
            </a:pPr>
            <a:r>
              <a:rPr lang="en-US" sz="11200" dirty="0" smtClean="0">
                <a:solidFill>
                  <a:schemeClr val="tx1"/>
                </a:solidFill>
              </a:rPr>
              <a:t>Squared cycle</a:t>
            </a:r>
          </a:p>
          <a:p>
            <a:pPr marL="465138" algn="just"/>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r>
              <a:rPr lang="en-US" sz="11200" dirty="0" smtClean="0">
                <a:solidFill>
                  <a:schemeClr val="tx1"/>
                </a:solidFill>
              </a:rPr>
              <a:t>Area covered by squared cycle</a:t>
            </a: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r>
              <a:rPr lang="en-US" sz="11200" dirty="0" smtClean="0">
                <a:solidFill>
                  <a:schemeClr val="tx1"/>
                </a:solidFill>
              </a:rPr>
              <a:t>Division of area by period</a:t>
            </a: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5652" name="Object 4"/>
          <p:cNvGraphicFramePr>
            <a:graphicFrameLocks noChangeAspect="1"/>
          </p:cNvGraphicFramePr>
          <p:nvPr/>
        </p:nvGraphicFramePr>
        <p:xfrm>
          <a:off x="4724400" y="1066800"/>
          <a:ext cx="4876800" cy="1905000"/>
        </p:xfrm>
        <a:graphic>
          <a:graphicData uri="http://schemas.openxmlformats.org/presentationml/2006/ole">
            <p:oleObj spid="_x0000_s155652" name="Visio" r:id="rId5" imgW="4863795" imgH="1655503" progId="Visio.Drawing.11">
              <p:embed/>
            </p:oleObj>
          </a:graphicData>
        </a:graphic>
      </p:graphicFrame>
      <p:graphicFrame>
        <p:nvGraphicFramePr>
          <p:cNvPr id="155654" name="Object 6"/>
          <p:cNvGraphicFramePr>
            <a:graphicFrameLocks noChangeAspect="1"/>
          </p:cNvGraphicFramePr>
          <p:nvPr/>
        </p:nvGraphicFramePr>
        <p:xfrm>
          <a:off x="3535363" y="2438401"/>
          <a:ext cx="3094037" cy="1676400"/>
        </p:xfrm>
        <a:graphic>
          <a:graphicData uri="http://schemas.openxmlformats.org/presentationml/2006/ole">
            <p:oleObj spid="_x0000_s155654" name="Visio" r:id="rId6" imgW="1875549" imgH="1114286" progId="Visio.Drawing.11">
              <p:embed/>
            </p:oleObj>
          </a:graphicData>
        </a:graphic>
      </p:graphicFrame>
      <p:graphicFrame>
        <p:nvGraphicFramePr>
          <p:cNvPr id="155655" name="Object 3"/>
          <p:cNvGraphicFramePr>
            <a:graphicFrameLocks noChangeAspect="1"/>
          </p:cNvGraphicFramePr>
          <p:nvPr/>
        </p:nvGraphicFramePr>
        <p:xfrm>
          <a:off x="5767388" y="4157663"/>
          <a:ext cx="2995612" cy="566737"/>
        </p:xfrm>
        <a:graphic>
          <a:graphicData uri="http://schemas.openxmlformats.org/presentationml/2006/ole">
            <p:oleObj spid="_x0000_s155655" name="Equation" r:id="rId7" imgW="2057400" imgH="355320" progId="Equation.3">
              <p:embed/>
            </p:oleObj>
          </a:graphicData>
        </a:graphic>
      </p:graphicFrame>
      <p:graphicFrame>
        <p:nvGraphicFramePr>
          <p:cNvPr id="155656" name="Object 3"/>
          <p:cNvGraphicFramePr>
            <a:graphicFrameLocks noChangeAspect="1"/>
          </p:cNvGraphicFramePr>
          <p:nvPr/>
        </p:nvGraphicFramePr>
        <p:xfrm>
          <a:off x="5105400" y="5076825"/>
          <a:ext cx="2546350" cy="1552575"/>
        </p:xfrm>
        <a:graphic>
          <a:graphicData uri="http://schemas.openxmlformats.org/presentationml/2006/ole">
            <p:oleObj spid="_x0000_s155656" name="Equation" r:id="rId8" imgW="1612800" imgH="850680" progId="Equation.3">
              <p:embed/>
            </p:oleObj>
          </a:graphicData>
        </a:graphic>
      </p:graphicFrame>
      <p:cxnSp>
        <p:nvCxnSpPr>
          <p:cNvPr id="16" name="Straight Arrow Connector 15">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5654"/>
                                        </p:tgtEl>
                                        <p:attrNameLst>
                                          <p:attrName>style.visibility</p:attrName>
                                        </p:attrNameLst>
                                      </p:cBhvr>
                                      <p:to>
                                        <p:strVal val="visible"/>
                                      </p:to>
                                    </p:set>
                                    <p:animEffect transition="in" filter="box(in)">
                                      <p:cBhvr>
                                        <p:cTn id="27" dur="500"/>
                                        <p:tgtEl>
                                          <p:spTgt spid="1556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55655"/>
                                        </p:tgtEl>
                                        <p:attrNameLst>
                                          <p:attrName>style.visibility</p:attrName>
                                        </p:attrNameLst>
                                      </p:cBhvr>
                                      <p:to>
                                        <p:strVal val="visible"/>
                                      </p:to>
                                    </p:set>
                                    <p:animEffect transition="in" filter="box(in)">
                                      <p:cBhvr>
                                        <p:cTn id="37" dur="500"/>
                                        <p:tgtEl>
                                          <p:spTgt spid="15565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ox(in)">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155656"/>
                                        </p:tgtEl>
                                        <p:attrNameLst>
                                          <p:attrName>style.visibility</p:attrName>
                                        </p:attrNameLst>
                                      </p:cBhvr>
                                      <p:to>
                                        <p:strVal val="visible"/>
                                      </p:to>
                                    </p:set>
                                    <p:animEffect transition="in" filter="box(in)">
                                      <p:cBhvr>
                                        <p:cTn id="47" dur="500"/>
                                        <p:tgtEl>
                                          <p:spTgt spid="155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465138" algn="just"/>
            <a:endParaRPr lang="en-US" sz="11200" dirty="0" smtClean="0">
              <a:solidFill>
                <a:schemeClr val="tx1"/>
              </a:solidFill>
            </a:endParaRPr>
          </a:p>
          <a:p>
            <a:pPr marL="465138" algn="just">
              <a:buFont typeface="Wingdings" pitchFamily="2" charset="2"/>
              <a:buChar char="q"/>
            </a:pPr>
            <a:r>
              <a:rPr lang="en-US" sz="11200" dirty="0" smtClean="0">
                <a:solidFill>
                  <a:schemeClr val="tx1"/>
                </a:solidFill>
              </a:rPr>
              <a:t>Taking square root</a:t>
            </a: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6678" name="Object 6"/>
          <p:cNvGraphicFramePr>
            <a:graphicFrameLocks noChangeAspect="1"/>
          </p:cNvGraphicFramePr>
          <p:nvPr/>
        </p:nvGraphicFramePr>
        <p:xfrm>
          <a:off x="1600200" y="2133600"/>
          <a:ext cx="6259512" cy="1447800"/>
        </p:xfrm>
        <a:graphic>
          <a:graphicData uri="http://schemas.openxmlformats.org/presentationml/2006/ole">
            <p:oleObj spid="_x0000_s156678" name="Equation" r:id="rId5" imgW="2120760" imgH="482400" progId="Equation.3">
              <p:embed/>
            </p:oleObj>
          </a:graphicData>
        </a:graphic>
      </p:graphicFrame>
      <p:cxnSp>
        <p:nvCxnSpPr>
          <p:cNvPr id="13" name="Straight Arrow Connector 12">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56678"/>
                                        </p:tgtEl>
                                        <p:attrNameLst>
                                          <p:attrName>style.visibility</p:attrName>
                                        </p:attrNameLst>
                                      </p:cBhvr>
                                      <p:to>
                                        <p:strVal val="visible"/>
                                      </p:to>
                                    </p:set>
                                    <p:animEffect transition="in" filter="box(in)">
                                      <p:cBhvr>
                                        <p:cTn id="12" dur="500"/>
                                        <p:tgtEl>
                                          <p:spTgt spid="156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Example 2</a:t>
            </a:r>
          </a:p>
          <a:p>
            <a:pPr algn="just"/>
            <a:r>
              <a:rPr lang="en-US" sz="11200" b="1" dirty="0" smtClean="0">
                <a:solidFill>
                  <a:schemeClr val="tx1"/>
                </a:solidFill>
              </a:rPr>
              <a:t>Calculate the effective value of the voltage below.</a:t>
            </a:r>
          </a:p>
          <a:p>
            <a:pPr algn="just"/>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marL="465138" algn="just">
              <a:buFont typeface="Wingdings" pitchFamily="2" charset="2"/>
              <a:buChar char="q"/>
            </a:pPr>
            <a:endParaRPr lang="en-US" sz="11200" dirty="0" smtClean="0">
              <a:solidFill>
                <a:schemeClr val="tx1"/>
              </a:solidFill>
            </a:endParaRPr>
          </a:p>
          <a:p>
            <a:pPr algn="just"/>
            <a:endParaRPr lang="en-US" sz="11200" dirty="0" smtClean="0">
              <a:solidFill>
                <a:schemeClr val="tx1"/>
              </a:solidFill>
            </a:endParaRPr>
          </a:p>
          <a:p>
            <a:pPr algn="just"/>
            <a:r>
              <a:rPr lang="en-US" sz="11200" dirty="0" smtClean="0">
                <a:solidFill>
                  <a:srgbClr val="0000FF"/>
                </a:solidFill>
              </a:rPr>
              <a:t>Solution</a:t>
            </a:r>
          </a:p>
          <a:p>
            <a:pPr algn="just">
              <a:buFont typeface="Wingdings" pitchFamily="2" charset="2"/>
              <a:buChar char="q"/>
            </a:pPr>
            <a:r>
              <a:rPr lang="en-US" sz="11200" dirty="0" smtClean="0">
                <a:solidFill>
                  <a:srgbClr val="0000FF"/>
                </a:solidFill>
              </a:rPr>
              <a:t>Cycle spans from 0 to 2</a:t>
            </a:r>
            <a:r>
              <a:rPr lang="el-GR" sz="11200" dirty="0" smtClean="0">
                <a:solidFill>
                  <a:srgbClr val="0000FF"/>
                </a:solidFill>
              </a:rPr>
              <a:t>π</a:t>
            </a:r>
            <a:endParaRPr lang="en-US" sz="11200" dirty="0" smtClean="0">
              <a:solidFill>
                <a:srgbClr val="0000FF"/>
              </a:solidFill>
            </a:endParaRPr>
          </a:p>
          <a:p>
            <a:pPr algn="just">
              <a:buFont typeface="Wingdings" pitchFamily="2" charset="2"/>
              <a:buChar char="q"/>
            </a:pPr>
            <a:r>
              <a:rPr lang="en-US" sz="11200" dirty="0" smtClean="0">
                <a:solidFill>
                  <a:srgbClr val="0000FF"/>
                </a:solidFill>
              </a:rPr>
              <a:t>Area of sine part</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7701" name="Object 5"/>
          <p:cNvGraphicFramePr>
            <a:graphicFrameLocks noChangeAspect="1"/>
          </p:cNvGraphicFramePr>
          <p:nvPr/>
        </p:nvGraphicFramePr>
        <p:xfrm>
          <a:off x="1066800" y="2136775"/>
          <a:ext cx="6019800" cy="1978025"/>
        </p:xfrm>
        <a:graphic>
          <a:graphicData uri="http://schemas.openxmlformats.org/presentationml/2006/ole">
            <p:oleObj spid="_x0000_s157701" name="Visio" r:id="rId5" imgW="2677544" imgH="1212812" progId="Visio.Drawing.11">
              <p:embed/>
            </p:oleObj>
          </a:graphicData>
        </a:graphic>
      </p:graphicFrame>
      <p:graphicFrame>
        <p:nvGraphicFramePr>
          <p:cNvPr id="157702" name="Object 6"/>
          <p:cNvGraphicFramePr>
            <a:graphicFrameLocks noChangeAspect="1"/>
          </p:cNvGraphicFramePr>
          <p:nvPr/>
        </p:nvGraphicFramePr>
        <p:xfrm>
          <a:off x="685800" y="4876800"/>
          <a:ext cx="7010400" cy="1219200"/>
        </p:xfrm>
        <a:graphic>
          <a:graphicData uri="http://schemas.openxmlformats.org/presentationml/2006/ole">
            <p:oleObj spid="_x0000_s157702" name="Equation" r:id="rId6" imgW="2698777" imgH="429731" progId="Equation.3">
              <p:embed/>
            </p:oleObj>
          </a:graphicData>
        </a:graphic>
      </p:graphicFrame>
      <p:graphicFrame>
        <p:nvGraphicFramePr>
          <p:cNvPr id="157703" name="Object 7"/>
          <p:cNvGraphicFramePr>
            <a:graphicFrameLocks noChangeAspect="1"/>
          </p:cNvGraphicFramePr>
          <p:nvPr/>
        </p:nvGraphicFramePr>
        <p:xfrm>
          <a:off x="1219200" y="5832475"/>
          <a:ext cx="1527175" cy="873125"/>
        </p:xfrm>
        <a:graphic>
          <a:graphicData uri="http://schemas.openxmlformats.org/presentationml/2006/ole">
            <p:oleObj spid="_x0000_s157703" name="Equation" r:id="rId7" imgW="1041120" imgH="888840" progId="Equation.3">
              <p:embed/>
            </p:oleObj>
          </a:graphicData>
        </a:graphic>
      </p:graphicFrame>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ox(in)">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Area of triangular part</a:t>
            </a: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r>
              <a:rPr lang="en-US" sz="11200" dirty="0" smtClean="0">
                <a:solidFill>
                  <a:srgbClr val="0000FF"/>
                </a:solidFill>
              </a:rPr>
              <a:t>Total area: </a:t>
            </a: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r>
              <a:rPr lang="en-US" sz="11200" dirty="0" smtClean="0">
                <a:solidFill>
                  <a:srgbClr val="0000FF"/>
                </a:solidFill>
              </a:rPr>
              <a:t>Mean </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8725" name="Object 5"/>
          <p:cNvGraphicFramePr>
            <a:graphicFrameLocks noChangeAspect="1"/>
          </p:cNvGraphicFramePr>
          <p:nvPr/>
        </p:nvGraphicFramePr>
        <p:xfrm>
          <a:off x="457200" y="2319337"/>
          <a:ext cx="7010401" cy="1490663"/>
        </p:xfrm>
        <a:graphic>
          <a:graphicData uri="http://schemas.openxmlformats.org/presentationml/2006/ole">
            <p:oleObj spid="_x0000_s158725" name="Equation" r:id="rId5" imgW="2604684" imgH="544374" progId="Equation.3">
              <p:embed/>
            </p:oleObj>
          </a:graphicData>
        </a:graphic>
      </p:graphicFrame>
      <p:graphicFrame>
        <p:nvGraphicFramePr>
          <p:cNvPr id="158726" name="Object 6"/>
          <p:cNvGraphicFramePr>
            <a:graphicFrameLocks noChangeAspect="1"/>
          </p:cNvGraphicFramePr>
          <p:nvPr/>
        </p:nvGraphicFramePr>
        <p:xfrm>
          <a:off x="4114800" y="993775"/>
          <a:ext cx="3581400" cy="1368425"/>
        </p:xfrm>
        <a:graphic>
          <a:graphicData uri="http://schemas.openxmlformats.org/presentationml/2006/ole">
            <p:oleObj spid="_x0000_s158726" name="Visio" r:id="rId6" imgW="2677544" imgH="1212812" progId="Visio.Drawing.11">
              <p:embed/>
            </p:oleObj>
          </a:graphicData>
        </a:graphic>
      </p:graphicFrame>
      <p:graphicFrame>
        <p:nvGraphicFramePr>
          <p:cNvPr id="158727" name="Object 7"/>
          <p:cNvGraphicFramePr>
            <a:graphicFrameLocks noChangeAspect="1"/>
          </p:cNvGraphicFramePr>
          <p:nvPr/>
        </p:nvGraphicFramePr>
        <p:xfrm>
          <a:off x="2133600" y="3810000"/>
          <a:ext cx="5522913" cy="1447800"/>
        </p:xfrm>
        <a:graphic>
          <a:graphicData uri="http://schemas.openxmlformats.org/presentationml/2006/ole">
            <p:oleObj spid="_x0000_s158727" name="Equation" r:id="rId7" imgW="3009600" imgH="850680" progId="Equation.3">
              <p:embed/>
            </p:oleObj>
          </a:graphicData>
        </a:graphic>
      </p:graphicFrame>
      <p:graphicFrame>
        <p:nvGraphicFramePr>
          <p:cNvPr id="158729" name="Object 9"/>
          <p:cNvGraphicFramePr>
            <a:graphicFrameLocks noChangeAspect="1"/>
          </p:cNvGraphicFramePr>
          <p:nvPr/>
        </p:nvGraphicFramePr>
        <p:xfrm>
          <a:off x="1524000" y="5010150"/>
          <a:ext cx="3757612" cy="1847850"/>
        </p:xfrm>
        <a:graphic>
          <a:graphicData uri="http://schemas.openxmlformats.org/presentationml/2006/ole">
            <p:oleObj spid="_x0000_s158729" name="Equation" r:id="rId8" imgW="2298600" imgH="1218960" progId="Equation.3">
              <p:embed/>
            </p:oleObj>
          </a:graphicData>
        </a:graphic>
      </p:graphicFrame>
      <p:cxnSp>
        <p:nvCxnSpPr>
          <p:cNvPr id="16" name="Straight Arrow Connector 15">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box(in)">
                                      <p:cBhvr>
                                        <p:cTn id="17" dur="500"/>
                                        <p:tgtEl>
                                          <p:spTgt spid="3">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8726"/>
                                        </p:tgtEl>
                                        <p:attrNameLst>
                                          <p:attrName>style.visibility</p:attrName>
                                        </p:attrNameLst>
                                      </p:cBhvr>
                                      <p:to>
                                        <p:strVal val="visible"/>
                                      </p:to>
                                    </p:set>
                                    <p:animEffect transition="in" filter="box(in)">
                                      <p:cBhvr>
                                        <p:cTn id="22" dur="500"/>
                                        <p:tgtEl>
                                          <p:spTgt spid="15872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8725"/>
                                        </p:tgtEl>
                                        <p:attrNameLst>
                                          <p:attrName>style.visibility</p:attrName>
                                        </p:attrNameLst>
                                      </p:cBhvr>
                                      <p:to>
                                        <p:strVal val="visible"/>
                                      </p:to>
                                    </p:set>
                                    <p:animEffect transition="in" filter="box(in)">
                                      <p:cBhvr>
                                        <p:cTn id="27" dur="500"/>
                                        <p:tgtEl>
                                          <p:spTgt spid="158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CIRCUIT TERMINOLOGIES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lnSpcReduction="10000"/>
          </a:bodyPr>
          <a:lstStyle/>
          <a:p>
            <a:pPr algn="just">
              <a:buFont typeface="Wingdings" pitchFamily="2" charset="2"/>
              <a:buChar char="v"/>
            </a:pPr>
            <a:r>
              <a:rPr lang="en-US" sz="2800" dirty="0" smtClean="0">
                <a:solidFill>
                  <a:srgbClr val="0000FF"/>
                </a:solidFill>
              </a:rPr>
              <a:t> Short-circuit</a:t>
            </a:r>
            <a:r>
              <a:rPr lang="en-US" sz="2800" dirty="0" smtClean="0">
                <a:solidFill>
                  <a:schemeClr val="tx1"/>
                </a:solidFill>
              </a:rPr>
              <a:t>– A branch of theoretically zero resistance. It diverts to itself all currents that would have flown in adjacent branches (branches hooked to the same node) except branches with sources.  </a:t>
            </a:r>
          </a:p>
          <a:p>
            <a:pPr algn="just"/>
            <a:r>
              <a:rPr lang="en-US" sz="2800" dirty="0" smtClean="0">
                <a:solidFill>
                  <a:schemeClr val="tx1"/>
                </a:solidFill>
              </a:rPr>
              <a:t>               </a:t>
            </a: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chemeClr val="tx1"/>
                </a:solidFill>
              </a:rPr>
              <a:t>    </a:t>
            </a:r>
          </a:p>
          <a:p>
            <a:pPr algn="just"/>
            <a:r>
              <a:rPr lang="en-US" sz="2800" dirty="0" smtClean="0">
                <a:solidFill>
                  <a:schemeClr val="tx1"/>
                </a:solidFill>
              </a:rPr>
              <a:t>                </a:t>
            </a:r>
            <a:endParaRPr lang="en-US" sz="1800"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r>
              <a:rPr lang="en-US" sz="1800" dirty="0" smtClean="0">
                <a:solidFill>
                  <a:srgbClr val="0000FF"/>
                </a:solidFill>
              </a:rPr>
              <a:t>                        Fig. 1                  				             Fig. 2</a:t>
            </a: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21508" name="Object 4"/>
          <p:cNvGraphicFramePr>
            <a:graphicFrameLocks noChangeAspect="1"/>
          </p:cNvGraphicFramePr>
          <p:nvPr/>
        </p:nvGraphicFramePr>
        <p:xfrm>
          <a:off x="6845300" y="2743200"/>
          <a:ext cx="1841500" cy="381001"/>
        </p:xfrm>
        <a:graphic>
          <a:graphicData uri="http://schemas.openxmlformats.org/presentationml/2006/ole">
            <p:oleObj spid="_x0000_s21508" name="Visio" r:id="rId5" imgW="787384" imgH="67294" progId="Visio.Drawing.11">
              <p:embed/>
            </p:oleObj>
          </a:graphicData>
        </a:graphic>
      </p:graphicFrame>
      <p:graphicFrame>
        <p:nvGraphicFramePr>
          <p:cNvPr id="21509" name="Object 5"/>
          <p:cNvGraphicFramePr>
            <a:graphicFrameLocks noChangeAspect="1"/>
          </p:cNvGraphicFramePr>
          <p:nvPr/>
        </p:nvGraphicFramePr>
        <p:xfrm>
          <a:off x="-152400" y="3200400"/>
          <a:ext cx="4495800" cy="3048000"/>
        </p:xfrm>
        <a:graphic>
          <a:graphicData uri="http://schemas.openxmlformats.org/presentationml/2006/ole">
            <p:oleObj spid="_x0000_s21509" name="Visio" r:id="rId6" imgW="2378440" imgH="1006840" progId="Visio.Drawing.11">
              <p:embed/>
            </p:oleObj>
          </a:graphicData>
        </a:graphic>
      </p:graphicFrame>
      <p:graphicFrame>
        <p:nvGraphicFramePr>
          <p:cNvPr id="21510" name="Object 6"/>
          <p:cNvGraphicFramePr>
            <a:graphicFrameLocks noChangeAspect="1"/>
          </p:cNvGraphicFramePr>
          <p:nvPr/>
        </p:nvGraphicFramePr>
        <p:xfrm>
          <a:off x="4267200" y="3276600"/>
          <a:ext cx="4267200" cy="2819400"/>
        </p:xfrm>
        <a:graphic>
          <a:graphicData uri="http://schemas.openxmlformats.org/presentationml/2006/ole">
            <p:oleObj spid="_x0000_s21510" name="Visio" r:id="rId7" imgW="2966920" imgH="842463"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box(in)">
                                      <p:cBhvr>
                                        <p:cTn id="12" dur="500"/>
                                        <p:tgtEl>
                                          <p:spTgt spid="2150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509"/>
                                        </p:tgtEl>
                                        <p:attrNameLst>
                                          <p:attrName>style.visibility</p:attrName>
                                        </p:attrNameLst>
                                      </p:cBhvr>
                                      <p:to>
                                        <p:strVal val="visible"/>
                                      </p:to>
                                    </p:set>
                                    <p:animEffect transition="in" filter="box(in)">
                                      <p:cBhvr>
                                        <p:cTn id="17" dur="500"/>
                                        <p:tgtEl>
                                          <p:spTgt spid="2150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510"/>
                                        </p:tgtEl>
                                        <p:attrNameLst>
                                          <p:attrName>style.visibility</p:attrName>
                                        </p:attrNameLst>
                                      </p:cBhvr>
                                      <p:to>
                                        <p:strVal val="visible"/>
                                      </p:to>
                                    </p:set>
                                    <p:animEffect transition="in" filter="box(in)">
                                      <p:cBhvr>
                                        <p:cTn id="22"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ROOT MEAN SQUARE VALUE</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endParaRPr lang="en-US" sz="11200" dirty="0" smtClean="0">
              <a:solidFill>
                <a:srgbClr val="0000FF"/>
              </a:solidFill>
            </a:endParaRPr>
          </a:p>
          <a:p>
            <a:pPr algn="just"/>
            <a:endParaRPr lang="en-US" sz="11200" dirty="0" smtClean="0">
              <a:solidFill>
                <a:srgbClr val="0000FF"/>
              </a:solidFill>
            </a:endParaRPr>
          </a:p>
          <a:p>
            <a:pPr algn="just"/>
            <a:r>
              <a:rPr lang="en-US" sz="11200" dirty="0" smtClean="0">
                <a:solidFill>
                  <a:srgbClr val="0000FF"/>
                </a:solidFill>
              </a:rPr>
              <a:t>RMS value</a:t>
            </a: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r>
              <a:rPr lang="en-US" sz="11200" dirty="0" smtClean="0">
                <a:solidFill>
                  <a:srgbClr val="0000FF"/>
                </a:solidFill>
              </a:rPr>
              <a:t>Note:</a:t>
            </a:r>
          </a:p>
          <a:p>
            <a:pPr algn="just"/>
            <a:r>
              <a:rPr lang="en-US" sz="11200" dirty="0" smtClean="0">
                <a:solidFill>
                  <a:srgbClr val="0000FF"/>
                </a:solidFill>
              </a:rPr>
              <a:t>The area of a squared right-angled triangular wave is</a:t>
            </a:r>
          </a:p>
          <a:p>
            <a:pPr marL="344488" indent="-344488" algn="just"/>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9750" name="Object 6"/>
          <p:cNvGraphicFramePr>
            <a:graphicFrameLocks noChangeAspect="1"/>
          </p:cNvGraphicFramePr>
          <p:nvPr/>
        </p:nvGraphicFramePr>
        <p:xfrm>
          <a:off x="2160587" y="1600201"/>
          <a:ext cx="5535613" cy="1600199"/>
        </p:xfrm>
        <a:graphic>
          <a:graphicData uri="http://schemas.openxmlformats.org/presentationml/2006/ole">
            <p:oleObj spid="_x0000_s159750" name="Equation" r:id="rId5" imgW="2616120" imgH="876240" progId="Equation.3">
              <p:embed/>
            </p:oleObj>
          </a:graphicData>
        </a:graphic>
      </p:graphicFrame>
      <p:graphicFrame>
        <p:nvGraphicFramePr>
          <p:cNvPr id="159751" name="Object 7"/>
          <p:cNvGraphicFramePr>
            <a:graphicFrameLocks noChangeAspect="1"/>
          </p:cNvGraphicFramePr>
          <p:nvPr/>
        </p:nvGraphicFramePr>
        <p:xfrm>
          <a:off x="3124200" y="4876800"/>
          <a:ext cx="1752600" cy="1828800"/>
        </p:xfrm>
        <a:graphic>
          <a:graphicData uri="http://schemas.openxmlformats.org/presentationml/2006/ole">
            <p:oleObj spid="_x0000_s159751" name="Equation" r:id="rId6" imgW="825480" imgH="850680" progId="Equation.3">
              <p:embed/>
            </p:oleObj>
          </a:graphicData>
        </a:graphic>
      </p:graphicFrame>
      <p:cxnSp>
        <p:nvCxnSpPr>
          <p:cNvPr id="14" name="Straight Arrow Connector 13">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SINUSOIDAL VOLTAGES AND CURRENT</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Voltages and currents of commercial ac generators have the following expressions:</a:t>
            </a:r>
          </a:p>
          <a:p>
            <a:pPr algn="just"/>
            <a:endParaRPr lang="en-US" sz="11200" dirty="0" smtClean="0">
              <a:solidFill>
                <a:srgbClr val="0000FF"/>
              </a:solidFill>
            </a:endParaRPr>
          </a:p>
          <a:p>
            <a:pPr algn="just"/>
            <a:r>
              <a:rPr lang="en-US" sz="11200" dirty="0" smtClean="0">
                <a:solidFill>
                  <a:srgbClr val="0000FF"/>
                </a:solidFill>
              </a:rPr>
              <a:t>                                                or</a:t>
            </a:r>
          </a:p>
          <a:p>
            <a:pPr algn="just"/>
            <a:endParaRPr lang="en-US" sz="11200" dirty="0" smtClean="0">
              <a:solidFill>
                <a:srgbClr val="0000FF"/>
              </a:solidFill>
            </a:endParaRPr>
          </a:p>
          <a:p>
            <a:pPr algn="just"/>
            <a:r>
              <a:rPr lang="en-US" sz="11200" dirty="0" smtClean="0">
                <a:solidFill>
                  <a:srgbClr val="0000FF"/>
                </a:solidFill>
              </a:rPr>
              <a:t>		is the peak voltage</a:t>
            </a:r>
          </a:p>
          <a:p>
            <a:pPr algn="just"/>
            <a:r>
              <a:rPr lang="en-US" sz="11200" dirty="0" smtClean="0">
                <a:solidFill>
                  <a:srgbClr val="0000FF"/>
                </a:solidFill>
              </a:rPr>
              <a:t>	</a:t>
            </a:r>
          </a:p>
          <a:p>
            <a:pPr algn="just"/>
            <a:r>
              <a:rPr lang="en-US" sz="11200" dirty="0" smtClean="0">
                <a:solidFill>
                  <a:srgbClr val="0000FF"/>
                </a:solidFill>
              </a:rPr>
              <a:t>		is the frequency in Hz</a:t>
            </a:r>
          </a:p>
          <a:p>
            <a:pPr algn="just"/>
            <a:endParaRPr lang="en-US" sz="11200" dirty="0" smtClean="0">
              <a:solidFill>
                <a:srgbClr val="0000FF"/>
              </a:solidFill>
            </a:endParaRPr>
          </a:p>
          <a:p>
            <a:pPr algn="just"/>
            <a:r>
              <a:rPr lang="en-US" sz="11200" dirty="0" smtClean="0">
                <a:solidFill>
                  <a:srgbClr val="0000FF"/>
                </a:solidFill>
              </a:rPr>
              <a:t>		Is the angular frequency in radian per 				second. It specifies how many oscillations 			occur in a unit time interval</a:t>
            </a:r>
          </a:p>
          <a:p>
            <a:pPr algn="just"/>
            <a:r>
              <a:rPr lang="en-US" sz="11200" dirty="0" smtClean="0">
                <a:solidFill>
                  <a:srgbClr val="0000FF"/>
                </a:solidFill>
              </a:rPr>
              <a:t>	</a:t>
            </a:r>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60772" name="Object 4"/>
          <p:cNvGraphicFramePr>
            <a:graphicFrameLocks noChangeAspect="1"/>
          </p:cNvGraphicFramePr>
          <p:nvPr/>
        </p:nvGraphicFramePr>
        <p:xfrm>
          <a:off x="457200" y="2195513"/>
          <a:ext cx="3667125" cy="928687"/>
        </p:xfrm>
        <a:graphic>
          <a:graphicData uri="http://schemas.openxmlformats.org/presentationml/2006/ole">
            <p:oleObj spid="_x0000_s160772" name="Equation" r:id="rId5" imgW="1726920" imgH="431640" progId="Equation.3">
              <p:embed/>
            </p:oleObj>
          </a:graphicData>
        </a:graphic>
      </p:graphicFrame>
      <p:graphicFrame>
        <p:nvGraphicFramePr>
          <p:cNvPr id="160773" name="Object 5"/>
          <p:cNvGraphicFramePr>
            <a:graphicFrameLocks noChangeAspect="1"/>
          </p:cNvGraphicFramePr>
          <p:nvPr/>
        </p:nvGraphicFramePr>
        <p:xfrm>
          <a:off x="4800600" y="2209800"/>
          <a:ext cx="4152900" cy="928688"/>
        </p:xfrm>
        <a:graphic>
          <a:graphicData uri="http://schemas.openxmlformats.org/presentationml/2006/ole">
            <p:oleObj spid="_x0000_s160773" name="Equation" r:id="rId6" imgW="1955520" imgH="431640" progId="Equation.3">
              <p:embed/>
            </p:oleObj>
          </a:graphicData>
        </a:graphic>
      </p:graphicFrame>
      <p:graphicFrame>
        <p:nvGraphicFramePr>
          <p:cNvPr id="160774" name="Object 6"/>
          <p:cNvGraphicFramePr>
            <a:graphicFrameLocks noChangeAspect="1"/>
          </p:cNvGraphicFramePr>
          <p:nvPr/>
        </p:nvGraphicFramePr>
        <p:xfrm>
          <a:off x="1482725" y="3200400"/>
          <a:ext cx="727075" cy="685800"/>
        </p:xfrm>
        <a:graphic>
          <a:graphicData uri="http://schemas.openxmlformats.org/presentationml/2006/ole">
            <p:oleObj spid="_x0000_s160774" name="Equation" r:id="rId7" imgW="342720" imgH="431640" progId="Equation.3">
              <p:embed/>
            </p:oleObj>
          </a:graphicData>
        </a:graphic>
      </p:graphicFrame>
      <p:graphicFrame>
        <p:nvGraphicFramePr>
          <p:cNvPr id="160775" name="Object 7"/>
          <p:cNvGraphicFramePr>
            <a:graphicFrameLocks noChangeAspect="1"/>
          </p:cNvGraphicFramePr>
          <p:nvPr/>
        </p:nvGraphicFramePr>
        <p:xfrm>
          <a:off x="1617662" y="4114800"/>
          <a:ext cx="592138" cy="609600"/>
        </p:xfrm>
        <a:graphic>
          <a:graphicData uri="http://schemas.openxmlformats.org/presentationml/2006/ole">
            <p:oleObj spid="_x0000_s160775" name="Equation" r:id="rId8" imgW="279360" imgH="393480" progId="Equation.3">
              <p:embed/>
            </p:oleObj>
          </a:graphicData>
        </a:graphic>
      </p:graphicFrame>
      <p:graphicFrame>
        <p:nvGraphicFramePr>
          <p:cNvPr id="160776" name="Object 8"/>
          <p:cNvGraphicFramePr>
            <a:graphicFrameLocks noChangeAspect="1"/>
          </p:cNvGraphicFramePr>
          <p:nvPr/>
        </p:nvGraphicFramePr>
        <p:xfrm>
          <a:off x="1524000" y="5029200"/>
          <a:ext cx="592138" cy="519113"/>
        </p:xfrm>
        <a:graphic>
          <a:graphicData uri="http://schemas.openxmlformats.org/presentationml/2006/ole">
            <p:oleObj spid="_x0000_s160776" name="Equation" r:id="rId9" imgW="279360" imgH="241200" progId="Equation.3">
              <p:embed/>
            </p:oleObj>
          </a:graphicData>
        </a:graphic>
      </p:graphicFrame>
      <p:cxnSp>
        <p:nvCxnSpPr>
          <p:cNvPr id="17" name="Straight Arrow Connector 16">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SINUSOIDAL VOLTAGES AND CURRENT</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endParaRPr lang="en-US" sz="11200" dirty="0" smtClean="0">
              <a:solidFill>
                <a:srgbClr val="0000FF"/>
              </a:solidFill>
            </a:endParaRPr>
          </a:p>
          <a:p>
            <a:pPr algn="just"/>
            <a:r>
              <a:rPr lang="en-US" sz="11200" dirty="0" smtClean="0">
                <a:solidFill>
                  <a:srgbClr val="0000FF"/>
                </a:solidFill>
              </a:rPr>
              <a:t>                                               or</a:t>
            </a:r>
          </a:p>
          <a:p>
            <a:pPr algn="just"/>
            <a:endParaRPr lang="en-US" sz="11200" dirty="0" smtClean="0">
              <a:solidFill>
                <a:srgbClr val="0000FF"/>
              </a:solidFill>
            </a:endParaRPr>
          </a:p>
          <a:p>
            <a:pPr algn="just"/>
            <a:r>
              <a:rPr lang="en-US" sz="11200" dirty="0" smtClean="0">
                <a:solidFill>
                  <a:srgbClr val="0000FF"/>
                </a:solidFill>
              </a:rPr>
              <a:t>		</a:t>
            </a:r>
          </a:p>
          <a:p>
            <a:pPr algn="just"/>
            <a:endParaRPr lang="en-US" sz="11200" dirty="0" smtClean="0">
              <a:solidFill>
                <a:srgbClr val="0000FF"/>
              </a:solidFill>
            </a:endParaRPr>
          </a:p>
          <a:p>
            <a:pPr algn="just"/>
            <a:r>
              <a:rPr lang="en-US" sz="11200" dirty="0" smtClean="0">
                <a:solidFill>
                  <a:srgbClr val="0000FF"/>
                </a:solidFill>
              </a:rPr>
              <a:t>		is the peak current</a:t>
            </a:r>
          </a:p>
          <a:p>
            <a:pPr algn="just"/>
            <a:r>
              <a:rPr lang="en-US" sz="11200" dirty="0" smtClean="0">
                <a:solidFill>
                  <a:srgbClr val="0000FF"/>
                </a:solidFill>
              </a:rPr>
              <a:t>	</a:t>
            </a:r>
          </a:p>
          <a:p>
            <a:pPr algn="just"/>
            <a:r>
              <a:rPr lang="en-US" sz="11200" dirty="0" smtClean="0">
                <a:solidFill>
                  <a:srgbClr val="0000FF"/>
                </a:solidFill>
              </a:rPr>
              <a:t>		is the frequency in Hz</a:t>
            </a:r>
          </a:p>
          <a:p>
            <a:pPr algn="just"/>
            <a:endParaRPr lang="en-US" sz="11200" dirty="0" smtClean="0">
              <a:solidFill>
                <a:srgbClr val="0000FF"/>
              </a:solidFill>
            </a:endParaRPr>
          </a:p>
          <a:p>
            <a:pPr algn="just"/>
            <a:r>
              <a:rPr lang="en-US" sz="11200" dirty="0" smtClean="0">
                <a:solidFill>
                  <a:srgbClr val="0000FF"/>
                </a:solidFill>
              </a:rPr>
              <a:t>		Is the angular frequency in radian per 				second. It specifies how many oscillations 			occur in a unit time interval</a:t>
            </a:r>
          </a:p>
          <a:p>
            <a:pPr algn="just"/>
            <a:r>
              <a:rPr lang="en-US" sz="11200" dirty="0" smtClean="0">
                <a:solidFill>
                  <a:srgbClr val="0000FF"/>
                </a:solidFill>
              </a:rPr>
              <a:t>	</a:t>
            </a:r>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60772" name="Object 4"/>
          <p:cNvGraphicFramePr>
            <a:graphicFrameLocks noChangeAspect="1"/>
          </p:cNvGraphicFramePr>
          <p:nvPr/>
        </p:nvGraphicFramePr>
        <p:xfrm>
          <a:off x="538163" y="1509713"/>
          <a:ext cx="3505200" cy="928687"/>
        </p:xfrm>
        <a:graphic>
          <a:graphicData uri="http://schemas.openxmlformats.org/presentationml/2006/ole">
            <p:oleObj spid="_x0000_s161794" name="Equation" r:id="rId5" imgW="1650960" imgH="431640" progId="Equation.3">
              <p:embed/>
            </p:oleObj>
          </a:graphicData>
        </a:graphic>
      </p:graphicFrame>
      <p:graphicFrame>
        <p:nvGraphicFramePr>
          <p:cNvPr id="160773" name="Object 5"/>
          <p:cNvGraphicFramePr>
            <a:graphicFrameLocks noChangeAspect="1"/>
          </p:cNvGraphicFramePr>
          <p:nvPr/>
        </p:nvGraphicFramePr>
        <p:xfrm>
          <a:off x="4881563" y="1509713"/>
          <a:ext cx="3990975" cy="928687"/>
        </p:xfrm>
        <a:graphic>
          <a:graphicData uri="http://schemas.openxmlformats.org/presentationml/2006/ole">
            <p:oleObj spid="_x0000_s161795" name="Equation" r:id="rId6" imgW="1879560" imgH="431640" progId="Equation.3">
              <p:embed/>
            </p:oleObj>
          </a:graphicData>
        </a:graphic>
      </p:graphicFrame>
      <p:graphicFrame>
        <p:nvGraphicFramePr>
          <p:cNvPr id="160774" name="Object 6"/>
          <p:cNvGraphicFramePr>
            <a:graphicFrameLocks noChangeAspect="1"/>
          </p:cNvGraphicFramePr>
          <p:nvPr/>
        </p:nvGraphicFramePr>
        <p:xfrm>
          <a:off x="1495425" y="3200400"/>
          <a:ext cx="700088" cy="685800"/>
        </p:xfrm>
        <a:graphic>
          <a:graphicData uri="http://schemas.openxmlformats.org/presentationml/2006/ole">
            <p:oleObj spid="_x0000_s161796" name="Equation" r:id="rId7" imgW="330120" imgH="431640" progId="Equation.3">
              <p:embed/>
            </p:oleObj>
          </a:graphicData>
        </a:graphic>
      </p:graphicFrame>
      <p:graphicFrame>
        <p:nvGraphicFramePr>
          <p:cNvPr id="160775" name="Object 7"/>
          <p:cNvGraphicFramePr>
            <a:graphicFrameLocks noChangeAspect="1"/>
          </p:cNvGraphicFramePr>
          <p:nvPr/>
        </p:nvGraphicFramePr>
        <p:xfrm>
          <a:off x="1617662" y="4114800"/>
          <a:ext cx="592138" cy="609600"/>
        </p:xfrm>
        <a:graphic>
          <a:graphicData uri="http://schemas.openxmlformats.org/presentationml/2006/ole">
            <p:oleObj spid="_x0000_s161797" name="Equation" r:id="rId8" imgW="279360" imgH="393480" progId="Equation.3">
              <p:embed/>
            </p:oleObj>
          </a:graphicData>
        </a:graphic>
      </p:graphicFrame>
      <p:graphicFrame>
        <p:nvGraphicFramePr>
          <p:cNvPr id="160776" name="Object 8"/>
          <p:cNvGraphicFramePr>
            <a:graphicFrameLocks noChangeAspect="1"/>
          </p:cNvGraphicFramePr>
          <p:nvPr/>
        </p:nvGraphicFramePr>
        <p:xfrm>
          <a:off x="1524000" y="5029200"/>
          <a:ext cx="592138" cy="519113"/>
        </p:xfrm>
        <a:graphic>
          <a:graphicData uri="http://schemas.openxmlformats.org/presentationml/2006/ole">
            <p:oleObj spid="_x0000_s161798" name="Equation" r:id="rId9" imgW="279360" imgH="241200" progId="Equation.3">
              <p:embed/>
            </p:oleObj>
          </a:graphicData>
        </a:graphic>
      </p:graphicFrame>
      <p:cxnSp>
        <p:nvCxnSpPr>
          <p:cNvPr id="17" name="Straight Arrow Connector 16">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SINUSOIDAL VOLTAGES AND CURRENT</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endParaRPr lang="en-US" sz="11200" dirty="0" smtClean="0">
              <a:solidFill>
                <a:srgbClr val="0000FF"/>
              </a:solidFill>
            </a:endParaRPr>
          </a:p>
          <a:p>
            <a:pPr algn="just"/>
            <a:r>
              <a:rPr lang="en-US" sz="11200" dirty="0" smtClean="0">
                <a:solidFill>
                  <a:srgbClr val="0000FF"/>
                </a:solidFill>
              </a:rPr>
              <a:t>                                               or</a:t>
            </a:r>
          </a:p>
          <a:p>
            <a:pPr algn="just"/>
            <a:endParaRPr lang="en-US" sz="11200" dirty="0" smtClean="0">
              <a:solidFill>
                <a:srgbClr val="0000FF"/>
              </a:solidFill>
            </a:endParaRPr>
          </a:p>
          <a:p>
            <a:pPr algn="just"/>
            <a:r>
              <a:rPr lang="en-US" sz="11200" dirty="0" smtClean="0">
                <a:solidFill>
                  <a:srgbClr val="0000FF"/>
                </a:solidFill>
              </a:rPr>
              <a:t>		</a:t>
            </a:r>
          </a:p>
          <a:p>
            <a:pPr algn="just"/>
            <a:endParaRPr lang="en-US" sz="11200" dirty="0" smtClean="0">
              <a:solidFill>
                <a:srgbClr val="0000FF"/>
              </a:solidFill>
            </a:endParaRPr>
          </a:p>
          <a:p>
            <a:pPr algn="just"/>
            <a:r>
              <a:rPr lang="en-US" sz="11200" dirty="0" smtClean="0">
                <a:solidFill>
                  <a:srgbClr val="0000FF"/>
                </a:solidFill>
              </a:rPr>
              <a:t>		is the peak voltage</a:t>
            </a:r>
          </a:p>
          <a:p>
            <a:pPr algn="just"/>
            <a:r>
              <a:rPr lang="en-US" sz="11200" dirty="0" smtClean="0">
                <a:solidFill>
                  <a:srgbClr val="0000FF"/>
                </a:solidFill>
              </a:rPr>
              <a:t>	</a:t>
            </a:r>
          </a:p>
          <a:p>
            <a:pPr algn="just"/>
            <a:r>
              <a:rPr lang="en-US" sz="11200" dirty="0" smtClean="0">
                <a:solidFill>
                  <a:srgbClr val="0000FF"/>
                </a:solidFill>
              </a:rPr>
              <a:t>		is the frequency in Hz</a:t>
            </a:r>
          </a:p>
          <a:p>
            <a:pPr algn="just"/>
            <a:endParaRPr lang="en-US" sz="11200" dirty="0" smtClean="0">
              <a:solidFill>
                <a:srgbClr val="0000FF"/>
              </a:solidFill>
            </a:endParaRPr>
          </a:p>
          <a:p>
            <a:pPr algn="just"/>
            <a:r>
              <a:rPr lang="en-US" sz="11200" dirty="0" smtClean="0">
                <a:solidFill>
                  <a:srgbClr val="0000FF"/>
                </a:solidFill>
              </a:rPr>
              <a:t>		Is the angular frequency in radian per 				second. It specifies how many oscillations 			occur in a unit time interval</a:t>
            </a:r>
          </a:p>
          <a:p>
            <a:pPr algn="just"/>
            <a:r>
              <a:rPr lang="en-US" sz="11200" dirty="0" smtClean="0">
                <a:solidFill>
                  <a:srgbClr val="0000FF"/>
                </a:solidFill>
              </a:rPr>
              <a:t>	</a:t>
            </a:r>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60772" name="Object 4"/>
          <p:cNvGraphicFramePr>
            <a:graphicFrameLocks noChangeAspect="1"/>
          </p:cNvGraphicFramePr>
          <p:nvPr/>
        </p:nvGraphicFramePr>
        <p:xfrm>
          <a:off x="538163" y="1509713"/>
          <a:ext cx="3505200" cy="928687"/>
        </p:xfrm>
        <a:graphic>
          <a:graphicData uri="http://schemas.openxmlformats.org/presentationml/2006/ole">
            <p:oleObj spid="_x0000_s173058" name="Equation" r:id="rId5" imgW="1650960" imgH="431640" progId="Equation.3">
              <p:embed/>
            </p:oleObj>
          </a:graphicData>
        </a:graphic>
      </p:graphicFrame>
      <p:graphicFrame>
        <p:nvGraphicFramePr>
          <p:cNvPr id="160773" name="Object 5"/>
          <p:cNvGraphicFramePr>
            <a:graphicFrameLocks noChangeAspect="1"/>
          </p:cNvGraphicFramePr>
          <p:nvPr/>
        </p:nvGraphicFramePr>
        <p:xfrm>
          <a:off x="4881563" y="1509713"/>
          <a:ext cx="3990975" cy="928687"/>
        </p:xfrm>
        <a:graphic>
          <a:graphicData uri="http://schemas.openxmlformats.org/presentationml/2006/ole">
            <p:oleObj spid="_x0000_s173059" name="Equation" r:id="rId6" imgW="1879560" imgH="431640" progId="Equation.3">
              <p:embed/>
            </p:oleObj>
          </a:graphicData>
        </a:graphic>
      </p:graphicFrame>
      <p:graphicFrame>
        <p:nvGraphicFramePr>
          <p:cNvPr id="160774" name="Object 6"/>
          <p:cNvGraphicFramePr>
            <a:graphicFrameLocks noChangeAspect="1"/>
          </p:cNvGraphicFramePr>
          <p:nvPr/>
        </p:nvGraphicFramePr>
        <p:xfrm>
          <a:off x="1495425" y="3200400"/>
          <a:ext cx="700088" cy="685800"/>
        </p:xfrm>
        <a:graphic>
          <a:graphicData uri="http://schemas.openxmlformats.org/presentationml/2006/ole">
            <p:oleObj spid="_x0000_s173060" name="Equation" r:id="rId7" imgW="330120" imgH="431640" progId="Equation.3">
              <p:embed/>
            </p:oleObj>
          </a:graphicData>
        </a:graphic>
      </p:graphicFrame>
      <p:graphicFrame>
        <p:nvGraphicFramePr>
          <p:cNvPr id="160775" name="Object 7"/>
          <p:cNvGraphicFramePr>
            <a:graphicFrameLocks noChangeAspect="1"/>
          </p:cNvGraphicFramePr>
          <p:nvPr/>
        </p:nvGraphicFramePr>
        <p:xfrm>
          <a:off x="1617662" y="4114800"/>
          <a:ext cx="592138" cy="609600"/>
        </p:xfrm>
        <a:graphic>
          <a:graphicData uri="http://schemas.openxmlformats.org/presentationml/2006/ole">
            <p:oleObj spid="_x0000_s173061" name="Equation" r:id="rId8" imgW="279360" imgH="393480" progId="Equation.3">
              <p:embed/>
            </p:oleObj>
          </a:graphicData>
        </a:graphic>
      </p:graphicFrame>
      <p:graphicFrame>
        <p:nvGraphicFramePr>
          <p:cNvPr id="160776" name="Object 8"/>
          <p:cNvGraphicFramePr>
            <a:graphicFrameLocks noChangeAspect="1"/>
          </p:cNvGraphicFramePr>
          <p:nvPr/>
        </p:nvGraphicFramePr>
        <p:xfrm>
          <a:off x="1524000" y="5029200"/>
          <a:ext cx="592138" cy="519113"/>
        </p:xfrm>
        <a:graphic>
          <a:graphicData uri="http://schemas.openxmlformats.org/presentationml/2006/ole">
            <p:oleObj spid="_x0000_s173062" name="Equation" r:id="rId9" imgW="279360" imgH="241200" progId="Equation.3">
              <p:embed/>
            </p:oleObj>
          </a:graphicData>
        </a:graphic>
      </p:graphicFrame>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RMS VALUE OF SINUSOIDAL QUANTITIES</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The RMS value of a sinusoidal voltage</a:t>
            </a:r>
          </a:p>
          <a:p>
            <a:pPr algn="just"/>
            <a:r>
              <a:rPr lang="en-US" sz="11200" dirty="0" smtClean="0">
                <a:solidFill>
                  <a:srgbClr val="0000FF"/>
                </a:solidFill>
              </a:rPr>
              <a:t>is given by:</a:t>
            </a:r>
          </a:p>
          <a:p>
            <a:pPr algn="just"/>
            <a:r>
              <a:rPr lang="en-US" sz="11200" dirty="0" smtClean="0">
                <a:solidFill>
                  <a:srgbClr val="0000FF"/>
                </a:solidFill>
              </a:rPr>
              <a:t>		</a:t>
            </a:r>
          </a:p>
          <a:p>
            <a:pPr algn="just"/>
            <a:endParaRPr lang="en-US" sz="11200" dirty="0" smtClean="0">
              <a:solidFill>
                <a:srgbClr val="0000FF"/>
              </a:solidFill>
            </a:endParaRPr>
          </a:p>
          <a:p>
            <a:pPr algn="just"/>
            <a:r>
              <a:rPr lang="en-US" sz="11200" dirty="0" smtClean="0">
                <a:solidFill>
                  <a:srgbClr val="0000FF"/>
                </a:solidFill>
              </a:rPr>
              <a:t>			</a:t>
            </a:r>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74087" name="Object 7"/>
          <p:cNvGraphicFramePr>
            <a:graphicFrameLocks noChangeAspect="1"/>
          </p:cNvGraphicFramePr>
          <p:nvPr/>
        </p:nvGraphicFramePr>
        <p:xfrm>
          <a:off x="5943600" y="1295400"/>
          <a:ext cx="2971800" cy="609600"/>
        </p:xfrm>
        <a:graphic>
          <a:graphicData uri="http://schemas.openxmlformats.org/presentationml/2006/ole">
            <p:oleObj spid="_x0000_s174087" name="Equation" r:id="rId5" imgW="1955520" imgH="431640" progId="Equation.3">
              <p:embed/>
            </p:oleObj>
          </a:graphicData>
        </a:graphic>
      </p:graphicFrame>
      <p:graphicFrame>
        <p:nvGraphicFramePr>
          <p:cNvPr id="174088" name="Object 8"/>
          <p:cNvGraphicFramePr>
            <a:graphicFrameLocks noChangeAspect="1"/>
          </p:cNvGraphicFramePr>
          <p:nvPr/>
        </p:nvGraphicFramePr>
        <p:xfrm>
          <a:off x="1905000" y="1752600"/>
          <a:ext cx="4038600" cy="1447800"/>
        </p:xfrm>
        <a:graphic>
          <a:graphicData uri="http://schemas.openxmlformats.org/presentationml/2006/ole">
            <p:oleObj spid="_x0000_s174088" name="Equation" r:id="rId6" imgW="1688989" imgH="485971" progId="Equation.3">
              <p:embed/>
            </p:oleObj>
          </a:graphicData>
        </a:graphic>
      </p:graphicFrame>
      <p:graphicFrame>
        <p:nvGraphicFramePr>
          <p:cNvPr id="174089" name="Object 9"/>
          <p:cNvGraphicFramePr>
            <a:graphicFrameLocks noChangeAspect="1"/>
          </p:cNvGraphicFramePr>
          <p:nvPr/>
        </p:nvGraphicFramePr>
        <p:xfrm>
          <a:off x="2211388" y="3384550"/>
          <a:ext cx="4951412" cy="1339850"/>
        </p:xfrm>
        <a:graphic>
          <a:graphicData uri="http://schemas.openxmlformats.org/presentationml/2006/ole">
            <p:oleObj spid="_x0000_s174089" name="Equation" r:id="rId7" imgW="3809880" imgH="1041120" progId="Equation.3">
              <p:embed/>
            </p:oleObj>
          </a:graphicData>
        </a:graphic>
      </p:graphicFrame>
      <p:graphicFrame>
        <p:nvGraphicFramePr>
          <p:cNvPr id="174090" name="Object 10"/>
          <p:cNvGraphicFramePr>
            <a:graphicFrameLocks noChangeAspect="1"/>
          </p:cNvGraphicFramePr>
          <p:nvPr/>
        </p:nvGraphicFramePr>
        <p:xfrm>
          <a:off x="2209800" y="4598989"/>
          <a:ext cx="2133600" cy="1344611"/>
        </p:xfrm>
        <a:graphic>
          <a:graphicData uri="http://schemas.openxmlformats.org/presentationml/2006/ole">
            <p:oleObj spid="_x0000_s174090" name="Equation" r:id="rId8" imgW="1523880" imgH="1041120" progId="Equation.3">
              <p:embed/>
            </p:oleObj>
          </a:graphicData>
        </a:graphic>
      </p:graphicFrame>
      <p:graphicFrame>
        <p:nvGraphicFramePr>
          <p:cNvPr id="174091" name="Object 11"/>
          <p:cNvGraphicFramePr>
            <a:graphicFrameLocks noChangeAspect="1"/>
          </p:cNvGraphicFramePr>
          <p:nvPr/>
        </p:nvGraphicFramePr>
        <p:xfrm>
          <a:off x="4419600" y="4749800"/>
          <a:ext cx="1320800" cy="1193800"/>
        </p:xfrm>
        <a:graphic>
          <a:graphicData uri="http://schemas.openxmlformats.org/presentationml/2006/ole">
            <p:oleObj spid="_x0000_s174091" name="Equation" r:id="rId9" imgW="774360" imgH="838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74087"/>
                                        </p:tgtEl>
                                        <p:attrNameLst>
                                          <p:attrName>style.visibility</p:attrName>
                                        </p:attrNameLst>
                                      </p:cBhvr>
                                      <p:to>
                                        <p:strVal val="visible"/>
                                      </p:to>
                                    </p:set>
                                    <p:animEffect transition="in" filter="box(in)">
                                      <p:cBhvr>
                                        <p:cTn id="13" dur="500"/>
                                        <p:tgtEl>
                                          <p:spTgt spid="174087"/>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74088"/>
                                        </p:tgtEl>
                                        <p:attrNameLst>
                                          <p:attrName>style.visibility</p:attrName>
                                        </p:attrNameLst>
                                      </p:cBhvr>
                                      <p:to>
                                        <p:strVal val="visible"/>
                                      </p:to>
                                    </p:set>
                                    <p:animEffect transition="in" filter="box(in)">
                                      <p:cBhvr>
                                        <p:cTn id="18" dur="500"/>
                                        <p:tgtEl>
                                          <p:spTgt spid="174088"/>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74089"/>
                                        </p:tgtEl>
                                        <p:attrNameLst>
                                          <p:attrName>style.visibility</p:attrName>
                                        </p:attrNameLst>
                                      </p:cBhvr>
                                      <p:to>
                                        <p:strVal val="visible"/>
                                      </p:to>
                                    </p:set>
                                    <p:animEffect transition="in" filter="box(in)">
                                      <p:cBhvr>
                                        <p:cTn id="23" dur="500"/>
                                        <p:tgtEl>
                                          <p:spTgt spid="174089"/>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74090"/>
                                        </p:tgtEl>
                                        <p:attrNameLst>
                                          <p:attrName>style.visibility</p:attrName>
                                        </p:attrNameLst>
                                      </p:cBhvr>
                                      <p:to>
                                        <p:strVal val="visible"/>
                                      </p:to>
                                    </p:set>
                                    <p:animEffect transition="in" filter="box(in)">
                                      <p:cBhvr>
                                        <p:cTn id="28" dur="500"/>
                                        <p:tgtEl>
                                          <p:spTgt spid="174090"/>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74091"/>
                                        </p:tgtEl>
                                        <p:attrNameLst>
                                          <p:attrName>style.visibility</p:attrName>
                                        </p:attrNameLst>
                                      </p:cBhvr>
                                      <p:to>
                                        <p:strVal val="visible"/>
                                      </p:to>
                                    </p:set>
                                    <p:animEffect transition="in" filter="box(in)">
                                      <p:cBhvr>
                                        <p:cTn id="33" dur="500"/>
                                        <p:tgtEl>
                                          <p:spTgt spid="174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RMS VALUE OF SINUSOIDAL QUANTITIES</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Similarly,</a:t>
            </a:r>
          </a:p>
          <a:p>
            <a:pPr algn="just"/>
            <a:r>
              <a:rPr lang="en-US" sz="11200" dirty="0" smtClean="0">
                <a:solidFill>
                  <a:srgbClr val="0000FF"/>
                </a:solidFill>
              </a:rPr>
              <a:t>The RMS value of a sinusoidal current</a:t>
            </a:r>
          </a:p>
          <a:p>
            <a:pPr algn="just"/>
            <a:r>
              <a:rPr lang="en-US" sz="11200" dirty="0" smtClean="0">
                <a:solidFill>
                  <a:srgbClr val="0000FF"/>
                </a:solidFill>
              </a:rPr>
              <a:t> is given by:</a:t>
            </a:r>
          </a:p>
          <a:p>
            <a:pPr algn="just"/>
            <a:r>
              <a:rPr lang="en-US" sz="11200" dirty="0" smtClean="0">
                <a:solidFill>
                  <a:srgbClr val="0000FF"/>
                </a:solidFill>
              </a:rPr>
              <a:t>		</a:t>
            </a:r>
          </a:p>
          <a:p>
            <a:pPr algn="just"/>
            <a:endParaRPr lang="en-US" sz="11200" dirty="0" smtClean="0">
              <a:solidFill>
                <a:srgbClr val="0000FF"/>
              </a:solidFill>
            </a:endParaRPr>
          </a:p>
          <a:p>
            <a:pPr algn="just"/>
            <a:r>
              <a:rPr lang="en-US" sz="11200" dirty="0" smtClean="0">
                <a:solidFill>
                  <a:srgbClr val="0000FF"/>
                </a:solidFill>
              </a:rPr>
              <a:t>			</a:t>
            </a:r>
            <a:endParaRPr lang="en-US" sz="11200" dirty="0" smtClean="0">
              <a:solidFill>
                <a:schemeClr val="tx1"/>
              </a:solidFill>
            </a:endParaRPr>
          </a:p>
          <a:p>
            <a:pPr marL="344488" indent="-344488" algn="just"/>
            <a:endParaRPr lang="en-US" sz="11200" dirty="0" smtClean="0">
              <a:solidFill>
                <a:schemeClr val="tx1"/>
              </a:solidFill>
            </a:endParaRPr>
          </a:p>
          <a:p>
            <a:pPr marL="344488" indent="-344488" algn="just"/>
            <a:r>
              <a:rPr lang="en-US" sz="11200" dirty="0" smtClean="0">
                <a:solidFill>
                  <a:schemeClr val="tx1"/>
                </a:solidFill>
              </a:rPr>
              <a:t>	</a:t>
            </a:r>
          </a:p>
          <a:p>
            <a:pPr marL="344488" indent="-344488" algn="just"/>
            <a:r>
              <a:rPr lang="en-US" sz="11200" dirty="0" smtClean="0">
                <a:solidFill>
                  <a:srgbClr val="0000FF"/>
                </a:solidFill>
              </a:rPr>
              <a:t>	</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74087" name="Object 7"/>
          <p:cNvGraphicFramePr>
            <a:graphicFrameLocks noChangeAspect="1"/>
          </p:cNvGraphicFramePr>
          <p:nvPr/>
        </p:nvGraphicFramePr>
        <p:xfrm>
          <a:off x="6019800" y="1752600"/>
          <a:ext cx="2855913" cy="609600"/>
        </p:xfrm>
        <a:graphic>
          <a:graphicData uri="http://schemas.openxmlformats.org/presentationml/2006/ole">
            <p:oleObj spid="_x0000_s175106" name="Equation" r:id="rId5" imgW="1879560" imgH="431640" progId="Equation.3">
              <p:embed/>
            </p:oleObj>
          </a:graphicData>
        </a:graphic>
      </p:graphicFrame>
      <p:graphicFrame>
        <p:nvGraphicFramePr>
          <p:cNvPr id="174091" name="Object 11"/>
          <p:cNvGraphicFramePr>
            <a:graphicFrameLocks noChangeAspect="1"/>
          </p:cNvGraphicFramePr>
          <p:nvPr/>
        </p:nvGraphicFramePr>
        <p:xfrm>
          <a:off x="2538413" y="2438400"/>
          <a:ext cx="1731962" cy="1193800"/>
        </p:xfrm>
        <a:graphic>
          <a:graphicData uri="http://schemas.openxmlformats.org/presentationml/2006/ole">
            <p:oleObj spid="_x0000_s175110" name="Equation" r:id="rId6" imgW="1015920" imgH="838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5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74087"/>
                                        </p:tgtEl>
                                        <p:attrNameLst>
                                          <p:attrName>style.visibility</p:attrName>
                                        </p:attrNameLst>
                                      </p:cBhvr>
                                      <p:to>
                                        <p:strVal val="visible"/>
                                      </p:to>
                                    </p:set>
                                    <p:animEffect transition="in" filter="box(in)">
                                      <p:cBhvr>
                                        <p:cTn id="16" dur="500"/>
                                        <p:tgtEl>
                                          <p:spTgt spid="17408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74091"/>
                                        </p:tgtEl>
                                        <p:attrNameLst>
                                          <p:attrName>style.visibility</p:attrName>
                                        </p:attrNameLst>
                                      </p:cBhvr>
                                      <p:to>
                                        <p:strVal val="visible"/>
                                      </p:to>
                                    </p:set>
                                    <p:animEffect transition="in" filter="box(in)">
                                      <p:cBhvr>
                                        <p:cTn id="21" dur="500"/>
                                        <p:tgtEl>
                                          <p:spTgt spid="174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RMS VALUE OF SINUSOIDAL QUANTITIES</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b="1" dirty="0" smtClean="0">
                <a:solidFill>
                  <a:srgbClr val="0000FF"/>
                </a:solidFill>
              </a:rPr>
              <a:t>Example 1</a:t>
            </a:r>
          </a:p>
          <a:p>
            <a:pPr algn="just"/>
            <a:r>
              <a:rPr lang="en-US" sz="11200" b="1" dirty="0" smtClean="0">
                <a:solidFill>
                  <a:srgbClr val="0000FF"/>
                </a:solidFill>
              </a:rPr>
              <a:t>Find the </a:t>
            </a:r>
            <a:r>
              <a:rPr lang="en-US" sz="11200" b="1" dirty="0" err="1" smtClean="0">
                <a:solidFill>
                  <a:srgbClr val="0000FF"/>
                </a:solidFill>
              </a:rPr>
              <a:t>rms</a:t>
            </a:r>
            <a:r>
              <a:rPr lang="en-US" sz="11200" b="1" dirty="0" smtClean="0">
                <a:solidFill>
                  <a:srgbClr val="0000FF"/>
                </a:solidFill>
              </a:rPr>
              <a:t> values of the following quantities:</a:t>
            </a:r>
          </a:p>
          <a:p>
            <a:pPr algn="just">
              <a:lnSpc>
                <a:spcPct val="120000"/>
              </a:lnSpc>
            </a:pPr>
            <a:r>
              <a:rPr lang="en-US" sz="11200" b="1" dirty="0" smtClean="0">
                <a:solidFill>
                  <a:srgbClr val="0000FF"/>
                </a:solidFill>
              </a:rPr>
              <a:t>	(a)</a:t>
            </a:r>
          </a:p>
          <a:p>
            <a:pPr algn="just">
              <a:lnSpc>
                <a:spcPct val="120000"/>
              </a:lnSpc>
            </a:pPr>
            <a:r>
              <a:rPr lang="en-US" sz="11200" b="1" dirty="0" smtClean="0">
                <a:solidFill>
                  <a:srgbClr val="0000FF"/>
                </a:solidFill>
              </a:rPr>
              <a:t>	(b)</a:t>
            </a: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Solution</a:t>
            </a:r>
          </a:p>
          <a:p>
            <a:pPr algn="just">
              <a:lnSpc>
                <a:spcPct val="120000"/>
              </a:lnSpc>
            </a:pPr>
            <a:r>
              <a:rPr lang="en-US" sz="11200" b="1" dirty="0" smtClean="0">
                <a:solidFill>
                  <a:srgbClr val="0000FF"/>
                </a:solidFill>
              </a:rPr>
              <a:t>            (a)</a:t>
            </a: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(b)</a:t>
            </a:r>
          </a:p>
          <a:p>
            <a:pPr algn="just"/>
            <a:r>
              <a:rPr lang="en-US" sz="11200" b="1" dirty="0" smtClean="0">
                <a:solidFill>
                  <a:srgbClr val="0000FF"/>
                </a:solidFill>
              </a:rPr>
              <a:t>			</a:t>
            </a: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74087" name="Object 7"/>
          <p:cNvGraphicFramePr>
            <a:graphicFrameLocks noChangeAspect="1"/>
          </p:cNvGraphicFramePr>
          <p:nvPr/>
        </p:nvGraphicFramePr>
        <p:xfrm>
          <a:off x="2209800" y="2209800"/>
          <a:ext cx="3840163" cy="520700"/>
        </p:xfrm>
        <a:graphic>
          <a:graphicData uri="http://schemas.openxmlformats.org/presentationml/2006/ole">
            <p:oleObj spid="_x0000_s176130" name="Equation" r:id="rId5" imgW="2527200" imgH="368280" progId="Equation.3">
              <p:embed/>
            </p:oleObj>
          </a:graphicData>
        </a:graphic>
      </p:graphicFrame>
      <p:graphicFrame>
        <p:nvGraphicFramePr>
          <p:cNvPr id="174091" name="Object 11"/>
          <p:cNvGraphicFramePr>
            <a:graphicFrameLocks noChangeAspect="1"/>
          </p:cNvGraphicFramePr>
          <p:nvPr/>
        </p:nvGraphicFramePr>
        <p:xfrm>
          <a:off x="2120900" y="3962400"/>
          <a:ext cx="3441700" cy="1247775"/>
        </p:xfrm>
        <a:graphic>
          <a:graphicData uri="http://schemas.openxmlformats.org/presentationml/2006/ole">
            <p:oleObj spid="_x0000_s176131" name="Equation" r:id="rId6" imgW="2019240" imgH="876240" progId="Equation.3">
              <p:embed/>
            </p:oleObj>
          </a:graphicData>
        </a:graphic>
      </p:graphicFrame>
      <p:graphicFrame>
        <p:nvGraphicFramePr>
          <p:cNvPr id="176132" name="Object 7"/>
          <p:cNvGraphicFramePr>
            <a:graphicFrameLocks noChangeAspect="1"/>
          </p:cNvGraphicFramePr>
          <p:nvPr/>
        </p:nvGraphicFramePr>
        <p:xfrm>
          <a:off x="2133600" y="2751137"/>
          <a:ext cx="3657600" cy="525463"/>
        </p:xfrm>
        <a:graphic>
          <a:graphicData uri="http://schemas.openxmlformats.org/presentationml/2006/ole">
            <p:oleObj spid="_x0000_s176132" name="Equation" r:id="rId7" imgW="2184120" imgH="317160" progId="Equation.3">
              <p:embed/>
            </p:oleObj>
          </a:graphicData>
        </a:graphic>
      </p:graphicFrame>
      <p:graphicFrame>
        <p:nvGraphicFramePr>
          <p:cNvPr id="176133" name="Object 11"/>
          <p:cNvGraphicFramePr>
            <a:graphicFrameLocks noChangeAspect="1"/>
          </p:cNvGraphicFramePr>
          <p:nvPr/>
        </p:nvGraphicFramePr>
        <p:xfrm>
          <a:off x="1981200" y="5130800"/>
          <a:ext cx="3744912" cy="1193800"/>
        </p:xfrm>
        <a:graphic>
          <a:graphicData uri="http://schemas.openxmlformats.org/presentationml/2006/ole">
            <p:oleObj spid="_x0000_s176133" name="Equation" r:id="rId8" imgW="2197080" imgH="838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74091"/>
                                        </p:tgtEl>
                                        <p:attrNameLst>
                                          <p:attrName>style.visibility</p:attrName>
                                        </p:attrNameLst>
                                      </p:cBhvr>
                                      <p:to>
                                        <p:strVal val="visible"/>
                                      </p:to>
                                    </p:set>
                                    <p:animEffect transition="in" filter="box(in)">
                                      <p:cBhvr>
                                        <p:cTn id="17" dur="500"/>
                                        <p:tgtEl>
                                          <p:spTgt spid="17409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ox(in)">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76133"/>
                                        </p:tgtEl>
                                        <p:attrNameLst>
                                          <p:attrName>style.visibility</p:attrName>
                                        </p:attrNameLst>
                                      </p:cBhvr>
                                      <p:to>
                                        <p:strVal val="visible"/>
                                      </p:to>
                                    </p:set>
                                    <p:animEffect transition="in" filter="box(in)">
                                      <p:cBhvr>
                                        <p:cTn id="27"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HARMONICS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b="1" dirty="0" smtClean="0">
                <a:solidFill>
                  <a:srgbClr val="0000FF"/>
                </a:solidFill>
              </a:rPr>
              <a:t>Non-sinusoidal periodic voltages and currents can be expressed as the sum of sine waves in which the lowest frequency is </a:t>
            </a:r>
            <a:r>
              <a:rPr lang="en-US" sz="11200" b="1" i="1" dirty="0" smtClean="0">
                <a:solidFill>
                  <a:srgbClr val="0000FF"/>
                </a:solidFill>
              </a:rPr>
              <a:t>f</a:t>
            </a:r>
            <a:r>
              <a:rPr lang="en-US" sz="11200" b="1" dirty="0" smtClean="0">
                <a:solidFill>
                  <a:srgbClr val="0000FF"/>
                </a:solidFill>
              </a:rPr>
              <a:t> and all other frequencies are integral multiples of </a:t>
            </a:r>
            <a:r>
              <a:rPr lang="en-US" sz="11200" b="1" i="1" dirty="0" smtClean="0">
                <a:solidFill>
                  <a:srgbClr val="0000FF"/>
                </a:solidFill>
              </a:rPr>
              <a:t>f</a:t>
            </a: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For example, a square wave         of amplitude E can be expressed as:	</a:t>
            </a:r>
          </a:p>
          <a:p>
            <a:pPr algn="just"/>
            <a:r>
              <a:rPr lang="en-US" sz="11200" b="1" dirty="0" smtClean="0">
                <a:solidFill>
                  <a:srgbClr val="0000FF"/>
                </a:solidFill>
              </a:rPr>
              <a:t>			</a:t>
            </a: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77158" name="Object 6"/>
          <p:cNvGraphicFramePr>
            <a:graphicFrameLocks noChangeAspect="1"/>
          </p:cNvGraphicFramePr>
          <p:nvPr/>
        </p:nvGraphicFramePr>
        <p:xfrm>
          <a:off x="1066800" y="4660900"/>
          <a:ext cx="7848601" cy="1282700"/>
        </p:xfrm>
        <a:graphic>
          <a:graphicData uri="http://schemas.openxmlformats.org/presentationml/2006/ole">
            <p:oleObj spid="_x0000_s177158" name="Equation" r:id="rId5" imgW="3166719" imgH="429731" progId="Equation.3">
              <p:embed/>
            </p:oleObj>
          </a:graphicData>
        </a:graphic>
      </p:graphicFrame>
      <p:graphicFrame>
        <p:nvGraphicFramePr>
          <p:cNvPr id="177159" name="Object 7"/>
          <p:cNvGraphicFramePr>
            <a:graphicFrameLocks noChangeAspect="1"/>
          </p:cNvGraphicFramePr>
          <p:nvPr/>
        </p:nvGraphicFramePr>
        <p:xfrm>
          <a:off x="4724400" y="3733800"/>
          <a:ext cx="762000" cy="533400"/>
        </p:xfrm>
        <a:graphic>
          <a:graphicData uri="http://schemas.openxmlformats.org/presentationml/2006/ole">
            <p:oleObj spid="_x0000_s177159" name="Equation" r:id="rId6" imgW="562035" imgH="391877"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77159"/>
                                        </p:tgtEl>
                                        <p:attrNameLst>
                                          <p:attrName>style.visibility</p:attrName>
                                        </p:attrNameLst>
                                      </p:cBhvr>
                                      <p:to>
                                        <p:strVal val="visible"/>
                                      </p:to>
                                    </p:set>
                                    <p:animEffect transition="in" filter="box(in)">
                                      <p:cBhvr>
                                        <p:cTn id="15" dur="500"/>
                                        <p:tgtEl>
                                          <p:spTgt spid="177159"/>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77158"/>
                                        </p:tgtEl>
                                        <p:attrNameLst>
                                          <p:attrName>style.visibility</p:attrName>
                                        </p:attrNameLst>
                                      </p:cBhvr>
                                      <p:to>
                                        <p:strVal val="visible"/>
                                      </p:to>
                                    </p:set>
                                    <p:animEffect transition="in" filter="box(in)">
                                      <p:cBhvr>
                                        <p:cTn id="20" dur="500"/>
                                        <p:tgtEl>
                                          <p:spTgt spid="177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HARMONICS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buFont typeface="Wingdings" pitchFamily="2" charset="2"/>
              <a:buChar char="v"/>
            </a:pPr>
            <a:r>
              <a:rPr lang="en-US" sz="11200" b="1" dirty="0" smtClean="0">
                <a:solidFill>
                  <a:srgbClr val="0000FF"/>
                </a:solidFill>
              </a:rPr>
              <a:t>Any quantity which contains multiple frequencies is a harmonic quantity.</a:t>
            </a:r>
          </a:p>
          <a:p>
            <a:pPr marL="344488" indent="-344488" algn="just">
              <a:lnSpc>
                <a:spcPct val="120000"/>
              </a:lnSpc>
              <a:buFont typeface="Wingdings" pitchFamily="2" charset="2"/>
              <a:buChar char="v"/>
            </a:pPr>
            <a:r>
              <a:rPr lang="en-US" sz="11200" b="1" dirty="0" smtClean="0">
                <a:solidFill>
                  <a:srgbClr val="0000FF"/>
                </a:solidFill>
              </a:rPr>
              <a:t>The frequency of which others have been expressed as multiples of is the fundamental frequency.</a:t>
            </a:r>
          </a:p>
          <a:p>
            <a:pPr marL="344488" indent="-344488" algn="just">
              <a:lnSpc>
                <a:spcPct val="120000"/>
              </a:lnSpc>
              <a:buFont typeface="Wingdings" pitchFamily="2" charset="2"/>
              <a:buChar char="v"/>
            </a:pPr>
            <a:r>
              <a:rPr lang="en-US" sz="11200" b="1" dirty="0" smtClean="0">
                <a:solidFill>
                  <a:srgbClr val="0000FF"/>
                </a:solidFill>
              </a:rPr>
              <a:t>An odd multiple of the fundamental is an odd harmonic.</a:t>
            </a:r>
          </a:p>
          <a:p>
            <a:pPr marL="344488" indent="-344488" algn="just">
              <a:lnSpc>
                <a:spcPct val="120000"/>
              </a:lnSpc>
              <a:buFont typeface="Wingdings" pitchFamily="2" charset="2"/>
              <a:buChar char="v"/>
            </a:pPr>
            <a:r>
              <a:rPr lang="en-US" sz="11200" b="1" dirty="0" smtClean="0">
                <a:solidFill>
                  <a:srgbClr val="0000FF"/>
                </a:solidFill>
              </a:rPr>
              <a:t>An even multiple of the fundamental is an even harmonic.</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RMS VALUE OF A HARMONIC</a:t>
            </a:r>
            <a:br>
              <a:rPr lang="en-US" b="1" dirty="0" smtClean="0">
                <a:solidFill>
                  <a:srgbClr val="0000FF"/>
                </a:solidFill>
                <a:latin typeface="+mn-lt"/>
              </a:rPr>
            </a:br>
            <a:r>
              <a:rPr lang="en-US" b="1" dirty="0" smtClean="0">
                <a:solidFill>
                  <a:srgbClr val="0000FF"/>
                </a:solidFill>
                <a:latin typeface="+mn-lt"/>
              </a:rPr>
              <a:t>QUANTITY</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b="1" dirty="0" smtClean="0">
                <a:solidFill>
                  <a:srgbClr val="0000FF"/>
                </a:solidFill>
              </a:rPr>
              <a:t>The effective value of a harmonic quantity is obtained by:                                          </a:t>
            </a:r>
          </a:p>
          <a:p>
            <a:pPr marL="344488" indent="-344488" algn="just">
              <a:lnSpc>
                <a:spcPct val="120000"/>
              </a:lnSpc>
              <a:buFont typeface="Wingdings" pitchFamily="2" charset="2"/>
              <a:buChar char="v"/>
            </a:pPr>
            <a:r>
              <a:rPr lang="en-US" sz="11200" b="1" dirty="0" smtClean="0">
                <a:solidFill>
                  <a:srgbClr val="0000FF"/>
                </a:solidFill>
              </a:rPr>
              <a:t>First obtaining the square of the </a:t>
            </a:r>
            <a:r>
              <a:rPr lang="en-US" sz="11200" b="1" dirty="0" err="1" smtClean="0">
                <a:solidFill>
                  <a:srgbClr val="0000FF"/>
                </a:solidFill>
              </a:rPr>
              <a:t>rms</a:t>
            </a:r>
            <a:r>
              <a:rPr lang="en-US" sz="11200" b="1" dirty="0" smtClean="0">
                <a:solidFill>
                  <a:srgbClr val="0000FF"/>
                </a:solidFill>
              </a:rPr>
              <a:t> value of each term</a:t>
            </a:r>
          </a:p>
          <a:p>
            <a:pPr marL="344488" indent="-344488" algn="just">
              <a:lnSpc>
                <a:spcPct val="120000"/>
              </a:lnSpc>
              <a:buFont typeface="Wingdings" pitchFamily="2" charset="2"/>
              <a:buChar char="v"/>
            </a:pPr>
            <a:r>
              <a:rPr lang="en-US" sz="11200" b="1" dirty="0" smtClean="0">
                <a:solidFill>
                  <a:srgbClr val="0000FF"/>
                </a:solidFill>
              </a:rPr>
              <a:t>Adding the obtained squared </a:t>
            </a:r>
            <a:r>
              <a:rPr lang="en-US" sz="11200" b="1" dirty="0" err="1" smtClean="0">
                <a:solidFill>
                  <a:srgbClr val="0000FF"/>
                </a:solidFill>
              </a:rPr>
              <a:t>rms</a:t>
            </a:r>
            <a:r>
              <a:rPr lang="en-US" sz="11200" b="1" dirty="0" smtClean="0">
                <a:solidFill>
                  <a:srgbClr val="0000FF"/>
                </a:solidFill>
              </a:rPr>
              <a:t> values</a:t>
            </a:r>
          </a:p>
          <a:p>
            <a:pPr marL="344488" indent="-344488" algn="just">
              <a:lnSpc>
                <a:spcPct val="120000"/>
              </a:lnSpc>
              <a:buFont typeface="Wingdings" pitchFamily="2" charset="2"/>
              <a:buChar char="v"/>
            </a:pPr>
            <a:r>
              <a:rPr lang="en-US" sz="11200" b="1" dirty="0" smtClean="0">
                <a:solidFill>
                  <a:srgbClr val="0000FF"/>
                </a:solidFill>
              </a:rPr>
              <a:t>Taking the square root of the sum</a:t>
            </a:r>
          </a:p>
          <a:p>
            <a:pPr marL="344488" indent="-344488"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79204" name="Object 4"/>
          <p:cNvGraphicFramePr>
            <a:graphicFrameLocks noChangeAspect="1"/>
          </p:cNvGraphicFramePr>
          <p:nvPr/>
        </p:nvGraphicFramePr>
        <p:xfrm>
          <a:off x="228600" y="4343400"/>
          <a:ext cx="8915400" cy="609600"/>
        </p:xfrm>
        <a:graphic>
          <a:graphicData uri="http://schemas.openxmlformats.org/presentationml/2006/ole">
            <p:oleObj spid="_x0000_s179204" name="Equation" r:id="rId5" imgW="4186601" imgH="228925" progId="Equation.3">
              <p:embed/>
            </p:oleObj>
          </a:graphicData>
        </a:graphic>
      </p:graphicFrame>
      <p:graphicFrame>
        <p:nvGraphicFramePr>
          <p:cNvPr id="179205" name="Object 5"/>
          <p:cNvGraphicFramePr>
            <a:graphicFrameLocks noChangeAspect="1"/>
          </p:cNvGraphicFramePr>
          <p:nvPr/>
        </p:nvGraphicFramePr>
        <p:xfrm>
          <a:off x="304800" y="5141913"/>
          <a:ext cx="7620000" cy="1639887"/>
        </p:xfrm>
        <a:graphic>
          <a:graphicData uri="http://schemas.openxmlformats.org/presentationml/2006/ole">
            <p:oleObj spid="_x0000_s179205" name="Equation" r:id="rId6" imgW="2889486" imgH="5342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79204"/>
                                        </p:tgtEl>
                                        <p:attrNameLst>
                                          <p:attrName>style.visibility</p:attrName>
                                        </p:attrNameLst>
                                      </p:cBhvr>
                                      <p:to>
                                        <p:strVal val="visible"/>
                                      </p:to>
                                    </p:set>
                                    <p:animEffect transition="in" filter="box(in)">
                                      <p:cBhvr>
                                        <p:cTn id="27" dur="500"/>
                                        <p:tgtEl>
                                          <p:spTgt spid="17920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79205"/>
                                        </p:tgtEl>
                                        <p:attrNameLst>
                                          <p:attrName>style.visibility</p:attrName>
                                        </p:attrNameLst>
                                      </p:cBhvr>
                                      <p:to>
                                        <p:strVal val="visible"/>
                                      </p:to>
                                    </p:set>
                                    <p:animEffect transition="in" filter="box(in)">
                                      <p:cBhvr>
                                        <p:cTn id="32" dur="500"/>
                                        <p:tgtEl>
                                          <p:spTgt spid="17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CIRCUIT TERMINOLOGIES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486400"/>
          </a:xfrm>
        </p:spPr>
        <p:txBody>
          <a:bodyPr>
            <a:normAutofit/>
          </a:bodyPr>
          <a:lstStyle/>
          <a:p>
            <a:pPr algn="just">
              <a:buFont typeface="Wingdings" pitchFamily="2" charset="2"/>
              <a:buChar char="v"/>
            </a:pPr>
            <a:r>
              <a:rPr lang="en-US" sz="2800" dirty="0" smtClean="0">
                <a:solidFill>
                  <a:srgbClr val="0000FF"/>
                </a:solidFill>
              </a:rPr>
              <a:t> Short-circuit </a:t>
            </a:r>
            <a:r>
              <a:rPr lang="en-US" sz="2800" i="1" dirty="0" smtClean="0">
                <a:solidFill>
                  <a:srgbClr val="0000FF"/>
                </a:solidFill>
              </a:rPr>
              <a:t>cont</a:t>
            </a:r>
            <a:r>
              <a:rPr lang="en-US" sz="2800" dirty="0" smtClean="0">
                <a:solidFill>
                  <a:srgbClr val="0000FF"/>
                </a:solidFill>
              </a:rPr>
              <a:t>.</a:t>
            </a:r>
          </a:p>
          <a:p>
            <a:pPr algn="just"/>
            <a:r>
              <a:rPr lang="en-US" sz="2800" i="1" dirty="0" smtClean="0">
                <a:solidFill>
                  <a:srgbClr val="0000FF"/>
                </a:solidFill>
              </a:rPr>
              <a:t>Self assessment</a:t>
            </a:r>
          </a:p>
          <a:p>
            <a:pPr algn="just"/>
            <a:r>
              <a:rPr lang="en-US" sz="2800" dirty="0" smtClean="0">
                <a:solidFill>
                  <a:schemeClr val="tx1"/>
                </a:solidFill>
              </a:rPr>
              <a:t>Which of the resistors in the circuit below have been short-circuited?</a:t>
            </a:r>
          </a:p>
          <a:p>
            <a:pPr algn="just"/>
            <a:r>
              <a:rPr lang="en-US" sz="2800" dirty="0" smtClean="0">
                <a:solidFill>
                  <a:schemeClr val="tx1"/>
                </a:solidFill>
              </a:rPr>
              <a:t>                                                      </a:t>
            </a:r>
            <a:r>
              <a:rPr lang="en-US" sz="2800" dirty="0" smtClean="0">
                <a:solidFill>
                  <a:srgbClr val="0000FF"/>
                </a:solidFill>
              </a:rPr>
              <a:t>ANS: R</a:t>
            </a:r>
            <a:r>
              <a:rPr lang="en-US" sz="2800" baseline="-25000" dirty="0" smtClean="0">
                <a:solidFill>
                  <a:srgbClr val="0000FF"/>
                </a:solidFill>
              </a:rPr>
              <a:t>2</a:t>
            </a:r>
            <a:r>
              <a:rPr lang="en-US" sz="2800" dirty="0" smtClean="0">
                <a:solidFill>
                  <a:srgbClr val="0000FF"/>
                </a:solidFill>
              </a:rPr>
              <a:t> and R</a:t>
            </a:r>
            <a:r>
              <a:rPr lang="en-US" sz="2800" baseline="-25000" dirty="0" smtClean="0">
                <a:solidFill>
                  <a:srgbClr val="0000FF"/>
                </a:solidFill>
              </a:rPr>
              <a:t>3</a:t>
            </a: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r>
              <a:rPr lang="en-US" sz="1800" dirty="0">
                <a:solidFill>
                  <a:srgbClr val="0000FF"/>
                </a:solidFill>
              </a:rPr>
              <a:t>	</a:t>
            </a:r>
            <a:r>
              <a:rPr lang="en-US" sz="1800" dirty="0" smtClean="0">
                <a:solidFill>
                  <a:srgbClr val="0000FF"/>
                </a:solidFill>
              </a:rPr>
              <a:t>			</a:t>
            </a: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24581" name="Object 5"/>
          <p:cNvGraphicFramePr>
            <a:graphicFrameLocks noChangeAspect="1"/>
          </p:cNvGraphicFramePr>
          <p:nvPr/>
        </p:nvGraphicFramePr>
        <p:xfrm>
          <a:off x="76200" y="2971800"/>
          <a:ext cx="7620000" cy="3581400"/>
        </p:xfrm>
        <a:graphic>
          <a:graphicData uri="http://schemas.openxmlformats.org/presentationml/2006/ole">
            <p:oleObj spid="_x0000_s24581" name="Visio" r:id="rId5" imgW="2966920" imgH="842463"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4581"/>
                                        </p:tgtEl>
                                        <p:attrNameLst>
                                          <p:attrName>style.visibility</p:attrName>
                                        </p:attrNameLst>
                                      </p:cBhvr>
                                      <p:to>
                                        <p:strVal val="visible"/>
                                      </p:to>
                                    </p:set>
                                    <p:animEffect transition="in" filter="box(in)">
                                      <p:cBhvr>
                                        <p:cTn id="22" dur="500"/>
                                        <p:tgtEl>
                                          <p:spTgt spid="2458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ox(i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RMS VALUE OF A HARMONIC</a:t>
            </a:r>
            <a:br>
              <a:rPr lang="en-US" b="1" dirty="0" smtClean="0">
                <a:solidFill>
                  <a:srgbClr val="0000FF"/>
                </a:solidFill>
                <a:latin typeface="+mn-lt"/>
              </a:rPr>
            </a:br>
            <a:r>
              <a:rPr lang="en-US" b="1" dirty="0" smtClean="0">
                <a:solidFill>
                  <a:srgbClr val="0000FF"/>
                </a:solidFill>
                <a:latin typeface="+mn-lt"/>
              </a:rPr>
              <a:t>QUANTITY</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b="1" dirty="0" smtClean="0">
                <a:solidFill>
                  <a:srgbClr val="0000FF"/>
                </a:solidFill>
              </a:rPr>
              <a:t>Example</a:t>
            </a:r>
          </a:p>
          <a:p>
            <a:pPr algn="just">
              <a:lnSpc>
                <a:spcPct val="120000"/>
              </a:lnSpc>
            </a:pPr>
            <a:r>
              <a:rPr lang="en-US" sz="11200" b="1" dirty="0" smtClean="0">
                <a:solidFill>
                  <a:srgbClr val="0000FF"/>
                </a:solidFill>
              </a:rPr>
              <a:t>Find the RMS value of the current</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Solution</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80228" name="Object 11"/>
          <p:cNvGraphicFramePr>
            <a:graphicFrameLocks noChangeAspect="1"/>
          </p:cNvGraphicFramePr>
          <p:nvPr/>
        </p:nvGraphicFramePr>
        <p:xfrm>
          <a:off x="1066800" y="2438400"/>
          <a:ext cx="6376988" cy="633412"/>
        </p:xfrm>
        <a:graphic>
          <a:graphicData uri="http://schemas.openxmlformats.org/presentationml/2006/ole">
            <p:oleObj spid="_x0000_s180228" name="Equation" r:id="rId5" imgW="5283000" imgH="444240" progId="Equation.3">
              <p:embed/>
            </p:oleObj>
          </a:graphicData>
        </a:graphic>
      </p:graphicFrame>
      <p:graphicFrame>
        <p:nvGraphicFramePr>
          <p:cNvPr id="180229" name="Object 11"/>
          <p:cNvGraphicFramePr>
            <a:graphicFrameLocks noChangeAspect="1"/>
          </p:cNvGraphicFramePr>
          <p:nvPr/>
        </p:nvGraphicFramePr>
        <p:xfrm>
          <a:off x="2046288" y="3800475"/>
          <a:ext cx="4568825" cy="1519238"/>
        </p:xfrm>
        <a:graphic>
          <a:graphicData uri="http://schemas.openxmlformats.org/presentationml/2006/ole">
            <p:oleObj spid="_x0000_s180229" name="Equation" r:id="rId6" imgW="3784320" imgH="1066680" progId="Equation.3">
              <p:embed/>
            </p:oleObj>
          </a:graphicData>
        </a:graphic>
      </p:graphicFrame>
      <p:graphicFrame>
        <p:nvGraphicFramePr>
          <p:cNvPr id="180230" name="Object 6"/>
          <p:cNvGraphicFramePr>
            <a:graphicFrameLocks noChangeAspect="1"/>
          </p:cNvGraphicFramePr>
          <p:nvPr/>
        </p:nvGraphicFramePr>
        <p:xfrm>
          <a:off x="2073275" y="5427663"/>
          <a:ext cx="2636838" cy="674687"/>
        </p:xfrm>
        <a:graphic>
          <a:graphicData uri="http://schemas.openxmlformats.org/presentationml/2006/ole">
            <p:oleObj spid="_x0000_s180230" name="Equation" r:id="rId7" imgW="133344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80228"/>
                                        </p:tgtEl>
                                        <p:attrNameLst>
                                          <p:attrName>style.visibility</p:attrName>
                                        </p:attrNameLst>
                                      </p:cBhvr>
                                      <p:to>
                                        <p:strVal val="visible"/>
                                      </p:to>
                                    </p:set>
                                    <p:animEffect transition="in" filter="box(in)">
                                      <p:cBhvr>
                                        <p:cTn id="13" dur="500"/>
                                        <p:tgtEl>
                                          <p:spTgt spid="180228"/>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80229"/>
                                        </p:tgtEl>
                                        <p:attrNameLst>
                                          <p:attrName>style.visibility</p:attrName>
                                        </p:attrNameLst>
                                      </p:cBhvr>
                                      <p:to>
                                        <p:strVal val="visible"/>
                                      </p:to>
                                    </p:set>
                                    <p:animEffect transition="in" filter="box(in)">
                                      <p:cBhvr>
                                        <p:cTn id="23" dur="500"/>
                                        <p:tgtEl>
                                          <p:spTgt spid="180229"/>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80230"/>
                                        </p:tgtEl>
                                        <p:attrNameLst>
                                          <p:attrName>style.visibility</p:attrName>
                                        </p:attrNameLst>
                                      </p:cBhvr>
                                      <p:to>
                                        <p:strVal val="visible"/>
                                      </p:to>
                                    </p:set>
                                    <p:animEffect transition="in" filter="box(in)">
                                      <p:cBhvr>
                                        <p:cTn id="28" dur="500"/>
                                        <p:tgtEl>
                                          <p:spTgt spid="180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PHASORS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buFont typeface="Wingdings" pitchFamily="2" charset="2"/>
              <a:buChar char="v"/>
            </a:pPr>
            <a:r>
              <a:rPr lang="en-US" sz="11200" b="1" dirty="0" smtClean="0">
                <a:solidFill>
                  <a:srgbClr val="0000FF"/>
                </a:solidFill>
              </a:rPr>
              <a:t>Phasors are used to represent sinusoidal quantities to avoid drawing the sine waves. </a:t>
            </a:r>
          </a:p>
          <a:p>
            <a:pPr marL="344488" indent="-344488" algn="just">
              <a:lnSpc>
                <a:spcPct val="120000"/>
              </a:lnSpc>
              <a:buFont typeface="Wingdings" pitchFamily="2" charset="2"/>
              <a:buChar char="v"/>
            </a:pPr>
            <a:endParaRPr lang="en-US" sz="5600" b="1" dirty="0" smtClean="0">
              <a:solidFill>
                <a:srgbClr val="0000FF"/>
              </a:solidFill>
            </a:endParaRPr>
          </a:p>
          <a:p>
            <a:pPr marL="344488" indent="-344488" algn="just">
              <a:lnSpc>
                <a:spcPct val="120000"/>
              </a:lnSpc>
              <a:buFont typeface="Wingdings" pitchFamily="2" charset="2"/>
              <a:buChar char="v"/>
            </a:pPr>
            <a:r>
              <a:rPr lang="en-US" sz="11200" b="1" dirty="0" smtClean="0">
                <a:solidFill>
                  <a:srgbClr val="0000FF"/>
                </a:solidFill>
              </a:rPr>
              <a:t>A </a:t>
            </a:r>
            <a:r>
              <a:rPr lang="en-US" sz="11200" b="1" dirty="0" err="1" smtClean="0">
                <a:solidFill>
                  <a:srgbClr val="0000FF"/>
                </a:solidFill>
              </a:rPr>
              <a:t>phasor</a:t>
            </a:r>
            <a:r>
              <a:rPr lang="en-US" sz="11200" b="1" dirty="0" smtClean="0">
                <a:solidFill>
                  <a:srgbClr val="0000FF"/>
                </a:solidFill>
              </a:rPr>
              <a:t> is a straight line whose length is proportional to the </a:t>
            </a:r>
            <a:r>
              <a:rPr lang="en-US" sz="11200" b="1" dirty="0" err="1" smtClean="0">
                <a:solidFill>
                  <a:srgbClr val="0000FF"/>
                </a:solidFill>
              </a:rPr>
              <a:t>rms</a:t>
            </a:r>
            <a:r>
              <a:rPr lang="en-US" sz="11200" b="1" dirty="0" smtClean="0">
                <a:solidFill>
                  <a:srgbClr val="0000FF"/>
                </a:solidFill>
              </a:rPr>
              <a:t> voltage or current it represents. </a:t>
            </a:r>
          </a:p>
          <a:p>
            <a:pPr marL="344488" indent="-344488" algn="just">
              <a:lnSpc>
                <a:spcPct val="120000"/>
              </a:lnSpc>
              <a:buFont typeface="Wingdings" pitchFamily="2" charset="2"/>
              <a:buChar char="v"/>
            </a:pPr>
            <a:endParaRPr lang="en-US" sz="5600" b="1" dirty="0" smtClean="0">
              <a:solidFill>
                <a:srgbClr val="0000FF"/>
              </a:solidFill>
            </a:endParaRPr>
          </a:p>
          <a:p>
            <a:pPr marL="344488" indent="-344488" algn="just">
              <a:lnSpc>
                <a:spcPct val="120000"/>
              </a:lnSpc>
              <a:buFont typeface="Wingdings" pitchFamily="2" charset="2"/>
              <a:buChar char="v"/>
            </a:pPr>
            <a:r>
              <a:rPr lang="en-US" sz="11200" b="1" dirty="0" smtClean="0">
                <a:solidFill>
                  <a:srgbClr val="0000FF"/>
                </a:solidFill>
              </a:rPr>
              <a:t>To show the phase angle or phase displacement between voltages and currents, the </a:t>
            </a:r>
            <a:r>
              <a:rPr lang="en-US" sz="11200" b="1" dirty="0" err="1" smtClean="0">
                <a:solidFill>
                  <a:srgbClr val="0000FF"/>
                </a:solidFill>
              </a:rPr>
              <a:t>phasors</a:t>
            </a:r>
            <a:r>
              <a:rPr lang="en-US" sz="11200" b="1" dirty="0" smtClean="0">
                <a:solidFill>
                  <a:srgbClr val="0000FF"/>
                </a:solidFill>
              </a:rPr>
              <a:t> bear an arrow.</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flipV="1">
            <a:off x="2819400" y="5410200"/>
            <a:ext cx="2057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ox(in)">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PHASORS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buFont typeface="Wingdings" pitchFamily="2" charset="2"/>
              <a:buChar char="v"/>
            </a:pPr>
            <a:r>
              <a:rPr lang="en-US" sz="11200" b="1" dirty="0" smtClean="0">
                <a:solidFill>
                  <a:srgbClr val="0000FF"/>
                </a:solidFill>
              </a:rPr>
              <a:t>Two </a:t>
            </a:r>
            <a:r>
              <a:rPr lang="en-US" sz="11200" b="1" dirty="0" err="1" smtClean="0">
                <a:solidFill>
                  <a:srgbClr val="0000FF"/>
                </a:solidFill>
              </a:rPr>
              <a:t>phasors</a:t>
            </a:r>
            <a:r>
              <a:rPr lang="en-US" sz="11200" b="1" dirty="0" smtClean="0">
                <a:solidFill>
                  <a:srgbClr val="0000FF"/>
                </a:solidFill>
              </a:rPr>
              <a:t> are said to be in phase when they point in the same direction. The phase angle between them is then zero. </a:t>
            </a:r>
          </a:p>
          <a:p>
            <a:pPr marL="344488" indent="-344488" algn="just">
              <a:lnSpc>
                <a:spcPct val="120000"/>
              </a:lnSpc>
              <a:buFont typeface="Wingdings" pitchFamily="2" charset="2"/>
              <a:buChar char="v"/>
            </a:pPr>
            <a:endParaRPr lang="en-US" sz="5600" b="1" dirty="0" smtClean="0">
              <a:solidFill>
                <a:srgbClr val="0000FF"/>
              </a:solidFill>
            </a:endParaRPr>
          </a:p>
          <a:p>
            <a:pPr marL="344488" indent="-344488" algn="just">
              <a:lnSpc>
                <a:spcPct val="120000"/>
              </a:lnSpc>
            </a:pPr>
            <a:endParaRPr lang="en-US" sz="5600" b="1" dirty="0" smtClean="0">
              <a:solidFill>
                <a:srgbClr val="0000FF"/>
              </a:solidFill>
            </a:endParaRPr>
          </a:p>
          <a:p>
            <a:pPr marL="344488" indent="-344488" algn="just">
              <a:lnSpc>
                <a:spcPct val="120000"/>
              </a:lnSpc>
            </a:pPr>
            <a:endParaRPr lang="en-US" sz="5600" b="1" dirty="0" smtClean="0">
              <a:solidFill>
                <a:srgbClr val="0000FF"/>
              </a:solidFill>
            </a:endParaRPr>
          </a:p>
          <a:p>
            <a:pPr marL="344488" indent="-344488" algn="just">
              <a:lnSpc>
                <a:spcPct val="120000"/>
              </a:lnSpc>
            </a:pPr>
            <a:endParaRPr lang="en-US" sz="5600" b="1" dirty="0" smtClean="0">
              <a:solidFill>
                <a:srgbClr val="0000FF"/>
              </a:solidFill>
            </a:endParaRPr>
          </a:p>
          <a:p>
            <a:pPr marL="344488" indent="-344488" algn="just">
              <a:lnSpc>
                <a:spcPct val="120000"/>
              </a:lnSpc>
            </a:pPr>
            <a:endParaRPr lang="en-US" sz="11200"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82274" name="Object 2"/>
          <p:cNvGraphicFramePr>
            <a:graphicFrameLocks noChangeAspect="1"/>
          </p:cNvGraphicFramePr>
          <p:nvPr/>
        </p:nvGraphicFramePr>
        <p:xfrm>
          <a:off x="1371600" y="2667001"/>
          <a:ext cx="6705600" cy="1162050"/>
        </p:xfrm>
        <a:graphic>
          <a:graphicData uri="http://schemas.openxmlformats.org/presentationml/2006/ole">
            <p:oleObj spid="_x0000_s182274" name="Visio" r:id="rId5" imgW="4453739" imgH="801419"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2274"/>
                                        </p:tgtEl>
                                        <p:attrNameLst>
                                          <p:attrName>style.visibility</p:attrName>
                                        </p:attrNameLst>
                                      </p:cBhvr>
                                      <p:to>
                                        <p:strVal val="visible"/>
                                      </p:to>
                                    </p:set>
                                    <p:animEffect transition="in" filter="box(in)">
                                      <p:cBhvr>
                                        <p:cTn id="12" dur="500"/>
                                        <p:tgtEl>
                                          <p:spTgt spid="182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PHASORS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buFont typeface="Wingdings" pitchFamily="2" charset="2"/>
              <a:buChar char="v"/>
            </a:pPr>
            <a:r>
              <a:rPr lang="en-US" sz="11200" dirty="0" smtClean="0">
                <a:solidFill>
                  <a:srgbClr val="0000FF"/>
                </a:solidFill>
              </a:rPr>
              <a:t>Two </a:t>
            </a:r>
            <a:r>
              <a:rPr lang="en-US" sz="11200" dirty="0" err="1" smtClean="0">
                <a:solidFill>
                  <a:srgbClr val="0000FF"/>
                </a:solidFill>
              </a:rPr>
              <a:t>phasors</a:t>
            </a:r>
            <a:r>
              <a:rPr lang="en-US" sz="11200" dirty="0" smtClean="0">
                <a:solidFill>
                  <a:srgbClr val="0000FF"/>
                </a:solidFill>
              </a:rPr>
              <a:t> are said to be out of phase when they point in different directions. </a:t>
            </a:r>
          </a:p>
          <a:p>
            <a:pPr marL="344488" indent="-344488" algn="just">
              <a:lnSpc>
                <a:spcPct val="120000"/>
              </a:lnSpc>
            </a:pPr>
            <a:endParaRPr lang="en-US" sz="5600" dirty="0" smtClean="0">
              <a:solidFill>
                <a:srgbClr val="0000FF"/>
              </a:solidFill>
            </a:endParaRPr>
          </a:p>
          <a:p>
            <a:pPr marL="344488" indent="-344488" algn="just">
              <a:lnSpc>
                <a:spcPct val="120000"/>
              </a:lnSpc>
              <a:buFont typeface="Wingdings" pitchFamily="2" charset="2"/>
              <a:buChar char="v"/>
            </a:pPr>
            <a:r>
              <a:rPr lang="en-US" sz="11200" dirty="0" smtClean="0">
                <a:solidFill>
                  <a:srgbClr val="0000FF"/>
                </a:solidFill>
              </a:rPr>
              <a:t>The phase angle between them is the angle through which one of them has to be rotated to make it point in the same direction as the other.</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83299" name="Object 3"/>
          <p:cNvGraphicFramePr>
            <a:graphicFrameLocks noChangeAspect="1"/>
          </p:cNvGraphicFramePr>
          <p:nvPr/>
        </p:nvGraphicFramePr>
        <p:xfrm>
          <a:off x="1828800" y="4038600"/>
          <a:ext cx="5029200" cy="2438400"/>
        </p:xfrm>
        <a:graphic>
          <a:graphicData uri="http://schemas.openxmlformats.org/presentationml/2006/ole">
            <p:oleObj spid="_x0000_s183299" name="Visio" r:id="rId5" imgW="1783082" imgH="114462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ox(i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3299"/>
                                        </p:tgtEl>
                                        <p:attrNameLst>
                                          <p:attrName>style.visibility</p:attrName>
                                        </p:attrNameLst>
                                      </p:cBhvr>
                                      <p:to>
                                        <p:strVal val="visible"/>
                                      </p:to>
                                    </p:set>
                                    <p:animEffect transition="in" filter="box(in)">
                                      <p:cBhvr>
                                        <p:cTn id="12" dur="500"/>
                                        <p:tgtEl>
                                          <p:spTgt spid="183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PHASOR DIAGRAMS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buFont typeface="Wingdings" pitchFamily="2" charset="2"/>
              <a:buChar char="v"/>
            </a:pPr>
            <a:r>
              <a:rPr lang="en-US" sz="11200" b="1" dirty="0" smtClean="0">
                <a:solidFill>
                  <a:srgbClr val="0000FF"/>
                </a:solidFill>
              </a:rPr>
              <a:t>It is used to show at a glance the magnitude and phase relations among the various quantities within a network. This is often helpful in the analysis of the network.</a:t>
            </a:r>
          </a:p>
          <a:p>
            <a:pPr marL="344488" indent="-344488" algn="just">
              <a:lnSpc>
                <a:spcPct val="120000"/>
              </a:lnSpc>
            </a:pPr>
            <a:endParaRPr lang="en-US" sz="5600" dirty="0" smtClean="0">
              <a:solidFill>
                <a:srgbClr val="0000FF"/>
              </a:solidFill>
            </a:endParaRPr>
          </a:p>
          <a:p>
            <a:pPr marL="344488" indent="-344488" algn="just">
              <a:lnSpc>
                <a:spcPct val="120000"/>
              </a:lnSpc>
              <a:buFont typeface="Wingdings" pitchFamily="2" charset="2"/>
              <a:buChar char="v"/>
            </a:pPr>
            <a:r>
              <a:rPr lang="en-US" sz="11200" b="1" dirty="0" smtClean="0">
                <a:solidFill>
                  <a:srgbClr val="0000FF"/>
                </a:solidFill>
              </a:rPr>
              <a:t>Example</a:t>
            </a:r>
          </a:p>
          <a:p>
            <a:pPr marL="344488" indent="-344488" algn="just">
              <a:lnSpc>
                <a:spcPct val="120000"/>
              </a:lnSpc>
            </a:pPr>
            <a:r>
              <a:rPr lang="en-US" sz="11200" dirty="0" smtClean="0">
                <a:solidFill>
                  <a:srgbClr val="0000FF"/>
                </a:solidFill>
              </a:rPr>
              <a:t>	</a:t>
            </a:r>
            <a:r>
              <a:rPr lang="en-US" sz="11200" b="1" dirty="0" smtClean="0">
                <a:solidFill>
                  <a:srgbClr val="0000FF"/>
                </a:solidFill>
              </a:rPr>
              <a:t>A 50 Hz source having </a:t>
            </a:r>
            <a:r>
              <a:rPr lang="en-US" sz="11200" b="1" dirty="0" err="1" smtClean="0">
                <a:solidFill>
                  <a:srgbClr val="0000FF"/>
                </a:solidFill>
              </a:rPr>
              <a:t>rms</a:t>
            </a:r>
            <a:r>
              <a:rPr lang="en-US" sz="11200" b="1" dirty="0" smtClean="0">
                <a:solidFill>
                  <a:srgbClr val="0000FF"/>
                </a:solidFill>
              </a:rPr>
              <a:t> voltage of 240 V delivers a </a:t>
            </a:r>
            <a:r>
              <a:rPr lang="en-US" sz="11200" b="1" dirty="0" err="1" smtClean="0">
                <a:solidFill>
                  <a:srgbClr val="0000FF"/>
                </a:solidFill>
              </a:rPr>
              <a:t>rms</a:t>
            </a:r>
            <a:r>
              <a:rPr lang="en-US" sz="11200" b="1" dirty="0" smtClean="0">
                <a:solidFill>
                  <a:srgbClr val="0000FF"/>
                </a:solidFill>
              </a:rPr>
              <a:t> current of 10 A to a circuit. The current lags the voltage by 30°. (a) Draw the </a:t>
            </a:r>
            <a:r>
              <a:rPr lang="en-US" sz="11200" b="1" dirty="0" err="1" smtClean="0">
                <a:solidFill>
                  <a:srgbClr val="0000FF"/>
                </a:solidFill>
              </a:rPr>
              <a:t>phasor</a:t>
            </a:r>
            <a:r>
              <a:rPr lang="en-US" sz="11200" b="1" dirty="0" smtClean="0">
                <a:solidFill>
                  <a:srgbClr val="0000FF"/>
                </a:solidFill>
              </a:rPr>
              <a:t> diagram for the circuit. (b) Express the voltage and current as functions of time.</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ox(i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PHASOR DIAGRAMS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buFont typeface="Wingdings" pitchFamily="2" charset="2"/>
              <a:buChar char="v"/>
            </a:pPr>
            <a:r>
              <a:rPr lang="en-US" sz="11200" b="1" dirty="0" smtClean="0">
                <a:solidFill>
                  <a:srgbClr val="0000FF"/>
                </a:solidFill>
              </a:rPr>
              <a:t>Solution</a:t>
            </a:r>
          </a:p>
          <a:p>
            <a:pPr marL="344488" indent="-344488" algn="just">
              <a:lnSpc>
                <a:spcPct val="120000"/>
              </a:lnSpc>
            </a:pPr>
            <a:r>
              <a:rPr lang="en-US" sz="11200" dirty="0" smtClean="0">
                <a:solidFill>
                  <a:srgbClr val="0000FF"/>
                </a:solidFill>
              </a:rPr>
              <a:t>	</a:t>
            </a:r>
            <a:r>
              <a:rPr lang="en-US" sz="11200" b="1" dirty="0" smtClean="0">
                <a:solidFill>
                  <a:srgbClr val="0000FF"/>
                </a:solidFill>
              </a:rPr>
              <a:t>(a) Taking V as the reference</a:t>
            </a: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(b)</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93538" name="Object 2"/>
          <p:cNvGraphicFramePr>
            <a:graphicFrameLocks noChangeAspect="1"/>
          </p:cNvGraphicFramePr>
          <p:nvPr/>
        </p:nvGraphicFramePr>
        <p:xfrm>
          <a:off x="1524000" y="2667001"/>
          <a:ext cx="5486400" cy="2057399"/>
        </p:xfrm>
        <a:graphic>
          <a:graphicData uri="http://schemas.openxmlformats.org/presentationml/2006/ole">
            <p:oleObj spid="_x0000_s193538" name="Visio" r:id="rId5" imgW="2117635" imgH="943822" progId="Visio.Drawing.11">
              <p:embed/>
            </p:oleObj>
          </a:graphicData>
        </a:graphic>
      </p:graphicFrame>
      <p:graphicFrame>
        <p:nvGraphicFramePr>
          <p:cNvPr id="193539" name="Object 3"/>
          <p:cNvGraphicFramePr>
            <a:graphicFrameLocks noChangeAspect="1"/>
          </p:cNvGraphicFramePr>
          <p:nvPr/>
        </p:nvGraphicFramePr>
        <p:xfrm>
          <a:off x="1524000" y="4800600"/>
          <a:ext cx="5943600" cy="838200"/>
        </p:xfrm>
        <a:graphic>
          <a:graphicData uri="http://schemas.openxmlformats.org/presentationml/2006/ole">
            <p:oleObj spid="_x0000_s193539" name="Document" r:id="rId6" imgW="1411757" imgH="239020" progId="Word.Document.12">
              <p:embed/>
            </p:oleObj>
          </a:graphicData>
        </a:graphic>
      </p:graphicFrame>
      <p:graphicFrame>
        <p:nvGraphicFramePr>
          <p:cNvPr id="193541" name="Object 5"/>
          <p:cNvGraphicFramePr>
            <a:graphicFrameLocks noChangeAspect="1"/>
          </p:cNvGraphicFramePr>
          <p:nvPr/>
        </p:nvGraphicFramePr>
        <p:xfrm>
          <a:off x="1600200" y="5562600"/>
          <a:ext cx="6096000" cy="838200"/>
        </p:xfrm>
        <a:graphic>
          <a:graphicData uri="http://schemas.openxmlformats.org/presentationml/2006/ole">
            <p:oleObj spid="_x0000_s193541" name="Document" r:id="rId7" imgW="1727203" imgH="239020" progId="Word.Document.12">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3538"/>
                                        </p:tgtEl>
                                        <p:attrNameLst>
                                          <p:attrName>style.visibility</p:attrName>
                                        </p:attrNameLst>
                                      </p:cBhvr>
                                      <p:to>
                                        <p:strVal val="visible"/>
                                      </p:to>
                                    </p:set>
                                    <p:animEffect transition="in" filter="box(in)">
                                      <p:cBhvr>
                                        <p:cTn id="12" dur="500"/>
                                        <p:tgtEl>
                                          <p:spTgt spid="19353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ox(in)">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3539"/>
                                        </p:tgtEl>
                                        <p:attrNameLst>
                                          <p:attrName>style.visibility</p:attrName>
                                        </p:attrNameLst>
                                      </p:cBhvr>
                                      <p:to>
                                        <p:strVal val="visible"/>
                                      </p:to>
                                    </p:set>
                                    <p:animEffect transition="in" filter="box(in)">
                                      <p:cBhvr>
                                        <p:cTn id="22" dur="500"/>
                                        <p:tgtEl>
                                          <p:spTgt spid="19353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93541"/>
                                        </p:tgtEl>
                                        <p:attrNameLst>
                                          <p:attrName>style.visibility</p:attrName>
                                        </p:attrNameLst>
                                      </p:cBhvr>
                                      <p:to>
                                        <p:strVal val="visible"/>
                                      </p:to>
                                    </p:set>
                                    <p:animEffect transition="in" filter="box(in)">
                                      <p:cBhvr>
                                        <p:cTn id="27" dur="500"/>
                                        <p:tgtEl>
                                          <p:spTgt spid="193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buFont typeface="Wingdings" pitchFamily="2" charset="2"/>
              <a:buChar char="v"/>
            </a:pPr>
            <a:r>
              <a:rPr lang="en-US" sz="11200" b="1" dirty="0" smtClean="0">
                <a:solidFill>
                  <a:srgbClr val="0000FF"/>
                </a:solidFill>
              </a:rPr>
              <a:t>The sum of sinusoidal quantities is obtained by taking the vector sum of their </a:t>
            </a:r>
            <a:r>
              <a:rPr lang="en-US" sz="11200" b="1" dirty="0" err="1" smtClean="0">
                <a:solidFill>
                  <a:srgbClr val="0000FF"/>
                </a:solidFill>
              </a:rPr>
              <a:t>phasors</a:t>
            </a:r>
            <a:r>
              <a:rPr lang="en-US" sz="11200" b="1" dirty="0" smtClean="0">
                <a:solidFill>
                  <a:srgbClr val="0000FF"/>
                </a:solidFill>
              </a:rPr>
              <a:t>.</a:t>
            </a:r>
          </a:p>
          <a:p>
            <a:pPr marL="344488" indent="-344488" algn="just">
              <a:lnSpc>
                <a:spcPct val="120000"/>
              </a:lnSpc>
              <a:buFont typeface="Wingdings" pitchFamily="2" charset="2"/>
              <a:buChar char="v"/>
            </a:pPr>
            <a:r>
              <a:rPr lang="en-US" sz="11200" b="1" dirty="0" smtClean="0">
                <a:solidFill>
                  <a:srgbClr val="0000FF"/>
                </a:solidFill>
              </a:rPr>
              <a:t>The difference of sinusoidal quantities is obtained by first reversing the subtracted quantity and adding it as a vector to the other </a:t>
            </a:r>
            <a:r>
              <a:rPr lang="en-US" sz="11200" b="1" dirty="0" err="1" smtClean="0">
                <a:solidFill>
                  <a:srgbClr val="0000FF"/>
                </a:solidFill>
              </a:rPr>
              <a:t>phasors</a:t>
            </a:r>
            <a:r>
              <a:rPr lang="en-US" sz="11200" b="1" dirty="0" smtClean="0">
                <a:solidFill>
                  <a:srgbClr val="0000FF"/>
                </a:solidFill>
              </a:rPr>
              <a:t>.</a:t>
            </a:r>
          </a:p>
          <a:p>
            <a:pPr marL="344488" indent="-344488" algn="just">
              <a:lnSpc>
                <a:spcPct val="120000"/>
              </a:lnSpc>
              <a:buFont typeface="Wingdings" pitchFamily="2" charset="2"/>
              <a:buChar char="v"/>
            </a:pPr>
            <a:r>
              <a:rPr lang="en-US" sz="11200" b="1" dirty="0" smtClean="0">
                <a:solidFill>
                  <a:srgbClr val="0000FF"/>
                </a:solidFill>
              </a:rPr>
              <a:t>A sinusoidal quantity is reversed by adding 180</a:t>
            </a:r>
            <a:r>
              <a:rPr lang="en-US" sz="11200" b="1" baseline="20000" dirty="0" smtClean="0">
                <a:solidFill>
                  <a:srgbClr val="0000FF"/>
                </a:solidFill>
              </a:rPr>
              <a:t>0</a:t>
            </a:r>
            <a:r>
              <a:rPr lang="en-US" sz="11200" b="1" dirty="0" smtClean="0">
                <a:solidFill>
                  <a:srgbClr val="0000FF"/>
                </a:solidFill>
              </a:rPr>
              <a:t> to its angle</a:t>
            </a:r>
          </a:p>
          <a:p>
            <a:pPr marL="344488" indent="-344488" algn="just">
              <a:lnSpc>
                <a:spcPct val="120000"/>
              </a:lnSpc>
              <a:buFont typeface="Wingdings" pitchFamily="2" charset="2"/>
              <a:buChar char="v"/>
            </a:pPr>
            <a:r>
              <a:rPr lang="en-US" sz="11200" b="1" dirty="0" smtClean="0">
                <a:solidFill>
                  <a:srgbClr val="0000FF"/>
                </a:solidFill>
              </a:rPr>
              <a:t>Only sinusoidal quantities of the SAME FREQUENCY can be added or subtracted.</a:t>
            </a:r>
          </a:p>
          <a:p>
            <a:pPr marL="344488" indent="-344488" algn="just">
              <a:lnSpc>
                <a:spcPct val="120000"/>
              </a:lnSpc>
              <a:buFont typeface="Wingdings" pitchFamily="2" charset="2"/>
              <a:buChar char="v"/>
            </a:pPr>
            <a:endParaRPr lang="en-US" sz="11200" b="1" dirty="0" smtClean="0">
              <a:solidFill>
                <a:srgbClr val="0000FF"/>
              </a:solidFill>
            </a:endParaRPr>
          </a:p>
          <a:p>
            <a:pPr marL="344488" indent="-344488" algn="just">
              <a:lnSpc>
                <a:spcPct val="120000"/>
              </a:lnSpc>
            </a:pPr>
            <a:r>
              <a:rPr lang="en-US" sz="11200" dirty="0" smtClean="0">
                <a:solidFill>
                  <a:srgbClr val="0000FF"/>
                </a:solidFill>
              </a:rPr>
              <a:t>	</a:t>
            </a: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buFont typeface="Wingdings" pitchFamily="2" charset="2"/>
              <a:buChar char="v"/>
            </a:pPr>
            <a:r>
              <a:rPr lang="en-US" sz="11200" b="1" dirty="0" smtClean="0">
                <a:solidFill>
                  <a:srgbClr val="0000FF"/>
                </a:solidFill>
              </a:rPr>
              <a:t>Example 1</a:t>
            </a:r>
          </a:p>
          <a:p>
            <a:pPr marL="344488" indent="-344488" algn="just">
              <a:lnSpc>
                <a:spcPct val="120000"/>
              </a:lnSpc>
            </a:pPr>
            <a:r>
              <a:rPr lang="en-US" sz="11200" b="1" dirty="0" smtClean="0">
                <a:solidFill>
                  <a:srgbClr val="0000FF"/>
                </a:solidFill>
              </a:rPr>
              <a:t>	Let v</a:t>
            </a:r>
            <a:r>
              <a:rPr lang="en-US" sz="11200" b="1" baseline="-25000" dirty="0" smtClean="0">
                <a:solidFill>
                  <a:srgbClr val="0000FF"/>
                </a:solidFill>
              </a:rPr>
              <a:t>1</a:t>
            </a:r>
            <a:r>
              <a:rPr lang="en-US" sz="11200" b="1" dirty="0" smtClean="0">
                <a:solidFill>
                  <a:srgbClr val="0000FF"/>
                </a:solidFill>
              </a:rPr>
              <a:t>(t) = 60 sin </a:t>
            </a:r>
            <a:r>
              <a:rPr lang="en-US" sz="11200" b="1" dirty="0" err="1" smtClean="0">
                <a:solidFill>
                  <a:srgbClr val="0000FF"/>
                </a:solidFill>
              </a:rPr>
              <a:t>ωt</a:t>
            </a:r>
            <a:r>
              <a:rPr lang="en-US" sz="11200" b="1" dirty="0" smtClean="0">
                <a:solidFill>
                  <a:srgbClr val="0000FF"/>
                </a:solidFill>
              </a:rPr>
              <a:t>  and  v</a:t>
            </a:r>
            <a:r>
              <a:rPr lang="en-US" sz="11200" b="1" baseline="-25000" dirty="0" smtClean="0">
                <a:solidFill>
                  <a:srgbClr val="0000FF"/>
                </a:solidFill>
              </a:rPr>
              <a:t>2</a:t>
            </a:r>
            <a:r>
              <a:rPr lang="en-US" sz="11200" b="1" dirty="0" smtClean="0">
                <a:solidFill>
                  <a:srgbClr val="0000FF"/>
                </a:solidFill>
              </a:rPr>
              <a:t>(t) = 80 sin (</a:t>
            </a:r>
            <a:r>
              <a:rPr lang="en-US" sz="11200" b="1" dirty="0" err="1" smtClean="0">
                <a:solidFill>
                  <a:srgbClr val="0000FF"/>
                </a:solidFill>
              </a:rPr>
              <a:t>ωt</a:t>
            </a:r>
            <a:r>
              <a:rPr lang="en-US" sz="11200" b="1" dirty="0" smtClean="0">
                <a:solidFill>
                  <a:srgbClr val="0000FF"/>
                </a:solidFill>
              </a:rPr>
              <a:t> – 90°). Determine  (a) v</a:t>
            </a:r>
            <a:r>
              <a:rPr lang="en-US" sz="11200" b="1" baseline="-25000" dirty="0" smtClean="0">
                <a:solidFill>
                  <a:srgbClr val="0000FF"/>
                </a:solidFill>
              </a:rPr>
              <a:t>1</a:t>
            </a:r>
            <a:r>
              <a:rPr lang="en-US" sz="11200" b="1" dirty="0" smtClean="0">
                <a:solidFill>
                  <a:srgbClr val="0000FF"/>
                </a:solidFill>
              </a:rPr>
              <a:t> + v</a:t>
            </a:r>
            <a:r>
              <a:rPr lang="en-US" sz="11200" b="1" baseline="-25000" dirty="0" smtClean="0">
                <a:solidFill>
                  <a:srgbClr val="0000FF"/>
                </a:solidFill>
              </a:rPr>
              <a:t>2</a:t>
            </a:r>
            <a:r>
              <a:rPr lang="en-US" sz="11200" b="1" dirty="0" smtClean="0">
                <a:solidFill>
                  <a:srgbClr val="0000FF"/>
                </a:solidFill>
              </a:rPr>
              <a:t> and (b) v</a:t>
            </a:r>
            <a:r>
              <a:rPr lang="en-US" sz="11200" b="1" baseline="-25000" dirty="0" smtClean="0">
                <a:solidFill>
                  <a:srgbClr val="0000FF"/>
                </a:solidFill>
              </a:rPr>
              <a:t>1</a:t>
            </a:r>
            <a:r>
              <a:rPr lang="en-US" sz="11200" b="1" dirty="0" smtClean="0">
                <a:solidFill>
                  <a:srgbClr val="0000FF"/>
                </a:solidFill>
              </a:rPr>
              <a:t> – v</a:t>
            </a:r>
            <a:r>
              <a:rPr lang="en-US" sz="11200" b="1" baseline="-25000" dirty="0" smtClean="0">
                <a:solidFill>
                  <a:srgbClr val="0000FF"/>
                </a:solidFill>
              </a:rPr>
              <a:t>2</a:t>
            </a: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marL="344488" indent="-344488" algn="just">
              <a:lnSpc>
                <a:spcPct val="120000"/>
              </a:lnSpc>
              <a:buFont typeface="Wingdings" pitchFamily="2" charset="2"/>
              <a:buChar char="v"/>
            </a:pPr>
            <a:r>
              <a:rPr lang="en-US" sz="11200" b="1" dirty="0" smtClean="0">
                <a:solidFill>
                  <a:srgbClr val="0000FF"/>
                </a:solidFill>
              </a:rPr>
              <a:t>Solution</a:t>
            </a:r>
          </a:p>
          <a:p>
            <a:pPr marL="344488" indent="-344488" algn="just">
              <a:lnSpc>
                <a:spcPct val="120000"/>
              </a:lnSpc>
            </a:pPr>
            <a:r>
              <a:rPr lang="en-US" sz="11200" dirty="0" smtClean="0">
                <a:solidFill>
                  <a:srgbClr val="0000FF"/>
                </a:solidFill>
              </a:rPr>
              <a:t>	</a:t>
            </a:r>
            <a:r>
              <a:rPr lang="en-US" sz="11200" b="1" dirty="0" smtClean="0">
                <a:solidFill>
                  <a:srgbClr val="0000FF"/>
                </a:solidFill>
              </a:rPr>
              <a:t>(a) </a:t>
            </a:r>
            <a:r>
              <a:rPr lang="en-US" sz="11200" b="1" dirty="0" err="1" smtClean="0">
                <a:solidFill>
                  <a:srgbClr val="0000FF"/>
                </a:solidFill>
              </a:rPr>
              <a:t>Phasor</a:t>
            </a:r>
            <a:r>
              <a:rPr lang="en-US" sz="11200" b="1" dirty="0" smtClean="0">
                <a:solidFill>
                  <a:srgbClr val="0000FF"/>
                </a:solidFill>
              </a:rPr>
              <a:t> diagram</a:t>
            </a: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95586" name="Object 2"/>
          <p:cNvGraphicFramePr>
            <a:graphicFrameLocks noChangeAspect="1"/>
          </p:cNvGraphicFramePr>
          <p:nvPr/>
        </p:nvGraphicFramePr>
        <p:xfrm>
          <a:off x="3124200" y="3352800"/>
          <a:ext cx="3352800" cy="1905000"/>
        </p:xfrm>
        <a:graphic>
          <a:graphicData uri="http://schemas.openxmlformats.org/presentationml/2006/ole">
            <p:oleObj spid="_x0000_s195586" name="Visio" r:id="rId5" imgW="2349025" imgH="1302969" progId="Visio.Drawing.11">
              <p:embed/>
            </p:oleObj>
          </a:graphicData>
        </a:graphic>
      </p:graphicFrame>
      <p:graphicFrame>
        <p:nvGraphicFramePr>
          <p:cNvPr id="195588" name="Object 4"/>
          <p:cNvGraphicFramePr>
            <a:graphicFrameLocks noChangeAspect="1"/>
          </p:cNvGraphicFramePr>
          <p:nvPr/>
        </p:nvGraphicFramePr>
        <p:xfrm>
          <a:off x="3124200" y="3352800"/>
          <a:ext cx="3228975" cy="1676400"/>
        </p:xfrm>
        <a:graphic>
          <a:graphicData uri="http://schemas.openxmlformats.org/presentationml/2006/ole">
            <p:oleObj spid="_x0000_s195588" name="Visio" r:id="rId6" imgW="2349025" imgH="1302969" progId="Visio.Drawing.11">
              <p:embed/>
            </p:oleObj>
          </a:graphicData>
        </a:graphic>
      </p:graphicFrame>
      <p:graphicFrame>
        <p:nvGraphicFramePr>
          <p:cNvPr id="195589" name="Object 5"/>
          <p:cNvGraphicFramePr>
            <a:graphicFrameLocks noChangeAspect="1"/>
          </p:cNvGraphicFramePr>
          <p:nvPr/>
        </p:nvGraphicFramePr>
        <p:xfrm>
          <a:off x="1219200" y="5257800"/>
          <a:ext cx="3733800" cy="495300"/>
        </p:xfrm>
        <a:graphic>
          <a:graphicData uri="http://schemas.openxmlformats.org/presentationml/2006/ole">
            <p:oleObj spid="_x0000_s195589" name="Equation" r:id="rId7" imgW="3733560" imgH="495000" progId="Equation.3">
              <p:embed/>
            </p:oleObj>
          </a:graphicData>
        </a:graphic>
      </p:graphicFrame>
      <p:graphicFrame>
        <p:nvGraphicFramePr>
          <p:cNvPr id="195590" name="Object 6"/>
          <p:cNvGraphicFramePr>
            <a:graphicFrameLocks noChangeAspect="1"/>
          </p:cNvGraphicFramePr>
          <p:nvPr/>
        </p:nvGraphicFramePr>
        <p:xfrm>
          <a:off x="1511300" y="5715000"/>
          <a:ext cx="2743200" cy="889000"/>
        </p:xfrm>
        <a:graphic>
          <a:graphicData uri="http://schemas.openxmlformats.org/presentationml/2006/ole">
            <p:oleObj spid="_x0000_s195590" name="Equation" r:id="rId8" imgW="2743200" imgH="8888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ox(i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95586"/>
                                        </p:tgtEl>
                                        <p:attrNameLst>
                                          <p:attrName>style.visibility</p:attrName>
                                        </p:attrNameLst>
                                      </p:cBhvr>
                                      <p:to>
                                        <p:strVal val="visible"/>
                                      </p:to>
                                    </p:set>
                                    <p:animEffect transition="in" filter="box(in)">
                                      <p:cBhvr>
                                        <p:cTn id="28" dur="500"/>
                                        <p:tgtEl>
                                          <p:spTgt spid="195586"/>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95588"/>
                                        </p:tgtEl>
                                        <p:attrNameLst>
                                          <p:attrName>style.visibility</p:attrName>
                                        </p:attrNameLst>
                                      </p:cBhvr>
                                      <p:to>
                                        <p:strVal val="visible"/>
                                      </p:to>
                                    </p:set>
                                    <p:animEffect transition="in" filter="box(in)">
                                      <p:cBhvr>
                                        <p:cTn id="33" dur="500"/>
                                        <p:tgtEl>
                                          <p:spTgt spid="195588"/>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95589"/>
                                        </p:tgtEl>
                                        <p:attrNameLst>
                                          <p:attrName>style.visibility</p:attrName>
                                        </p:attrNameLst>
                                      </p:cBhvr>
                                      <p:to>
                                        <p:strVal val="visible"/>
                                      </p:to>
                                    </p:set>
                                    <p:animEffect transition="in" filter="box(in)">
                                      <p:cBhvr>
                                        <p:cTn id="38" dur="500"/>
                                        <p:tgtEl>
                                          <p:spTgt spid="195589"/>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195590"/>
                                        </p:tgtEl>
                                        <p:attrNameLst>
                                          <p:attrName>style.visibility</p:attrName>
                                        </p:attrNameLst>
                                      </p:cBhvr>
                                      <p:to>
                                        <p:strVal val="visible"/>
                                      </p:to>
                                    </p:set>
                                    <p:animEffect transition="in" filter="box(in)">
                                      <p:cBhvr>
                                        <p:cTn id="43" dur="500"/>
                                        <p:tgtEl>
                                          <p:spTgt spid="195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pPr>
            <a:endParaRPr lang="en-US" sz="11200" b="1" dirty="0" smtClean="0">
              <a:solidFill>
                <a:srgbClr val="0000FF"/>
              </a:solidFill>
            </a:endParaRPr>
          </a:p>
          <a:p>
            <a:pPr marL="344488" indent="-344488" algn="just">
              <a:lnSpc>
                <a:spcPct val="120000"/>
              </a:lnSpc>
              <a:buFont typeface="Wingdings" pitchFamily="2" charset="2"/>
              <a:buChar char="v"/>
            </a:pPr>
            <a:endParaRPr lang="en-US" sz="11200" b="1" dirty="0" smtClean="0">
              <a:solidFill>
                <a:srgbClr val="0000FF"/>
              </a:solidFill>
            </a:endParaRPr>
          </a:p>
          <a:p>
            <a:pPr marL="344488" indent="-344488" algn="just">
              <a:lnSpc>
                <a:spcPct val="120000"/>
              </a:lnSpc>
            </a:pPr>
            <a:endParaRPr lang="en-US" sz="11200" dirty="0" smtClean="0">
              <a:solidFill>
                <a:srgbClr val="0000FF"/>
              </a:solidFill>
            </a:endParaRPr>
          </a:p>
          <a:p>
            <a:pPr marL="344488" indent="-344488" algn="just">
              <a:lnSpc>
                <a:spcPct val="120000"/>
              </a:lnSpc>
            </a:pPr>
            <a:r>
              <a:rPr lang="en-US" sz="11200" dirty="0" smtClean="0">
                <a:solidFill>
                  <a:srgbClr val="0000FF"/>
                </a:solidFill>
              </a:rPr>
              <a:t>	</a:t>
            </a:r>
            <a:r>
              <a:rPr lang="en-US" sz="11200" b="1" dirty="0" smtClean="0">
                <a:solidFill>
                  <a:srgbClr val="0000FF"/>
                </a:solidFill>
              </a:rPr>
              <a:t>(b)</a:t>
            </a: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err="1" smtClean="0">
                <a:solidFill>
                  <a:srgbClr val="0000FF"/>
                </a:solidFill>
              </a:rPr>
              <a:t>Phasor</a:t>
            </a:r>
            <a:r>
              <a:rPr lang="en-US" sz="11200" b="1" dirty="0" smtClean="0">
                <a:solidFill>
                  <a:srgbClr val="0000FF"/>
                </a:solidFill>
              </a:rPr>
              <a:t> diagram</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95591" name="Object 7"/>
          <p:cNvGraphicFramePr>
            <a:graphicFrameLocks noChangeAspect="1"/>
          </p:cNvGraphicFramePr>
          <p:nvPr/>
        </p:nvGraphicFramePr>
        <p:xfrm>
          <a:off x="742950" y="1746250"/>
          <a:ext cx="6877050" cy="692150"/>
        </p:xfrm>
        <a:graphic>
          <a:graphicData uri="http://schemas.openxmlformats.org/presentationml/2006/ole">
            <p:oleObj spid="_x0000_s196614" name="Equation" r:id="rId5" imgW="3797280" imgH="444240" progId="Equation.3">
              <p:embed/>
            </p:oleObj>
          </a:graphicData>
        </a:graphic>
      </p:graphicFrame>
      <p:graphicFrame>
        <p:nvGraphicFramePr>
          <p:cNvPr id="196615" name="Object 7"/>
          <p:cNvGraphicFramePr>
            <a:graphicFrameLocks noChangeAspect="1"/>
          </p:cNvGraphicFramePr>
          <p:nvPr/>
        </p:nvGraphicFramePr>
        <p:xfrm>
          <a:off x="2667000" y="4495800"/>
          <a:ext cx="4267200" cy="2286000"/>
        </p:xfrm>
        <a:graphic>
          <a:graphicData uri="http://schemas.openxmlformats.org/presentationml/2006/ole">
            <p:oleObj spid="_x0000_s196615" name="Visio" r:id="rId6" imgW="2175453" imgH="1302969" progId="Visio.Drawing.11">
              <p:embed/>
            </p:oleObj>
          </a:graphicData>
        </a:graphic>
      </p:graphicFrame>
      <p:graphicFrame>
        <p:nvGraphicFramePr>
          <p:cNvPr id="196616" name="Object 8"/>
          <p:cNvGraphicFramePr>
            <a:graphicFrameLocks noChangeAspect="1"/>
          </p:cNvGraphicFramePr>
          <p:nvPr/>
        </p:nvGraphicFramePr>
        <p:xfrm>
          <a:off x="1371600" y="2819400"/>
          <a:ext cx="3581400" cy="723900"/>
        </p:xfrm>
        <a:graphic>
          <a:graphicData uri="http://schemas.openxmlformats.org/presentationml/2006/ole">
            <p:oleObj spid="_x0000_s196616" name="Equation" r:id="rId7" imgW="2552400" imgH="419040" progId="Equation.3">
              <p:embed/>
            </p:oleObj>
          </a:graphicData>
        </a:graphic>
      </p:graphicFrame>
      <p:graphicFrame>
        <p:nvGraphicFramePr>
          <p:cNvPr id="196617" name="Object 9"/>
          <p:cNvGraphicFramePr>
            <a:graphicFrameLocks noChangeAspect="1"/>
          </p:cNvGraphicFramePr>
          <p:nvPr/>
        </p:nvGraphicFramePr>
        <p:xfrm>
          <a:off x="2667000" y="3455989"/>
          <a:ext cx="5541963" cy="506411"/>
        </p:xfrm>
        <a:graphic>
          <a:graphicData uri="http://schemas.openxmlformats.org/presentationml/2006/ole">
            <p:oleObj spid="_x0000_s196617" name="Equation" r:id="rId8" imgW="4914720" imgH="431640" progId="Equation.3">
              <p:embed/>
            </p:oleObj>
          </a:graphicData>
        </a:graphic>
      </p:graphicFrame>
      <p:graphicFrame>
        <p:nvGraphicFramePr>
          <p:cNvPr id="196618" name="Object 10"/>
          <p:cNvGraphicFramePr>
            <a:graphicFrameLocks noChangeAspect="1"/>
          </p:cNvGraphicFramePr>
          <p:nvPr/>
        </p:nvGraphicFramePr>
        <p:xfrm>
          <a:off x="2667000" y="3989388"/>
          <a:ext cx="4483100" cy="506412"/>
        </p:xfrm>
        <a:graphic>
          <a:graphicData uri="http://schemas.openxmlformats.org/presentationml/2006/ole">
            <p:oleObj spid="_x0000_s196618" name="Equation" r:id="rId9" imgW="3974760" imgH="431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6616"/>
                                        </p:tgtEl>
                                        <p:attrNameLst>
                                          <p:attrName>style.visibility</p:attrName>
                                        </p:attrNameLst>
                                      </p:cBhvr>
                                      <p:to>
                                        <p:strVal val="visible"/>
                                      </p:to>
                                    </p:set>
                                    <p:animEffect transition="in" filter="box(in)">
                                      <p:cBhvr>
                                        <p:cTn id="12" dur="500"/>
                                        <p:tgtEl>
                                          <p:spTgt spid="1966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6617"/>
                                        </p:tgtEl>
                                        <p:attrNameLst>
                                          <p:attrName>style.visibility</p:attrName>
                                        </p:attrNameLst>
                                      </p:cBhvr>
                                      <p:to>
                                        <p:strVal val="visible"/>
                                      </p:to>
                                    </p:set>
                                    <p:animEffect transition="in" filter="box(in)">
                                      <p:cBhvr>
                                        <p:cTn id="17" dur="500"/>
                                        <p:tgtEl>
                                          <p:spTgt spid="1966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6618"/>
                                        </p:tgtEl>
                                        <p:attrNameLst>
                                          <p:attrName>style.visibility</p:attrName>
                                        </p:attrNameLst>
                                      </p:cBhvr>
                                      <p:to>
                                        <p:strVal val="visible"/>
                                      </p:to>
                                    </p:set>
                                    <p:animEffect transition="in" filter="box(in)">
                                      <p:cBhvr>
                                        <p:cTn id="22" dur="500"/>
                                        <p:tgtEl>
                                          <p:spTgt spid="19661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96615"/>
                                        </p:tgtEl>
                                        <p:attrNameLst>
                                          <p:attrName>style.visibility</p:attrName>
                                        </p:attrNameLst>
                                      </p:cBhvr>
                                      <p:to>
                                        <p:strVal val="visible"/>
                                      </p:to>
                                    </p:set>
                                    <p:animEffect transition="in" filter="box(in)">
                                      <p:cBhvr>
                                        <p:cTn id="32" dur="500"/>
                                        <p:tgtEl>
                                          <p:spTgt spid="196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pPr>
            <a:endParaRPr lang="en-US" sz="11200" b="1" dirty="0" smtClean="0">
              <a:solidFill>
                <a:srgbClr val="0000FF"/>
              </a:solidFill>
            </a:endParaRPr>
          </a:p>
          <a:p>
            <a:pPr marL="344488" indent="-344488" algn="just">
              <a:lnSpc>
                <a:spcPct val="120000"/>
              </a:lnSpc>
              <a:buFont typeface="Wingdings" pitchFamily="2" charset="2"/>
              <a:buChar char="v"/>
            </a:pPr>
            <a:endParaRPr lang="en-US" sz="11200" b="1" dirty="0" smtClean="0">
              <a:solidFill>
                <a:srgbClr val="0000FF"/>
              </a:solidFill>
            </a:endParaRPr>
          </a:p>
          <a:p>
            <a:pPr marL="344488" indent="-344488" algn="just">
              <a:lnSpc>
                <a:spcPct val="120000"/>
              </a:lnSpc>
            </a:pPr>
            <a:endParaRPr lang="en-US" sz="11200"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96615" name="Object 7"/>
          <p:cNvGraphicFramePr>
            <a:graphicFrameLocks noChangeAspect="1"/>
          </p:cNvGraphicFramePr>
          <p:nvPr/>
        </p:nvGraphicFramePr>
        <p:xfrm>
          <a:off x="1143000" y="1447800"/>
          <a:ext cx="4267200" cy="2286000"/>
        </p:xfrm>
        <a:graphic>
          <a:graphicData uri="http://schemas.openxmlformats.org/presentationml/2006/ole">
            <p:oleObj spid="_x0000_s197635" name="Visio" r:id="rId5" imgW="2175453" imgH="1302969" progId="Visio.Drawing.11">
              <p:embed/>
            </p:oleObj>
          </a:graphicData>
        </a:graphic>
      </p:graphicFrame>
      <p:graphicFrame>
        <p:nvGraphicFramePr>
          <p:cNvPr id="197639" name="Object 7"/>
          <p:cNvGraphicFramePr>
            <a:graphicFrameLocks noChangeAspect="1"/>
          </p:cNvGraphicFramePr>
          <p:nvPr/>
        </p:nvGraphicFramePr>
        <p:xfrm>
          <a:off x="2057400" y="1371600"/>
          <a:ext cx="3505200" cy="2286000"/>
        </p:xfrm>
        <a:graphic>
          <a:graphicData uri="http://schemas.openxmlformats.org/presentationml/2006/ole">
            <p:oleObj spid="_x0000_s197639" name="Visio" r:id="rId6" imgW="1522197" imgH="1231977" progId="Visio.Drawing.11">
              <p:embed/>
            </p:oleObj>
          </a:graphicData>
        </a:graphic>
      </p:graphicFrame>
      <p:graphicFrame>
        <p:nvGraphicFramePr>
          <p:cNvPr id="197640" name="Object 8"/>
          <p:cNvGraphicFramePr>
            <a:graphicFrameLocks noChangeAspect="1"/>
          </p:cNvGraphicFramePr>
          <p:nvPr/>
        </p:nvGraphicFramePr>
        <p:xfrm>
          <a:off x="838200" y="3886200"/>
          <a:ext cx="4800600" cy="685800"/>
        </p:xfrm>
        <a:graphic>
          <a:graphicData uri="http://schemas.openxmlformats.org/presentationml/2006/ole">
            <p:oleObj spid="_x0000_s197640" name="Equation" r:id="rId7" imgW="3733560" imgH="495000" progId="Equation.3">
              <p:embed/>
            </p:oleObj>
          </a:graphicData>
        </a:graphic>
      </p:graphicFrame>
      <p:graphicFrame>
        <p:nvGraphicFramePr>
          <p:cNvPr id="197641" name="Object 9"/>
          <p:cNvGraphicFramePr>
            <a:graphicFrameLocks noChangeAspect="1"/>
          </p:cNvGraphicFramePr>
          <p:nvPr/>
        </p:nvGraphicFramePr>
        <p:xfrm>
          <a:off x="1828800" y="4572000"/>
          <a:ext cx="3657600" cy="1219200"/>
        </p:xfrm>
        <a:graphic>
          <a:graphicData uri="http://schemas.openxmlformats.org/presentationml/2006/ole">
            <p:oleObj spid="_x0000_s197641" name="Equation" r:id="rId8" imgW="2743200" imgH="888840" progId="Equation.3">
              <p:embed/>
            </p:oleObj>
          </a:graphicData>
        </a:graphic>
      </p:graphicFrame>
      <p:graphicFrame>
        <p:nvGraphicFramePr>
          <p:cNvPr id="197642" name="Object 7"/>
          <p:cNvGraphicFramePr>
            <a:graphicFrameLocks noChangeAspect="1"/>
          </p:cNvGraphicFramePr>
          <p:nvPr/>
        </p:nvGraphicFramePr>
        <p:xfrm>
          <a:off x="742950" y="5784850"/>
          <a:ext cx="6877050" cy="692150"/>
        </p:xfrm>
        <a:graphic>
          <a:graphicData uri="http://schemas.openxmlformats.org/presentationml/2006/ole">
            <p:oleObj spid="_x0000_s197642" name="Equation" r:id="rId9" imgW="3797280" imgH="4442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6615"/>
                                        </p:tgtEl>
                                        <p:attrNameLst>
                                          <p:attrName>style.visibility</p:attrName>
                                        </p:attrNameLst>
                                      </p:cBhvr>
                                      <p:to>
                                        <p:strVal val="visible"/>
                                      </p:to>
                                    </p:set>
                                    <p:animEffect transition="in" filter="box(in)">
                                      <p:cBhvr>
                                        <p:cTn id="7" dur="500"/>
                                        <p:tgtEl>
                                          <p:spTgt spid="1966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7639"/>
                                        </p:tgtEl>
                                        <p:attrNameLst>
                                          <p:attrName>style.visibility</p:attrName>
                                        </p:attrNameLst>
                                      </p:cBhvr>
                                      <p:to>
                                        <p:strVal val="visible"/>
                                      </p:to>
                                    </p:set>
                                    <p:animEffect transition="in" filter="box(in)">
                                      <p:cBhvr>
                                        <p:cTn id="12" dur="500"/>
                                        <p:tgtEl>
                                          <p:spTgt spid="19763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7640"/>
                                        </p:tgtEl>
                                        <p:attrNameLst>
                                          <p:attrName>style.visibility</p:attrName>
                                        </p:attrNameLst>
                                      </p:cBhvr>
                                      <p:to>
                                        <p:strVal val="visible"/>
                                      </p:to>
                                    </p:set>
                                    <p:animEffect transition="in" filter="box(in)">
                                      <p:cBhvr>
                                        <p:cTn id="17" dur="500"/>
                                        <p:tgtEl>
                                          <p:spTgt spid="19764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7641"/>
                                        </p:tgtEl>
                                        <p:attrNameLst>
                                          <p:attrName>style.visibility</p:attrName>
                                        </p:attrNameLst>
                                      </p:cBhvr>
                                      <p:to>
                                        <p:strVal val="visible"/>
                                      </p:to>
                                    </p:set>
                                    <p:animEffect transition="in" filter="box(in)">
                                      <p:cBhvr>
                                        <p:cTn id="22" dur="500"/>
                                        <p:tgtEl>
                                          <p:spTgt spid="19764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97642"/>
                                        </p:tgtEl>
                                        <p:attrNameLst>
                                          <p:attrName>style.visibility</p:attrName>
                                        </p:attrNameLst>
                                      </p:cBhvr>
                                      <p:to>
                                        <p:strVal val="visible"/>
                                      </p:to>
                                    </p:set>
                                    <p:animEffect transition="in" filter="box(in)">
                                      <p:cBhvr>
                                        <p:cTn id="27" dur="500"/>
                                        <p:tgtEl>
                                          <p:spTgt spid="197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CIRCUIT TERMINOLOGIES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buFont typeface="Wingdings" pitchFamily="2" charset="2"/>
              <a:buChar char="v"/>
            </a:pPr>
            <a:r>
              <a:rPr lang="en-US" sz="2800" dirty="0" smtClean="0">
                <a:solidFill>
                  <a:srgbClr val="0000FF"/>
                </a:solidFill>
              </a:rPr>
              <a:t> Open circuit </a:t>
            </a:r>
            <a:r>
              <a:rPr lang="en-US" sz="2800" dirty="0" smtClean="0">
                <a:solidFill>
                  <a:schemeClr val="tx1"/>
                </a:solidFill>
              </a:rPr>
              <a:t>– A branch of theoretically infinite resistance. It prevents current from flowing in its branch.  </a:t>
            </a:r>
          </a:p>
          <a:p>
            <a:pPr algn="just"/>
            <a:r>
              <a:rPr lang="en-US" sz="2800" dirty="0" smtClean="0">
                <a:solidFill>
                  <a:schemeClr val="tx1"/>
                </a:solidFill>
              </a:rPr>
              <a:t>               </a:t>
            </a:r>
          </a:p>
          <a:p>
            <a:pPr algn="just"/>
            <a:r>
              <a:rPr lang="en-US" sz="2800" dirty="0" smtClean="0">
                <a:solidFill>
                  <a:schemeClr val="tx1"/>
                </a:solidFill>
              </a:rPr>
              <a:t>    </a:t>
            </a:r>
          </a:p>
          <a:p>
            <a:pPr algn="just"/>
            <a:r>
              <a:rPr lang="en-US" sz="2800" dirty="0" smtClean="0">
                <a:solidFill>
                  <a:schemeClr val="tx1"/>
                </a:solidFill>
              </a:rPr>
              <a:t>                </a:t>
            </a:r>
            <a:endParaRPr lang="en-US" sz="1800"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22531" name="Object 3"/>
          <p:cNvGraphicFramePr>
            <a:graphicFrameLocks noChangeAspect="1"/>
          </p:cNvGraphicFramePr>
          <p:nvPr/>
        </p:nvGraphicFramePr>
        <p:xfrm>
          <a:off x="1981200" y="2133600"/>
          <a:ext cx="4343400" cy="609600"/>
        </p:xfrm>
        <a:graphic>
          <a:graphicData uri="http://schemas.openxmlformats.org/presentationml/2006/ole">
            <p:oleObj spid="_x0000_s22531" name="Visio" r:id="rId5" imgW="1182881" imgH="102845" progId="Visio.Drawing.11">
              <p:embed/>
            </p:oleObj>
          </a:graphicData>
        </a:graphic>
      </p:graphicFrame>
      <p:graphicFrame>
        <p:nvGraphicFramePr>
          <p:cNvPr id="22532" name="Object 4"/>
          <p:cNvGraphicFramePr>
            <a:graphicFrameLocks noChangeAspect="1"/>
          </p:cNvGraphicFramePr>
          <p:nvPr/>
        </p:nvGraphicFramePr>
        <p:xfrm>
          <a:off x="-76200" y="2514600"/>
          <a:ext cx="8077200" cy="3352800"/>
        </p:xfrm>
        <a:graphic>
          <a:graphicData uri="http://schemas.openxmlformats.org/presentationml/2006/ole">
            <p:oleObj spid="_x0000_s22532" name="Visio" r:id="rId6" imgW="3340579" imgH="837874"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22531"/>
                                        </p:tgtEl>
                                        <p:attrNameLst>
                                          <p:attrName>style.visibility</p:attrName>
                                        </p:attrNameLst>
                                      </p:cBhvr>
                                      <p:to>
                                        <p:strVal val="visible"/>
                                      </p:to>
                                    </p:set>
                                    <p:animEffect transition="in" filter="box(in)">
                                      <p:cBhvr>
                                        <p:cTn id="11" dur="500"/>
                                        <p:tgtEl>
                                          <p:spTgt spid="22531"/>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22532"/>
                                        </p:tgtEl>
                                        <p:attrNameLst>
                                          <p:attrName>style.visibility</p:attrName>
                                        </p:attrNameLst>
                                      </p:cBhvr>
                                      <p:to>
                                        <p:strVal val="visible"/>
                                      </p:to>
                                    </p:set>
                                    <p:animEffect transition="in" filter="box(in)">
                                      <p:cBhvr>
                                        <p:cTn id="16"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buFont typeface="Wingdings" pitchFamily="2" charset="2"/>
              <a:buChar char="v"/>
            </a:pPr>
            <a:r>
              <a:rPr lang="en-US" sz="11200" b="1" dirty="0" smtClean="0">
                <a:solidFill>
                  <a:srgbClr val="0000FF"/>
                </a:solidFill>
              </a:rPr>
              <a:t>Example 2</a:t>
            </a:r>
          </a:p>
          <a:p>
            <a:pPr algn="just">
              <a:lnSpc>
                <a:spcPct val="120000"/>
              </a:lnSpc>
            </a:pPr>
            <a:r>
              <a:rPr lang="en-US" sz="11200" b="1" dirty="0" smtClean="0">
                <a:solidFill>
                  <a:srgbClr val="0000FF"/>
                </a:solidFill>
              </a:rPr>
              <a:t>Four conductors meet at a junction. The following relationship exists between them.</a:t>
            </a:r>
          </a:p>
          <a:p>
            <a:pPr algn="just">
              <a:lnSpc>
                <a:spcPct val="120000"/>
              </a:lnSpc>
            </a:pPr>
            <a:r>
              <a:rPr lang="en-US" sz="11200" b="1" dirty="0" smtClean="0">
                <a:solidFill>
                  <a:srgbClr val="0000FF"/>
                </a:solidFill>
              </a:rPr>
              <a:t>Find the value of      given that </a:t>
            </a: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2800" dirty="0" smtClean="0"/>
              <a:t>	</a:t>
            </a: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07904" name="Object 32"/>
          <p:cNvGraphicFramePr>
            <a:graphicFrameLocks noChangeAspect="1"/>
          </p:cNvGraphicFramePr>
          <p:nvPr/>
        </p:nvGraphicFramePr>
        <p:xfrm>
          <a:off x="5511800" y="2306638"/>
          <a:ext cx="2794000" cy="596900"/>
        </p:xfrm>
        <a:graphic>
          <a:graphicData uri="http://schemas.openxmlformats.org/presentationml/2006/ole">
            <p:oleObj spid="_x0000_s207904" name="Equation" r:id="rId5" imgW="2793960" imgH="596880" progId="Equation.3">
              <p:embed/>
            </p:oleObj>
          </a:graphicData>
        </a:graphic>
      </p:graphicFrame>
      <p:graphicFrame>
        <p:nvGraphicFramePr>
          <p:cNvPr id="207905" name="Object 33"/>
          <p:cNvGraphicFramePr>
            <a:graphicFrameLocks noChangeAspect="1"/>
          </p:cNvGraphicFramePr>
          <p:nvPr/>
        </p:nvGraphicFramePr>
        <p:xfrm>
          <a:off x="3019425" y="2770187"/>
          <a:ext cx="333375" cy="582613"/>
        </p:xfrm>
        <a:graphic>
          <a:graphicData uri="http://schemas.openxmlformats.org/presentationml/2006/ole">
            <p:oleObj spid="_x0000_s207905" name="Equation" r:id="rId6" imgW="333111" imgH="582588" progId="Equation.3">
              <p:embed/>
            </p:oleObj>
          </a:graphicData>
        </a:graphic>
      </p:graphicFrame>
      <p:graphicFrame>
        <p:nvGraphicFramePr>
          <p:cNvPr id="207906" name="Object 34"/>
          <p:cNvGraphicFramePr>
            <a:graphicFrameLocks noChangeAspect="1"/>
          </p:cNvGraphicFramePr>
          <p:nvPr/>
        </p:nvGraphicFramePr>
        <p:xfrm>
          <a:off x="457200" y="3276600"/>
          <a:ext cx="2432050" cy="582613"/>
        </p:xfrm>
        <a:graphic>
          <a:graphicData uri="http://schemas.openxmlformats.org/presentationml/2006/ole">
            <p:oleObj spid="_x0000_s207906" name="Equation" r:id="rId7" imgW="2431639" imgH="582588" progId="Equation.3">
              <p:embed/>
            </p:oleObj>
          </a:graphicData>
        </a:graphic>
      </p:graphicFrame>
      <p:graphicFrame>
        <p:nvGraphicFramePr>
          <p:cNvPr id="207907" name="Object 35"/>
          <p:cNvGraphicFramePr>
            <a:graphicFrameLocks noChangeAspect="1"/>
          </p:cNvGraphicFramePr>
          <p:nvPr/>
        </p:nvGraphicFramePr>
        <p:xfrm>
          <a:off x="430213" y="3836987"/>
          <a:ext cx="5741987" cy="582613"/>
        </p:xfrm>
        <a:graphic>
          <a:graphicData uri="http://schemas.openxmlformats.org/presentationml/2006/ole">
            <p:oleObj spid="_x0000_s207907" name="Equation" r:id="rId8" imgW="5742201" imgH="582588" progId="Equation.3">
              <p:embed/>
            </p:oleObj>
          </a:graphicData>
        </a:graphic>
      </p:graphicFrame>
      <p:graphicFrame>
        <p:nvGraphicFramePr>
          <p:cNvPr id="207908" name="Object 36"/>
          <p:cNvGraphicFramePr>
            <a:graphicFrameLocks noChangeAspect="1"/>
          </p:cNvGraphicFramePr>
          <p:nvPr/>
        </p:nvGraphicFramePr>
        <p:xfrm>
          <a:off x="428625" y="4438650"/>
          <a:ext cx="6962775" cy="590550"/>
        </p:xfrm>
        <a:graphic>
          <a:graphicData uri="http://schemas.openxmlformats.org/presentationml/2006/ole">
            <p:oleObj spid="_x0000_s207908" name="Equation" r:id="rId9" imgW="6963248" imgH="591241" progId="Equation.3">
              <p:embed/>
            </p:oleObj>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lnSpc>
                <a:spcPct val="120000"/>
              </a:lnSpc>
              <a:buFont typeface="Wingdings" pitchFamily="2" charset="2"/>
              <a:buChar char="v"/>
            </a:pPr>
            <a:r>
              <a:rPr lang="en-US" sz="11200" b="1" dirty="0" smtClean="0">
                <a:solidFill>
                  <a:srgbClr val="0000FF"/>
                </a:solidFill>
              </a:rPr>
              <a:t>Solution</a:t>
            </a:r>
          </a:p>
          <a:p>
            <a:pPr marL="630238" indent="-630238" algn="just">
              <a:lnSpc>
                <a:spcPct val="120000"/>
              </a:lnSpc>
            </a:pPr>
            <a:r>
              <a:rPr lang="en-US" sz="11200" b="1" dirty="0" smtClean="0">
                <a:solidFill>
                  <a:srgbClr val="0000FF"/>
                </a:solidFill>
              </a:rPr>
              <a:t>(a) There are two different frequencies. They must     therefore be added separately.</a:t>
            </a:r>
          </a:p>
          <a:p>
            <a:pPr algn="just">
              <a:lnSpc>
                <a:spcPct val="120000"/>
              </a:lnSpc>
            </a:pPr>
            <a:endParaRPr lang="en-US" sz="4000" b="1" dirty="0" smtClean="0">
              <a:solidFill>
                <a:srgbClr val="0000FF"/>
              </a:solidFill>
            </a:endParaRPr>
          </a:p>
          <a:p>
            <a:pPr algn="just">
              <a:lnSpc>
                <a:spcPct val="120000"/>
              </a:lnSpc>
            </a:pPr>
            <a:r>
              <a:rPr lang="en-US" sz="11200" b="1" u="sng" dirty="0" smtClean="0">
                <a:solidFill>
                  <a:srgbClr val="0000FF"/>
                </a:solidFill>
              </a:rPr>
              <a:t>Addition of      part.</a:t>
            </a:r>
          </a:p>
          <a:p>
            <a:pPr algn="just">
              <a:lnSpc>
                <a:spcPct val="120000"/>
              </a:lnSpc>
            </a:pPr>
            <a:r>
              <a:rPr lang="en-US" sz="11200" b="1" dirty="0" smtClean="0">
                <a:solidFill>
                  <a:srgbClr val="0000FF"/>
                </a:solidFill>
              </a:rPr>
              <a:t>X-component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Y-component</a:t>
            </a: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2800" dirty="0" smtClean="0"/>
              <a:t>	</a:t>
            </a: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08903" name="Object 7"/>
          <p:cNvGraphicFramePr>
            <a:graphicFrameLocks noChangeAspect="1"/>
          </p:cNvGraphicFramePr>
          <p:nvPr/>
        </p:nvGraphicFramePr>
        <p:xfrm>
          <a:off x="6019801" y="3092450"/>
          <a:ext cx="2971799" cy="2622550"/>
        </p:xfrm>
        <a:graphic>
          <a:graphicData uri="http://schemas.openxmlformats.org/presentationml/2006/ole">
            <p:oleObj spid="_x0000_s208903" name="Visio" r:id="rId5" imgW="1109997" imgH="1588289" progId="Visio.Drawing.11">
              <p:embed/>
            </p:oleObj>
          </a:graphicData>
        </a:graphic>
      </p:graphicFrame>
      <p:graphicFrame>
        <p:nvGraphicFramePr>
          <p:cNvPr id="208904" name="Object 8"/>
          <p:cNvGraphicFramePr>
            <a:graphicFrameLocks noChangeAspect="1"/>
          </p:cNvGraphicFramePr>
          <p:nvPr/>
        </p:nvGraphicFramePr>
        <p:xfrm>
          <a:off x="2209800" y="3124200"/>
          <a:ext cx="400050" cy="304800"/>
        </p:xfrm>
        <a:graphic>
          <a:graphicData uri="http://schemas.openxmlformats.org/presentationml/2006/ole">
            <p:oleObj spid="_x0000_s208904" name="Equation" r:id="rId6" imgW="400526" imgH="305354" progId="Equation.3">
              <p:embed/>
            </p:oleObj>
          </a:graphicData>
        </a:graphic>
      </p:graphicFrame>
      <p:graphicFrame>
        <p:nvGraphicFramePr>
          <p:cNvPr id="208905" name="Object 9"/>
          <p:cNvGraphicFramePr>
            <a:graphicFrameLocks noChangeAspect="1"/>
          </p:cNvGraphicFramePr>
          <p:nvPr/>
        </p:nvGraphicFramePr>
        <p:xfrm>
          <a:off x="447675" y="3886200"/>
          <a:ext cx="5397500" cy="495300"/>
        </p:xfrm>
        <a:graphic>
          <a:graphicData uri="http://schemas.openxmlformats.org/presentationml/2006/ole">
            <p:oleObj spid="_x0000_s208905" name="Equation" r:id="rId7" imgW="5397480" imgH="495000" progId="Equation.3">
              <p:embed/>
            </p:oleObj>
          </a:graphicData>
        </a:graphic>
      </p:graphicFrame>
      <p:graphicFrame>
        <p:nvGraphicFramePr>
          <p:cNvPr id="208906" name="Object 10"/>
          <p:cNvGraphicFramePr>
            <a:graphicFrameLocks noChangeAspect="1"/>
          </p:cNvGraphicFramePr>
          <p:nvPr/>
        </p:nvGraphicFramePr>
        <p:xfrm>
          <a:off x="482600" y="4419600"/>
          <a:ext cx="1879600" cy="419100"/>
        </p:xfrm>
        <a:graphic>
          <a:graphicData uri="http://schemas.openxmlformats.org/presentationml/2006/ole">
            <p:oleObj spid="_x0000_s208906" name="Equation" r:id="rId8" imgW="1879560" imgH="419040" progId="Equation.3">
              <p:embed/>
            </p:oleObj>
          </a:graphicData>
        </a:graphic>
      </p:graphicFrame>
      <p:graphicFrame>
        <p:nvGraphicFramePr>
          <p:cNvPr id="208907" name="Object 11"/>
          <p:cNvGraphicFramePr>
            <a:graphicFrameLocks noChangeAspect="1"/>
          </p:cNvGraphicFramePr>
          <p:nvPr/>
        </p:nvGraphicFramePr>
        <p:xfrm>
          <a:off x="457200" y="5524500"/>
          <a:ext cx="5389563" cy="495300"/>
        </p:xfrm>
        <a:graphic>
          <a:graphicData uri="http://schemas.openxmlformats.org/presentationml/2006/ole">
            <p:oleObj spid="_x0000_s208907" name="Equation" r:id="rId9" imgW="5389983" imgH="496065" progId="Equation.3">
              <p:embed/>
            </p:oleObj>
          </a:graphicData>
        </a:graphic>
      </p:graphicFrame>
      <p:graphicFrame>
        <p:nvGraphicFramePr>
          <p:cNvPr id="208908" name="Object 12"/>
          <p:cNvGraphicFramePr>
            <a:graphicFrameLocks noChangeAspect="1"/>
          </p:cNvGraphicFramePr>
          <p:nvPr/>
        </p:nvGraphicFramePr>
        <p:xfrm>
          <a:off x="457200" y="6134100"/>
          <a:ext cx="1897063" cy="419100"/>
        </p:xfrm>
        <a:graphic>
          <a:graphicData uri="http://schemas.openxmlformats.org/presentationml/2006/ole">
            <p:oleObj spid="_x0000_s208908" name="Equation" r:id="rId10" imgW="1897363" imgH="419637"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08904"/>
                                        </p:tgtEl>
                                        <p:attrNameLst>
                                          <p:attrName>style.visibility</p:attrName>
                                        </p:attrNameLst>
                                      </p:cBhvr>
                                      <p:to>
                                        <p:strVal val="visible"/>
                                      </p:to>
                                    </p:set>
                                    <p:animEffect transition="in" filter="box(in)">
                                      <p:cBhvr>
                                        <p:cTn id="15" dur="500"/>
                                        <p:tgtEl>
                                          <p:spTgt spid="20890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08903"/>
                                        </p:tgtEl>
                                        <p:attrNameLst>
                                          <p:attrName>style.visibility</p:attrName>
                                        </p:attrNameLst>
                                      </p:cBhvr>
                                      <p:to>
                                        <p:strVal val="visible"/>
                                      </p:to>
                                    </p:set>
                                    <p:animEffect transition="in" filter="box(in)">
                                      <p:cBhvr>
                                        <p:cTn id="20" dur="500"/>
                                        <p:tgtEl>
                                          <p:spTgt spid="208903"/>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08905"/>
                                        </p:tgtEl>
                                        <p:attrNameLst>
                                          <p:attrName>style.visibility</p:attrName>
                                        </p:attrNameLst>
                                      </p:cBhvr>
                                      <p:to>
                                        <p:strVal val="visible"/>
                                      </p:to>
                                    </p:set>
                                    <p:animEffect transition="in" filter="box(in)">
                                      <p:cBhvr>
                                        <p:cTn id="30" dur="500"/>
                                        <p:tgtEl>
                                          <p:spTgt spid="208905"/>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08906"/>
                                        </p:tgtEl>
                                        <p:attrNameLst>
                                          <p:attrName>style.visibility</p:attrName>
                                        </p:attrNameLst>
                                      </p:cBhvr>
                                      <p:to>
                                        <p:strVal val="visible"/>
                                      </p:to>
                                    </p:set>
                                    <p:animEffect transition="in" filter="box(in)">
                                      <p:cBhvr>
                                        <p:cTn id="35" dur="500"/>
                                        <p:tgtEl>
                                          <p:spTgt spid="208906"/>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ox(in)">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08907"/>
                                        </p:tgtEl>
                                        <p:attrNameLst>
                                          <p:attrName>style.visibility</p:attrName>
                                        </p:attrNameLst>
                                      </p:cBhvr>
                                      <p:to>
                                        <p:strVal val="visible"/>
                                      </p:to>
                                    </p:set>
                                    <p:animEffect transition="in" filter="box(in)">
                                      <p:cBhvr>
                                        <p:cTn id="45" dur="500"/>
                                        <p:tgtEl>
                                          <p:spTgt spid="208907"/>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08908"/>
                                        </p:tgtEl>
                                        <p:attrNameLst>
                                          <p:attrName>style.visibility</p:attrName>
                                        </p:attrNameLst>
                                      </p:cBhvr>
                                      <p:to>
                                        <p:strVal val="visible"/>
                                      </p:to>
                                    </p:set>
                                    <p:animEffect transition="in" filter="box(in)">
                                      <p:cBhvr>
                                        <p:cTn id="50" dur="500"/>
                                        <p:tgtEl>
                                          <p:spTgt spid="208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b="1" dirty="0" smtClean="0">
                <a:solidFill>
                  <a:srgbClr val="0000FF"/>
                </a:solidFill>
              </a:rPr>
              <a:t>Amplitude</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Angle</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Therefore,         part of      is</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09929" name="Object 9"/>
          <p:cNvGraphicFramePr>
            <a:graphicFrameLocks noChangeAspect="1"/>
          </p:cNvGraphicFramePr>
          <p:nvPr/>
        </p:nvGraphicFramePr>
        <p:xfrm>
          <a:off x="495300" y="2628900"/>
          <a:ext cx="1841500" cy="419100"/>
        </p:xfrm>
        <a:graphic>
          <a:graphicData uri="http://schemas.openxmlformats.org/presentationml/2006/ole">
            <p:oleObj spid="_x0000_s209929" name="Equation" r:id="rId5" imgW="1841400" imgH="419040" progId="Equation.3">
              <p:embed/>
            </p:oleObj>
          </a:graphicData>
        </a:graphic>
      </p:graphicFrame>
      <p:graphicFrame>
        <p:nvGraphicFramePr>
          <p:cNvPr id="209930" name="Object 10"/>
          <p:cNvGraphicFramePr>
            <a:graphicFrameLocks noChangeAspect="1"/>
          </p:cNvGraphicFramePr>
          <p:nvPr/>
        </p:nvGraphicFramePr>
        <p:xfrm>
          <a:off x="609600" y="3560763"/>
          <a:ext cx="5751513" cy="1239837"/>
        </p:xfrm>
        <a:graphic>
          <a:graphicData uri="http://schemas.openxmlformats.org/presentationml/2006/ole">
            <p:oleObj spid="_x0000_s209930" name="Equation" r:id="rId6" imgW="5751214" imgH="1240163" progId="Equation.3">
              <p:embed/>
            </p:oleObj>
          </a:graphicData>
        </a:graphic>
      </p:graphicFrame>
      <p:graphicFrame>
        <p:nvGraphicFramePr>
          <p:cNvPr id="209931" name="Object 11"/>
          <p:cNvGraphicFramePr>
            <a:graphicFrameLocks noChangeAspect="1"/>
          </p:cNvGraphicFramePr>
          <p:nvPr/>
        </p:nvGraphicFramePr>
        <p:xfrm>
          <a:off x="650875" y="1828800"/>
          <a:ext cx="5445125" cy="676275"/>
        </p:xfrm>
        <a:graphic>
          <a:graphicData uri="http://schemas.openxmlformats.org/presentationml/2006/ole">
            <p:oleObj spid="_x0000_s209931" name="Equation" r:id="rId7" imgW="5445862" imgH="676682" progId="Equation.3">
              <p:embed/>
            </p:oleObj>
          </a:graphicData>
        </a:graphic>
      </p:graphicFrame>
      <p:graphicFrame>
        <p:nvGraphicFramePr>
          <p:cNvPr id="209932" name="Object 12"/>
          <p:cNvGraphicFramePr>
            <a:graphicFrameLocks noChangeAspect="1"/>
          </p:cNvGraphicFramePr>
          <p:nvPr/>
        </p:nvGraphicFramePr>
        <p:xfrm>
          <a:off x="2057400" y="5105400"/>
          <a:ext cx="400050" cy="304800"/>
        </p:xfrm>
        <a:graphic>
          <a:graphicData uri="http://schemas.openxmlformats.org/presentationml/2006/ole">
            <p:oleObj spid="_x0000_s209932" name="Equation" r:id="rId8" imgW="400526" imgH="305354" progId="Equation.3">
              <p:embed/>
            </p:oleObj>
          </a:graphicData>
        </a:graphic>
      </p:graphicFrame>
      <p:graphicFrame>
        <p:nvGraphicFramePr>
          <p:cNvPr id="209933" name="Object 13"/>
          <p:cNvGraphicFramePr>
            <a:graphicFrameLocks noChangeAspect="1"/>
          </p:cNvGraphicFramePr>
          <p:nvPr/>
        </p:nvGraphicFramePr>
        <p:xfrm>
          <a:off x="3857625" y="4903788"/>
          <a:ext cx="333375" cy="582612"/>
        </p:xfrm>
        <a:graphic>
          <a:graphicData uri="http://schemas.openxmlformats.org/presentationml/2006/ole">
            <p:oleObj spid="_x0000_s209933" name="Equation" r:id="rId9" imgW="333111" imgH="582588" progId="Equation.3">
              <p:embed/>
            </p:oleObj>
          </a:graphicData>
        </a:graphic>
      </p:graphicFrame>
      <p:graphicFrame>
        <p:nvGraphicFramePr>
          <p:cNvPr id="209935" name="Object 15"/>
          <p:cNvGraphicFramePr>
            <a:graphicFrameLocks noChangeAspect="1"/>
          </p:cNvGraphicFramePr>
          <p:nvPr/>
        </p:nvGraphicFramePr>
        <p:xfrm>
          <a:off x="457200" y="5589587"/>
          <a:ext cx="4826000" cy="582613"/>
        </p:xfrm>
        <a:graphic>
          <a:graphicData uri="http://schemas.openxmlformats.org/presentationml/2006/ole">
            <p:oleObj spid="_x0000_s209935" name="Equation" r:id="rId10" imgW="4826506" imgH="582588"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9931"/>
                                        </p:tgtEl>
                                        <p:attrNameLst>
                                          <p:attrName>style.visibility</p:attrName>
                                        </p:attrNameLst>
                                      </p:cBhvr>
                                      <p:to>
                                        <p:strVal val="visible"/>
                                      </p:to>
                                    </p:set>
                                    <p:animEffect transition="in" filter="box(in)">
                                      <p:cBhvr>
                                        <p:cTn id="12" dur="500"/>
                                        <p:tgtEl>
                                          <p:spTgt spid="20993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09929"/>
                                        </p:tgtEl>
                                        <p:attrNameLst>
                                          <p:attrName>style.visibility</p:attrName>
                                        </p:attrNameLst>
                                      </p:cBhvr>
                                      <p:to>
                                        <p:strVal val="visible"/>
                                      </p:to>
                                    </p:set>
                                    <p:animEffect transition="in" filter="box(in)">
                                      <p:cBhvr>
                                        <p:cTn id="17" dur="500"/>
                                        <p:tgtEl>
                                          <p:spTgt spid="20992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09930"/>
                                        </p:tgtEl>
                                        <p:attrNameLst>
                                          <p:attrName>style.visibility</p:attrName>
                                        </p:attrNameLst>
                                      </p:cBhvr>
                                      <p:to>
                                        <p:strVal val="visible"/>
                                      </p:to>
                                    </p:set>
                                    <p:animEffect transition="in" filter="box(in)">
                                      <p:cBhvr>
                                        <p:cTn id="27" dur="500"/>
                                        <p:tgtEl>
                                          <p:spTgt spid="20993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209932"/>
                                        </p:tgtEl>
                                        <p:attrNameLst>
                                          <p:attrName>style.visibility</p:attrName>
                                        </p:attrNameLst>
                                      </p:cBhvr>
                                      <p:to>
                                        <p:strVal val="visible"/>
                                      </p:to>
                                    </p:set>
                                    <p:animEffect transition="in" filter="box(in)">
                                      <p:cBhvr>
                                        <p:cTn id="35" dur="500"/>
                                        <p:tgtEl>
                                          <p:spTgt spid="209932"/>
                                        </p:tgtEl>
                                      </p:cBhvr>
                                    </p:animEffect>
                                  </p:childTnLst>
                                </p:cTn>
                              </p:par>
                              <p:par>
                                <p:cTn id="36" presetID="4" presetClass="entr" presetSubtype="16" fill="hold" nodeType="withEffect">
                                  <p:stCondLst>
                                    <p:cond delay="0"/>
                                  </p:stCondLst>
                                  <p:childTnLst>
                                    <p:set>
                                      <p:cBhvr>
                                        <p:cTn id="37" dur="1" fill="hold">
                                          <p:stCondLst>
                                            <p:cond delay="0"/>
                                          </p:stCondLst>
                                        </p:cTn>
                                        <p:tgtEl>
                                          <p:spTgt spid="209933"/>
                                        </p:tgtEl>
                                        <p:attrNameLst>
                                          <p:attrName>style.visibility</p:attrName>
                                        </p:attrNameLst>
                                      </p:cBhvr>
                                      <p:to>
                                        <p:strVal val="visible"/>
                                      </p:to>
                                    </p:set>
                                    <p:animEffect transition="in" filter="box(in)">
                                      <p:cBhvr>
                                        <p:cTn id="38" dur="500"/>
                                        <p:tgtEl>
                                          <p:spTgt spid="209933"/>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09935"/>
                                        </p:tgtEl>
                                        <p:attrNameLst>
                                          <p:attrName>style.visibility</p:attrName>
                                        </p:attrNameLst>
                                      </p:cBhvr>
                                      <p:to>
                                        <p:strVal val="visible"/>
                                      </p:to>
                                    </p:set>
                                    <p:animEffect transition="in" filter="box(in)">
                                      <p:cBhvr>
                                        <p:cTn id="43" dur="500"/>
                                        <p:tgtEl>
                                          <p:spTgt spid="209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b="1" u="sng" dirty="0" smtClean="0">
                <a:solidFill>
                  <a:srgbClr val="0000FF"/>
                </a:solidFill>
              </a:rPr>
              <a:t>Addition of         part.</a:t>
            </a:r>
          </a:p>
          <a:p>
            <a:pPr algn="just">
              <a:lnSpc>
                <a:spcPct val="120000"/>
              </a:lnSpc>
            </a:pPr>
            <a:r>
              <a:rPr lang="en-US" sz="11200" b="1" dirty="0" smtClean="0">
                <a:solidFill>
                  <a:srgbClr val="0000FF"/>
                </a:solidFill>
              </a:rPr>
              <a:t>X-component</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Y-component</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r>
              <a:rPr lang="en-US" sz="11200" b="1" dirty="0" smtClean="0">
                <a:solidFill>
                  <a:srgbClr val="0000FF"/>
                </a:solidFill>
              </a:rPr>
              <a:t>Amplitude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10949" name="Object 5"/>
          <p:cNvGraphicFramePr>
            <a:graphicFrameLocks noChangeAspect="1"/>
          </p:cNvGraphicFramePr>
          <p:nvPr/>
        </p:nvGraphicFramePr>
        <p:xfrm>
          <a:off x="2146300" y="1371600"/>
          <a:ext cx="673100" cy="419100"/>
        </p:xfrm>
        <a:graphic>
          <a:graphicData uri="http://schemas.openxmlformats.org/presentationml/2006/ole">
            <p:oleObj spid="_x0000_s210949" name="Equation" r:id="rId5" imgW="672840" imgH="419040" progId="Equation.3">
              <p:embed/>
            </p:oleObj>
          </a:graphicData>
        </a:graphic>
      </p:graphicFrame>
      <p:graphicFrame>
        <p:nvGraphicFramePr>
          <p:cNvPr id="210950" name="Object 6"/>
          <p:cNvGraphicFramePr>
            <a:graphicFrameLocks noChangeAspect="1"/>
          </p:cNvGraphicFramePr>
          <p:nvPr/>
        </p:nvGraphicFramePr>
        <p:xfrm>
          <a:off x="5181600" y="1752600"/>
          <a:ext cx="3706812" cy="3276600"/>
        </p:xfrm>
        <a:graphic>
          <a:graphicData uri="http://schemas.openxmlformats.org/presentationml/2006/ole">
            <p:oleObj spid="_x0000_s210950" name="Visio" r:id="rId6" imgW="860302" imgH="1588289" progId="Visio.Drawing.11">
              <p:embed/>
            </p:oleObj>
          </a:graphicData>
        </a:graphic>
      </p:graphicFrame>
      <p:graphicFrame>
        <p:nvGraphicFramePr>
          <p:cNvPr id="210951" name="Object 7"/>
          <p:cNvGraphicFramePr>
            <a:graphicFrameLocks noChangeAspect="1"/>
          </p:cNvGraphicFramePr>
          <p:nvPr/>
        </p:nvGraphicFramePr>
        <p:xfrm>
          <a:off x="457200" y="2286000"/>
          <a:ext cx="2933700" cy="495300"/>
        </p:xfrm>
        <a:graphic>
          <a:graphicData uri="http://schemas.openxmlformats.org/presentationml/2006/ole">
            <p:oleObj spid="_x0000_s210951" name="Equation" r:id="rId7" imgW="2933640" imgH="495000" progId="Equation.3">
              <p:embed/>
            </p:oleObj>
          </a:graphicData>
        </a:graphic>
      </p:graphicFrame>
      <p:graphicFrame>
        <p:nvGraphicFramePr>
          <p:cNvPr id="210952" name="Object 8"/>
          <p:cNvGraphicFramePr>
            <a:graphicFrameLocks noChangeAspect="1"/>
          </p:cNvGraphicFramePr>
          <p:nvPr/>
        </p:nvGraphicFramePr>
        <p:xfrm>
          <a:off x="457200" y="2819400"/>
          <a:ext cx="706437" cy="419100"/>
        </p:xfrm>
        <a:graphic>
          <a:graphicData uri="http://schemas.openxmlformats.org/presentationml/2006/ole">
            <p:oleObj spid="_x0000_s210952" name="Equation" r:id="rId8" imgW="705878" imgH="419637" progId="Equation.3">
              <p:embed/>
            </p:oleObj>
          </a:graphicData>
        </a:graphic>
      </p:graphicFrame>
      <p:graphicFrame>
        <p:nvGraphicFramePr>
          <p:cNvPr id="210953" name="Object 9"/>
          <p:cNvGraphicFramePr>
            <a:graphicFrameLocks noChangeAspect="1"/>
          </p:cNvGraphicFramePr>
          <p:nvPr/>
        </p:nvGraphicFramePr>
        <p:xfrm>
          <a:off x="457200" y="3886200"/>
          <a:ext cx="2927350" cy="495300"/>
        </p:xfrm>
        <a:graphic>
          <a:graphicData uri="http://schemas.openxmlformats.org/presentationml/2006/ole">
            <p:oleObj spid="_x0000_s210953" name="Equation" r:id="rId9" imgW="2927701" imgH="496065" progId="Equation.3">
              <p:embed/>
            </p:oleObj>
          </a:graphicData>
        </a:graphic>
      </p:graphicFrame>
      <p:graphicFrame>
        <p:nvGraphicFramePr>
          <p:cNvPr id="210954" name="Object 10"/>
          <p:cNvGraphicFramePr>
            <a:graphicFrameLocks noChangeAspect="1"/>
          </p:cNvGraphicFramePr>
          <p:nvPr/>
        </p:nvGraphicFramePr>
        <p:xfrm>
          <a:off x="457200" y="4495800"/>
          <a:ext cx="1582737" cy="419100"/>
        </p:xfrm>
        <a:graphic>
          <a:graphicData uri="http://schemas.openxmlformats.org/presentationml/2006/ole">
            <p:oleObj spid="_x0000_s210954" name="Equation" r:id="rId10" imgW="1583359" imgH="419637" progId="Equation.3">
              <p:embed/>
            </p:oleObj>
          </a:graphicData>
        </a:graphic>
      </p:graphicFrame>
      <p:graphicFrame>
        <p:nvGraphicFramePr>
          <p:cNvPr id="210955" name="Object 11"/>
          <p:cNvGraphicFramePr>
            <a:graphicFrameLocks noChangeAspect="1"/>
          </p:cNvGraphicFramePr>
          <p:nvPr/>
        </p:nvGraphicFramePr>
        <p:xfrm>
          <a:off x="533400" y="5703887"/>
          <a:ext cx="3138487" cy="544513"/>
        </p:xfrm>
        <a:graphic>
          <a:graphicData uri="http://schemas.openxmlformats.org/presentationml/2006/ole">
            <p:oleObj spid="_x0000_s210955" name="Equation" r:id="rId11" imgW="3138959" imgH="544374" progId="Equation.3">
              <p:embed/>
            </p:oleObj>
          </a:graphicData>
        </a:graphic>
      </p:graphicFrame>
      <p:graphicFrame>
        <p:nvGraphicFramePr>
          <p:cNvPr id="210956" name="Object 12"/>
          <p:cNvGraphicFramePr>
            <a:graphicFrameLocks noChangeAspect="1"/>
          </p:cNvGraphicFramePr>
          <p:nvPr/>
        </p:nvGraphicFramePr>
        <p:xfrm>
          <a:off x="533400" y="6286500"/>
          <a:ext cx="1858963" cy="419100"/>
        </p:xfrm>
        <a:graphic>
          <a:graphicData uri="http://schemas.openxmlformats.org/presentationml/2006/ole">
            <p:oleObj spid="_x0000_s210956" name="Equation" r:id="rId12" imgW="1859510" imgH="419637"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10949"/>
                                        </p:tgtEl>
                                        <p:attrNameLst>
                                          <p:attrName>style.visibility</p:attrName>
                                        </p:attrNameLst>
                                      </p:cBhvr>
                                      <p:to>
                                        <p:strVal val="visible"/>
                                      </p:to>
                                    </p:set>
                                    <p:animEffect transition="in" filter="box(in)">
                                      <p:cBhvr>
                                        <p:cTn id="10" dur="500"/>
                                        <p:tgtEl>
                                          <p:spTgt spid="210949"/>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10950"/>
                                        </p:tgtEl>
                                        <p:attrNameLst>
                                          <p:attrName>style.visibility</p:attrName>
                                        </p:attrNameLst>
                                      </p:cBhvr>
                                      <p:to>
                                        <p:strVal val="visible"/>
                                      </p:to>
                                    </p:set>
                                    <p:animEffect transition="in" filter="box(in)">
                                      <p:cBhvr>
                                        <p:cTn id="15" dur="500"/>
                                        <p:tgtEl>
                                          <p:spTgt spid="21095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ox(i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10951"/>
                                        </p:tgtEl>
                                        <p:attrNameLst>
                                          <p:attrName>style.visibility</p:attrName>
                                        </p:attrNameLst>
                                      </p:cBhvr>
                                      <p:to>
                                        <p:strVal val="visible"/>
                                      </p:to>
                                    </p:set>
                                    <p:animEffect transition="in" filter="box(in)">
                                      <p:cBhvr>
                                        <p:cTn id="25" dur="500"/>
                                        <p:tgtEl>
                                          <p:spTgt spid="210951"/>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10952"/>
                                        </p:tgtEl>
                                        <p:attrNameLst>
                                          <p:attrName>style.visibility</p:attrName>
                                        </p:attrNameLst>
                                      </p:cBhvr>
                                      <p:to>
                                        <p:strVal val="visible"/>
                                      </p:to>
                                    </p:set>
                                    <p:animEffect transition="in" filter="box(in)">
                                      <p:cBhvr>
                                        <p:cTn id="30" dur="500"/>
                                        <p:tgtEl>
                                          <p:spTgt spid="210952"/>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box(in)">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10953"/>
                                        </p:tgtEl>
                                        <p:attrNameLst>
                                          <p:attrName>style.visibility</p:attrName>
                                        </p:attrNameLst>
                                      </p:cBhvr>
                                      <p:to>
                                        <p:strVal val="visible"/>
                                      </p:to>
                                    </p:set>
                                    <p:animEffect transition="in" filter="box(in)">
                                      <p:cBhvr>
                                        <p:cTn id="40" dur="500"/>
                                        <p:tgtEl>
                                          <p:spTgt spid="210953"/>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10954"/>
                                        </p:tgtEl>
                                        <p:attrNameLst>
                                          <p:attrName>style.visibility</p:attrName>
                                        </p:attrNameLst>
                                      </p:cBhvr>
                                      <p:to>
                                        <p:strVal val="visible"/>
                                      </p:to>
                                    </p:set>
                                    <p:animEffect transition="in" filter="box(in)">
                                      <p:cBhvr>
                                        <p:cTn id="45" dur="500"/>
                                        <p:tgtEl>
                                          <p:spTgt spid="210954"/>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ox(in)">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210955"/>
                                        </p:tgtEl>
                                        <p:attrNameLst>
                                          <p:attrName>style.visibility</p:attrName>
                                        </p:attrNameLst>
                                      </p:cBhvr>
                                      <p:to>
                                        <p:strVal val="visible"/>
                                      </p:to>
                                    </p:set>
                                    <p:animEffect transition="in" filter="box(in)">
                                      <p:cBhvr>
                                        <p:cTn id="55" dur="500"/>
                                        <p:tgtEl>
                                          <p:spTgt spid="210955"/>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210956"/>
                                        </p:tgtEl>
                                        <p:attrNameLst>
                                          <p:attrName>style.visibility</p:attrName>
                                        </p:attrNameLst>
                                      </p:cBhvr>
                                      <p:to>
                                        <p:strVal val="visible"/>
                                      </p:to>
                                    </p:set>
                                    <p:animEffect transition="in" filter="box(in)">
                                      <p:cBhvr>
                                        <p:cTn id="60" dur="500"/>
                                        <p:tgtEl>
                                          <p:spTgt spid="210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b="1" dirty="0" smtClean="0">
                <a:solidFill>
                  <a:srgbClr val="0000FF"/>
                </a:solidFill>
                <a:latin typeface="+mn-lt"/>
              </a:rPr>
              <a:t>ADDITION AND SUBTRACTION OF SINUSOIDAL QUANTITIES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b="1" dirty="0" smtClean="0">
                <a:solidFill>
                  <a:srgbClr val="0000FF"/>
                </a:solidFill>
              </a:rPr>
              <a:t>Angle</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r>
              <a:rPr lang="en-US" sz="11200" b="1" dirty="0" smtClean="0">
                <a:solidFill>
                  <a:srgbClr val="0000FF"/>
                </a:solidFill>
              </a:rPr>
              <a:t>Therefore,          part of     is</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r>
              <a:rPr lang="en-US" sz="11200" b="1" dirty="0" smtClean="0">
                <a:solidFill>
                  <a:srgbClr val="0000FF"/>
                </a:solidFill>
              </a:rPr>
              <a:t>Hence</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10957" name="Object 13"/>
          <p:cNvGraphicFramePr>
            <a:graphicFrameLocks noChangeAspect="1"/>
          </p:cNvGraphicFramePr>
          <p:nvPr/>
        </p:nvGraphicFramePr>
        <p:xfrm>
          <a:off x="638175" y="1827213"/>
          <a:ext cx="4978400" cy="1244600"/>
        </p:xfrm>
        <a:graphic>
          <a:graphicData uri="http://schemas.openxmlformats.org/presentationml/2006/ole">
            <p:oleObj spid="_x0000_s211978" name="Equation" r:id="rId5" imgW="4978080" imgH="1244520" progId="Equation.3">
              <p:embed/>
            </p:oleObj>
          </a:graphicData>
        </a:graphic>
      </p:graphicFrame>
      <p:graphicFrame>
        <p:nvGraphicFramePr>
          <p:cNvPr id="211979" name="Object 11"/>
          <p:cNvGraphicFramePr>
            <a:graphicFrameLocks noChangeAspect="1"/>
          </p:cNvGraphicFramePr>
          <p:nvPr/>
        </p:nvGraphicFramePr>
        <p:xfrm>
          <a:off x="1539875" y="4919663"/>
          <a:ext cx="6045200" cy="1409700"/>
        </p:xfrm>
        <a:graphic>
          <a:graphicData uri="http://schemas.openxmlformats.org/presentationml/2006/ole">
            <p:oleObj spid="_x0000_s211979" name="Equation" r:id="rId6" imgW="6045120" imgH="1409400" progId="Equation.3">
              <p:embed/>
            </p:oleObj>
          </a:graphicData>
        </a:graphic>
      </p:graphicFrame>
      <p:graphicFrame>
        <p:nvGraphicFramePr>
          <p:cNvPr id="211980" name="Object 12"/>
          <p:cNvGraphicFramePr>
            <a:graphicFrameLocks noChangeAspect="1"/>
          </p:cNvGraphicFramePr>
          <p:nvPr/>
        </p:nvGraphicFramePr>
        <p:xfrm>
          <a:off x="2070100" y="3162300"/>
          <a:ext cx="673100" cy="419100"/>
        </p:xfrm>
        <a:graphic>
          <a:graphicData uri="http://schemas.openxmlformats.org/presentationml/2006/ole">
            <p:oleObj spid="_x0000_s211980" name="Equation" r:id="rId7" imgW="672840" imgH="419040" progId="Equation.3">
              <p:embed/>
            </p:oleObj>
          </a:graphicData>
        </a:graphic>
      </p:graphicFrame>
      <p:graphicFrame>
        <p:nvGraphicFramePr>
          <p:cNvPr id="211981" name="Object 13"/>
          <p:cNvGraphicFramePr>
            <a:graphicFrameLocks noChangeAspect="1"/>
          </p:cNvGraphicFramePr>
          <p:nvPr/>
        </p:nvGraphicFramePr>
        <p:xfrm>
          <a:off x="3857625" y="3048000"/>
          <a:ext cx="333375" cy="582612"/>
        </p:xfrm>
        <a:graphic>
          <a:graphicData uri="http://schemas.openxmlformats.org/presentationml/2006/ole">
            <p:oleObj spid="_x0000_s211981" name="Equation" r:id="rId8" imgW="333111" imgH="582588" progId="Equation.3">
              <p:embed/>
            </p:oleObj>
          </a:graphicData>
        </a:graphic>
      </p:graphicFrame>
      <p:graphicFrame>
        <p:nvGraphicFramePr>
          <p:cNvPr id="211982" name="Object 14"/>
          <p:cNvGraphicFramePr>
            <a:graphicFrameLocks noChangeAspect="1"/>
          </p:cNvGraphicFramePr>
          <p:nvPr/>
        </p:nvGraphicFramePr>
        <p:xfrm>
          <a:off x="554038" y="3836988"/>
          <a:ext cx="5080000" cy="584200"/>
        </p:xfrm>
        <a:graphic>
          <a:graphicData uri="http://schemas.openxmlformats.org/presentationml/2006/ole">
            <p:oleObj spid="_x0000_s211982" name="Equation" r:id="rId9" imgW="5079960" imgH="58392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0957"/>
                                        </p:tgtEl>
                                        <p:attrNameLst>
                                          <p:attrName>style.visibility</p:attrName>
                                        </p:attrNameLst>
                                      </p:cBhvr>
                                      <p:to>
                                        <p:strVal val="visible"/>
                                      </p:to>
                                    </p:set>
                                    <p:animEffect transition="in" filter="box(in)">
                                      <p:cBhvr>
                                        <p:cTn id="7" dur="500"/>
                                        <p:tgtEl>
                                          <p:spTgt spid="21095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ox(in)">
                                      <p:cBhvr>
                                        <p:cTn id="12" dur="500"/>
                                        <p:tgtEl>
                                          <p:spTgt spid="3">
                                            <p:txEl>
                                              <p:pRg st="4" end="4"/>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11980"/>
                                        </p:tgtEl>
                                        <p:attrNameLst>
                                          <p:attrName>style.visibility</p:attrName>
                                        </p:attrNameLst>
                                      </p:cBhvr>
                                      <p:to>
                                        <p:strVal val="visible"/>
                                      </p:to>
                                    </p:set>
                                    <p:animEffect transition="in" filter="box(in)">
                                      <p:cBhvr>
                                        <p:cTn id="15" dur="500"/>
                                        <p:tgtEl>
                                          <p:spTgt spid="211980"/>
                                        </p:tgtEl>
                                      </p:cBhvr>
                                    </p:animEffect>
                                  </p:childTnLst>
                                </p:cTn>
                              </p:par>
                              <p:par>
                                <p:cTn id="16" presetID="4" presetClass="entr" presetSubtype="16" fill="hold" nodeType="withEffect">
                                  <p:stCondLst>
                                    <p:cond delay="0"/>
                                  </p:stCondLst>
                                  <p:childTnLst>
                                    <p:set>
                                      <p:cBhvr>
                                        <p:cTn id="17" dur="1" fill="hold">
                                          <p:stCondLst>
                                            <p:cond delay="0"/>
                                          </p:stCondLst>
                                        </p:cTn>
                                        <p:tgtEl>
                                          <p:spTgt spid="211981"/>
                                        </p:tgtEl>
                                        <p:attrNameLst>
                                          <p:attrName>style.visibility</p:attrName>
                                        </p:attrNameLst>
                                      </p:cBhvr>
                                      <p:to>
                                        <p:strVal val="visible"/>
                                      </p:to>
                                    </p:set>
                                    <p:animEffect transition="in" filter="box(in)">
                                      <p:cBhvr>
                                        <p:cTn id="18" dur="500"/>
                                        <p:tgtEl>
                                          <p:spTgt spid="21198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211982"/>
                                        </p:tgtEl>
                                        <p:attrNameLst>
                                          <p:attrName>style.visibility</p:attrName>
                                        </p:attrNameLst>
                                      </p:cBhvr>
                                      <p:to>
                                        <p:strVal val="visible"/>
                                      </p:to>
                                    </p:set>
                                    <p:animEffect transition="in" filter="box(in)">
                                      <p:cBhvr>
                                        <p:cTn id="23" dur="500"/>
                                        <p:tgtEl>
                                          <p:spTgt spid="21198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ox(in)">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11979"/>
                                        </p:tgtEl>
                                        <p:attrNameLst>
                                          <p:attrName>style.visibility</p:attrName>
                                        </p:attrNameLst>
                                      </p:cBhvr>
                                      <p:to>
                                        <p:strVal val="visible"/>
                                      </p:to>
                                    </p:set>
                                    <p:animEffect transition="in" filter="box(in)">
                                      <p:cBhvr>
                                        <p:cTn id="33" dur="500"/>
                                        <p:tgtEl>
                                          <p:spTgt spid="211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GROUP ASSIGNMENT 5</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dirty="0" smtClean="0">
                <a:solidFill>
                  <a:schemeClr val="tx1"/>
                </a:solidFill>
              </a:rPr>
              <a:t>Four circuit elements are connected in series across a sinusoidal alternating voltage given by                                . The instantaneous voltage across three of the elements are given by</a:t>
            </a:r>
          </a:p>
          <a:p>
            <a:pPr marL="344488" indent="-344488" algn="just">
              <a:lnSpc>
                <a:spcPct val="120000"/>
              </a:lnSpc>
            </a:pPr>
            <a:endParaRPr lang="en-US" sz="11200" dirty="0" smtClean="0">
              <a:solidFill>
                <a:schemeClr val="tx1"/>
              </a:solidFill>
            </a:endParaRPr>
          </a:p>
          <a:p>
            <a:pPr marL="404813" indent="-404813" algn="just">
              <a:lnSpc>
                <a:spcPct val="120000"/>
              </a:lnSpc>
            </a:pPr>
            <a:r>
              <a:rPr lang="en-US" sz="11200" dirty="0" smtClean="0">
                <a:solidFill>
                  <a:schemeClr val="tx1"/>
                </a:solidFill>
              </a:rPr>
              <a:t>(a)Determine the expression for the fourth voltage in the form </a:t>
            </a:r>
          </a:p>
          <a:p>
            <a:pPr marL="404813" lvl="0" indent="-404813" algn="just">
              <a:lnSpc>
                <a:spcPct val="120000"/>
              </a:lnSpc>
            </a:pPr>
            <a:r>
              <a:rPr lang="en-US" sz="11200" dirty="0" smtClean="0">
                <a:solidFill>
                  <a:schemeClr val="tx1"/>
                </a:solidFill>
              </a:rPr>
              <a:t>(b)</a:t>
            </a:r>
            <a:r>
              <a:rPr lang="en-US" sz="2800" dirty="0" smtClean="0">
                <a:solidFill>
                  <a:schemeClr val="tx1"/>
                </a:solidFill>
              </a:rPr>
              <a:t> </a:t>
            </a:r>
            <a:r>
              <a:rPr lang="en-US" sz="11200" dirty="0" smtClean="0">
                <a:solidFill>
                  <a:schemeClr val="tx1"/>
                </a:solidFill>
              </a:rPr>
              <a:t>What is the </a:t>
            </a:r>
            <a:r>
              <a:rPr lang="en-US" sz="11200" dirty="0" err="1" smtClean="0">
                <a:solidFill>
                  <a:schemeClr val="tx1"/>
                </a:solidFill>
              </a:rPr>
              <a:t>r.m.s</a:t>
            </a:r>
            <a:r>
              <a:rPr lang="en-US" sz="11200" dirty="0" smtClean="0">
                <a:solidFill>
                  <a:schemeClr val="tx1"/>
                </a:solidFill>
              </a:rPr>
              <a:t>. value of </a:t>
            </a:r>
            <a:r>
              <a:rPr lang="en-US" sz="11200" i="1" dirty="0" smtClean="0">
                <a:solidFill>
                  <a:schemeClr val="tx1"/>
                </a:solidFill>
              </a:rPr>
              <a:t>v</a:t>
            </a:r>
            <a:r>
              <a:rPr lang="en-US" sz="11200" baseline="-25000" dirty="0" smtClean="0">
                <a:solidFill>
                  <a:schemeClr val="tx1"/>
                </a:solidFill>
              </a:rPr>
              <a:t>4</a:t>
            </a:r>
            <a:r>
              <a:rPr lang="en-US" sz="11200" dirty="0" smtClean="0">
                <a:solidFill>
                  <a:schemeClr val="tx1"/>
                </a:solidFill>
              </a:rPr>
              <a:t>?</a:t>
            </a:r>
          </a:p>
          <a:p>
            <a:pPr algn="just">
              <a:lnSpc>
                <a:spcPct val="120000"/>
              </a:lnSpc>
            </a:pPr>
            <a:endParaRPr lang="en-US" sz="4000" b="1" dirty="0" smtClean="0">
              <a:solidFill>
                <a:schemeClr val="tx1"/>
              </a:solidFill>
            </a:endParaRPr>
          </a:p>
          <a:p>
            <a:pPr algn="just">
              <a:lnSpc>
                <a:spcPct val="120000"/>
              </a:lnSpc>
            </a:pPr>
            <a:r>
              <a:rPr lang="en-US" sz="11200" b="1" dirty="0" smtClean="0">
                <a:solidFill>
                  <a:schemeClr val="tx1"/>
                </a:solidFill>
              </a:rPr>
              <a:t>Use </a:t>
            </a:r>
            <a:r>
              <a:rPr lang="en-US" sz="11200" b="1" dirty="0" err="1" smtClean="0">
                <a:solidFill>
                  <a:schemeClr val="tx1"/>
                </a:solidFill>
              </a:rPr>
              <a:t>phasor</a:t>
            </a:r>
            <a:r>
              <a:rPr lang="en-US" sz="11200" b="1" dirty="0" smtClean="0">
                <a:solidFill>
                  <a:schemeClr val="tx1"/>
                </a:solidFill>
              </a:rPr>
              <a:t> diagrams. DO NOT use complex number approach</a:t>
            </a: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98664" name="Object 8"/>
          <p:cNvGraphicFramePr>
            <a:graphicFrameLocks noChangeAspect="1"/>
          </p:cNvGraphicFramePr>
          <p:nvPr/>
        </p:nvGraphicFramePr>
        <p:xfrm>
          <a:off x="6172200" y="1828800"/>
          <a:ext cx="2514600" cy="533400"/>
        </p:xfrm>
        <a:graphic>
          <a:graphicData uri="http://schemas.openxmlformats.org/presentationml/2006/ole">
            <p:oleObj spid="_x0000_s214018" name="Equation" r:id="rId5" imgW="1269355" imgH="228925" progId="Equation.3">
              <p:embed/>
            </p:oleObj>
          </a:graphicData>
        </a:graphic>
      </p:graphicFrame>
      <p:graphicFrame>
        <p:nvGraphicFramePr>
          <p:cNvPr id="198665" name="Object 9"/>
          <p:cNvGraphicFramePr>
            <a:graphicFrameLocks noChangeAspect="1"/>
          </p:cNvGraphicFramePr>
          <p:nvPr/>
        </p:nvGraphicFramePr>
        <p:xfrm>
          <a:off x="457200" y="3124200"/>
          <a:ext cx="7620000" cy="457200"/>
        </p:xfrm>
        <a:graphic>
          <a:graphicData uri="http://schemas.openxmlformats.org/presentationml/2006/ole">
            <p:oleObj spid="_x0000_s214019" name="Equation" r:id="rId6" imgW="8178480" imgH="457200" progId="Equation.3">
              <p:embed/>
            </p:oleObj>
          </a:graphicData>
        </a:graphic>
      </p:graphicFrame>
      <p:graphicFrame>
        <p:nvGraphicFramePr>
          <p:cNvPr id="198666" name="Object 10"/>
          <p:cNvGraphicFramePr>
            <a:graphicFrameLocks noChangeAspect="1"/>
          </p:cNvGraphicFramePr>
          <p:nvPr/>
        </p:nvGraphicFramePr>
        <p:xfrm>
          <a:off x="1676400" y="4114800"/>
          <a:ext cx="3505200" cy="533400"/>
        </p:xfrm>
        <a:graphic>
          <a:graphicData uri="http://schemas.openxmlformats.org/presentationml/2006/ole">
            <p:oleObj spid="_x0000_s214020" name="Equation" r:id="rId7" imgW="1134525" imgH="218831" progId="Equation.3">
              <p:embed/>
            </p:oleObj>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The opposition to current flow in ac circuits owing to the presence of combinations of resistive, inductive and capacitive elements.</a:t>
            </a:r>
          </a:p>
          <a:p>
            <a:pPr marL="346075" indent="-346075" algn="just">
              <a:lnSpc>
                <a:spcPct val="120000"/>
              </a:lnSpc>
              <a:buFont typeface="Wingdings" pitchFamily="2" charset="2"/>
              <a:buChar char="v"/>
            </a:pPr>
            <a:r>
              <a:rPr lang="en-US" sz="11200" b="1" dirty="0" smtClean="0">
                <a:solidFill>
                  <a:srgbClr val="0000FF"/>
                </a:solidFill>
              </a:rPr>
              <a:t>Opposition due to inductance (L) is called inductive reactance(X</a:t>
            </a:r>
            <a:r>
              <a:rPr lang="en-US" sz="11200" b="1" baseline="-25000" dirty="0" smtClean="0">
                <a:solidFill>
                  <a:srgbClr val="0000FF"/>
                </a:solidFill>
              </a:rPr>
              <a:t>L</a:t>
            </a:r>
            <a:r>
              <a:rPr lang="en-US" sz="11200" b="1" dirty="0" smtClean="0">
                <a:solidFill>
                  <a:srgbClr val="0000FF"/>
                </a:solidFill>
              </a:rPr>
              <a:t>).</a:t>
            </a:r>
          </a:p>
          <a:p>
            <a:pPr marL="346075" indent="-346075" algn="just">
              <a:lnSpc>
                <a:spcPct val="120000"/>
              </a:lnSpc>
              <a:buFont typeface="Wingdings" pitchFamily="2" charset="2"/>
              <a:buChar char="v"/>
            </a:pPr>
            <a:r>
              <a:rPr lang="en-US" sz="11200" b="1" dirty="0" smtClean="0">
                <a:solidFill>
                  <a:srgbClr val="0000FF"/>
                </a:solidFill>
              </a:rPr>
              <a:t>Opposition due to capacitance is called capacitive reactance(X</a:t>
            </a:r>
            <a:r>
              <a:rPr lang="en-US" sz="11200" b="1" baseline="-25000" dirty="0" smtClean="0">
                <a:solidFill>
                  <a:srgbClr val="0000FF"/>
                </a:solidFill>
              </a:rPr>
              <a:t>C</a:t>
            </a:r>
            <a:r>
              <a:rPr lang="en-US" sz="11200" b="1" dirty="0" smtClean="0">
                <a:solidFill>
                  <a:srgbClr val="0000FF"/>
                </a:solidFill>
              </a:rPr>
              <a:t>).</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Phase relationship between the current and voltage in a resistor</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Let</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r>
              <a:rPr lang="en-US" sz="11200" b="1" dirty="0" smtClean="0">
                <a:solidFill>
                  <a:srgbClr val="0000FF"/>
                </a:solidFill>
              </a:rPr>
              <a:t>It is noted that the voltage across and the current through a resistor are in phase.</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15042" name="Object 2"/>
          <p:cNvGraphicFramePr>
            <a:graphicFrameLocks noChangeAspect="1"/>
          </p:cNvGraphicFramePr>
          <p:nvPr/>
        </p:nvGraphicFramePr>
        <p:xfrm>
          <a:off x="6489700" y="1752600"/>
          <a:ext cx="3416300" cy="2133599"/>
        </p:xfrm>
        <a:graphic>
          <a:graphicData uri="http://schemas.openxmlformats.org/presentationml/2006/ole">
            <p:oleObj spid="_x0000_s215042" name="Visio" r:id="rId5" imgW="1345423" imgH="1144627" progId="Visio.Drawing.11">
              <p:embed/>
            </p:oleObj>
          </a:graphicData>
        </a:graphic>
      </p:graphicFrame>
      <p:graphicFrame>
        <p:nvGraphicFramePr>
          <p:cNvPr id="215043" name="Object 3"/>
          <p:cNvGraphicFramePr>
            <a:graphicFrameLocks noChangeAspect="1"/>
          </p:cNvGraphicFramePr>
          <p:nvPr/>
        </p:nvGraphicFramePr>
        <p:xfrm>
          <a:off x="1066800" y="3365500"/>
          <a:ext cx="2578100" cy="596900"/>
        </p:xfrm>
        <a:graphic>
          <a:graphicData uri="http://schemas.openxmlformats.org/presentationml/2006/ole">
            <p:oleObj spid="_x0000_s215043" name="Equation" r:id="rId6" imgW="2577960" imgH="596880" progId="Equation.3">
              <p:embed/>
            </p:oleObj>
          </a:graphicData>
        </a:graphic>
      </p:graphicFrame>
      <p:graphicFrame>
        <p:nvGraphicFramePr>
          <p:cNvPr id="215047" name="Object 7"/>
          <p:cNvGraphicFramePr>
            <a:graphicFrameLocks noChangeAspect="1"/>
          </p:cNvGraphicFramePr>
          <p:nvPr/>
        </p:nvGraphicFramePr>
        <p:xfrm>
          <a:off x="1130300" y="3949700"/>
          <a:ext cx="5727700" cy="1155700"/>
        </p:xfrm>
        <a:graphic>
          <a:graphicData uri="http://schemas.openxmlformats.org/presentationml/2006/ole">
            <p:oleObj spid="_x0000_s215047" name="Equation" r:id="rId7" imgW="5727600" imgH="1155600" progId="Equation.3">
              <p:embed/>
            </p:oleObj>
          </a:graphicData>
        </a:graphic>
      </p:graphicFrame>
      <p:graphicFrame>
        <p:nvGraphicFramePr>
          <p:cNvPr id="215048" name="Object 7"/>
          <p:cNvGraphicFramePr>
            <a:graphicFrameLocks noChangeAspect="1"/>
          </p:cNvGraphicFramePr>
          <p:nvPr/>
        </p:nvGraphicFramePr>
        <p:xfrm>
          <a:off x="1092200" y="2044700"/>
          <a:ext cx="1117600" cy="1155700"/>
        </p:xfrm>
        <a:graphic>
          <a:graphicData uri="http://schemas.openxmlformats.org/presentationml/2006/ole">
            <p:oleObj spid="_x0000_s215048" name="Equation" r:id="rId8" imgW="1117440" imgH="1155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5042"/>
                                        </p:tgtEl>
                                        <p:attrNameLst>
                                          <p:attrName>style.visibility</p:attrName>
                                        </p:attrNameLst>
                                      </p:cBhvr>
                                      <p:to>
                                        <p:strVal val="visible"/>
                                      </p:to>
                                    </p:set>
                                    <p:animEffect transition="in" filter="box(in)">
                                      <p:cBhvr>
                                        <p:cTn id="7" dur="500"/>
                                        <p:tgtEl>
                                          <p:spTgt spid="2150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5048"/>
                                        </p:tgtEl>
                                        <p:attrNameLst>
                                          <p:attrName>style.visibility</p:attrName>
                                        </p:attrNameLst>
                                      </p:cBhvr>
                                      <p:to>
                                        <p:strVal val="visible"/>
                                      </p:to>
                                    </p:set>
                                    <p:animEffect transition="in" filter="box(in)">
                                      <p:cBhvr>
                                        <p:cTn id="12" dur="500"/>
                                        <p:tgtEl>
                                          <p:spTgt spid="21504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15043"/>
                                        </p:tgtEl>
                                        <p:attrNameLst>
                                          <p:attrName>style.visibility</p:attrName>
                                        </p:attrNameLst>
                                      </p:cBhvr>
                                      <p:to>
                                        <p:strVal val="visible"/>
                                      </p:to>
                                    </p:set>
                                    <p:animEffect transition="in" filter="box(in)">
                                      <p:cBhvr>
                                        <p:cTn id="20" dur="500"/>
                                        <p:tgtEl>
                                          <p:spTgt spid="215043"/>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15047"/>
                                        </p:tgtEl>
                                        <p:attrNameLst>
                                          <p:attrName>style.visibility</p:attrName>
                                        </p:attrNameLst>
                                      </p:cBhvr>
                                      <p:to>
                                        <p:strVal val="visible"/>
                                      </p:to>
                                    </p:set>
                                    <p:animEffect transition="in" filter="box(in)">
                                      <p:cBhvr>
                                        <p:cTn id="25" dur="500"/>
                                        <p:tgtEl>
                                          <p:spTgt spid="215047"/>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Phase relationship between the current and voltage in an inductor</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Let</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marL="346075" indent="1588" algn="just">
              <a:lnSpc>
                <a:spcPct val="120000"/>
              </a:lnSpc>
            </a:pPr>
            <a:r>
              <a:rPr lang="en-US" sz="11200" b="1" dirty="0" smtClean="0">
                <a:solidFill>
                  <a:srgbClr val="0000FF"/>
                </a:solidFill>
              </a:rPr>
              <a:t>It is noted that the current through an inductor lags the voltage by 90</a:t>
            </a:r>
            <a:r>
              <a:rPr lang="en-US" sz="11200" b="1" baseline="30000" dirty="0" smtClean="0">
                <a:solidFill>
                  <a:srgbClr val="0000FF"/>
                </a:solidFill>
              </a:rPr>
              <a:t>0</a:t>
            </a:r>
            <a:r>
              <a:rPr lang="en-US" sz="11200" b="1" dirty="0" smtClean="0">
                <a:solidFill>
                  <a:srgbClr val="0000FF"/>
                </a:solidFill>
              </a:rPr>
              <a:t>.</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15043" name="Object 3"/>
          <p:cNvGraphicFramePr>
            <a:graphicFrameLocks noChangeAspect="1"/>
          </p:cNvGraphicFramePr>
          <p:nvPr/>
        </p:nvGraphicFramePr>
        <p:xfrm>
          <a:off x="1117600" y="3289300"/>
          <a:ext cx="2476500" cy="596900"/>
        </p:xfrm>
        <a:graphic>
          <a:graphicData uri="http://schemas.openxmlformats.org/presentationml/2006/ole">
            <p:oleObj spid="_x0000_s218114" name="Equation" r:id="rId5" imgW="2476440" imgH="596880" progId="Equation.3">
              <p:embed/>
            </p:oleObj>
          </a:graphicData>
        </a:graphic>
      </p:graphicFrame>
      <p:graphicFrame>
        <p:nvGraphicFramePr>
          <p:cNvPr id="215047" name="Object 7"/>
          <p:cNvGraphicFramePr>
            <a:graphicFrameLocks noChangeAspect="1"/>
          </p:cNvGraphicFramePr>
          <p:nvPr/>
        </p:nvGraphicFramePr>
        <p:xfrm>
          <a:off x="977900" y="3962400"/>
          <a:ext cx="8013700" cy="622300"/>
        </p:xfrm>
        <a:graphic>
          <a:graphicData uri="http://schemas.openxmlformats.org/presentationml/2006/ole">
            <p:oleObj spid="_x0000_s218115" name="Equation" r:id="rId6" imgW="8013600" imgH="622080" progId="Equation.3">
              <p:embed/>
            </p:oleObj>
          </a:graphicData>
        </a:graphic>
      </p:graphicFrame>
      <p:graphicFrame>
        <p:nvGraphicFramePr>
          <p:cNvPr id="217093" name="Object 5"/>
          <p:cNvGraphicFramePr>
            <a:graphicFrameLocks noChangeAspect="1"/>
          </p:cNvGraphicFramePr>
          <p:nvPr/>
        </p:nvGraphicFramePr>
        <p:xfrm>
          <a:off x="6999288" y="1447800"/>
          <a:ext cx="2830512" cy="2514600"/>
        </p:xfrm>
        <a:graphic>
          <a:graphicData uri="http://schemas.openxmlformats.org/presentationml/2006/ole">
            <p:oleObj spid="_x0000_s218116" name="Visio" r:id="rId7" imgW="1611817" imgH="1293522" progId="Visio.Drawing.11">
              <p:embed/>
            </p:oleObj>
          </a:graphicData>
        </a:graphic>
      </p:graphicFrame>
      <p:graphicFrame>
        <p:nvGraphicFramePr>
          <p:cNvPr id="217094" name="Object 7"/>
          <p:cNvGraphicFramePr>
            <a:graphicFrameLocks noChangeAspect="1"/>
          </p:cNvGraphicFramePr>
          <p:nvPr/>
        </p:nvGraphicFramePr>
        <p:xfrm>
          <a:off x="1041400" y="2038350"/>
          <a:ext cx="1625600" cy="1168400"/>
        </p:xfrm>
        <a:graphic>
          <a:graphicData uri="http://schemas.openxmlformats.org/presentationml/2006/ole">
            <p:oleObj spid="_x0000_s218117" name="Equation" r:id="rId8" imgW="1625400" imgH="1168200" progId="Equation.3">
              <p:embed/>
            </p:oleObj>
          </a:graphicData>
        </a:graphic>
      </p:graphicFrame>
      <p:graphicFrame>
        <p:nvGraphicFramePr>
          <p:cNvPr id="217095" name="Object 7"/>
          <p:cNvGraphicFramePr>
            <a:graphicFrameLocks noChangeAspect="1"/>
          </p:cNvGraphicFramePr>
          <p:nvPr/>
        </p:nvGraphicFramePr>
        <p:xfrm>
          <a:off x="1333500" y="4648200"/>
          <a:ext cx="3695700" cy="622300"/>
        </p:xfrm>
        <a:graphic>
          <a:graphicData uri="http://schemas.openxmlformats.org/presentationml/2006/ole">
            <p:oleObj spid="_x0000_s218118" name="Equation" r:id="rId9" imgW="3695400" imgH="622080" progId="Equation.3">
              <p:embed/>
            </p:oleObj>
          </a:graphicData>
        </a:graphic>
      </p:graphicFrame>
      <p:graphicFrame>
        <p:nvGraphicFramePr>
          <p:cNvPr id="218119" name="Object 7"/>
          <p:cNvGraphicFramePr>
            <a:graphicFrameLocks noChangeAspect="1"/>
          </p:cNvGraphicFramePr>
          <p:nvPr/>
        </p:nvGraphicFramePr>
        <p:xfrm>
          <a:off x="4191000" y="6096000"/>
          <a:ext cx="1828800" cy="584200"/>
        </p:xfrm>
        <a:graphic>
          <a:graphicData uri="http://schemas.openxmlformats.org/presentationml/2006/ole">
            <p:oleObj spid="_x0000_s218119" name="Equation" r:id="rId10" imgW="1828800" imgH="583920" progId="Equation.3">
              <p:embed/>
            </p:oleObj>
          </a:graphicData>
        </a:graphic>
      </p:graphicFrame>
      <p:graphicFrame>
        <p:nvGraphicFramePr>
          <p:cNvPr id="218120" name="Object 8"/>
          <p:cNvGraphicFramePr>
            <a:graphicFrameLocks noChangeAspect="1"/>
          </p:cNvGraphicFramePr>
          <p:nvPr/>
        </p:nvGraphicFramePr>
        <p:xfrm>
          <a:off x="4978400" y="2438400"/>
          <a:ext cx="2082800" cy="584200"/>
        </p:xfrm>
        <a:graphic>
          <a:graphicData uri="http://schemas.openxmlformats.org/presentationml/2006/ole">
            <p:oleObj spid="_x0000_s218120" name="Equation" r:id="rId11" imgW="2082600" imgH="58392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7094"/>
                                        </p:tgtEl>
                                        <p:attrNameLst>
                                          <p:attrName>style.visibility</p:attrName>
                                        </p:attrNameLst>
                                      </p:cBhvr>
                                      <p:to>
                                        <p:strVal val="visible"/>
                                      </p:to>
                                    </p:set>
                                    <p:animEffect transition="in" filter="box(in)">
                                      <p:cBhvr>
                                        <p:cTn id="7" dur="500"/>
                                        <p:tgtEl>
                                          <p:spTgt spid="2170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15043"/>
                                        </p:tgtEl>
                                        <p:attrNameLst>
                                          <p:attrName>style.visibility</p:attrName>
                                        </p:attrNameLst>
                                      </p:cBhvr>
                                      <p:to>
                                        <p:strVal val="visible"/>
                                      </p:to>
                                    </p:set>
                                    <p:animEffect transition="in" filter="box(in)">
                                      <p:cBhvr>
                                        <p:cTn id="15" dur="500"/>
                                        <p:tgtEl>
                                          <p:spTgt spid="21504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15047"/>
                                        </p:tgtEl>
                                        <p:attrNameLst>
                                          <p:attrName>style.visibility</p:attrName>
                                        </p:attrNameLst>
                                      </p:cBhvr>
                                      <p:to>
                                        <p:strVal val="visible"/>
                                      </p:to>
                                    </p:set>
                                    <p:animEffect transition="in" filter="box(in)">
                                      <p:cBhvr>
                                        <p:cTn id="20" dur="500"/>
                                        <p:tgtEl>
                                          <p:spTgt spid="215047"/>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17095"/>
                                        </p:tgtEl>
                                        <p:attrNameLst>
                                          <p:attrName>style.visibility</p:attrName>
                                        </p:attrNameLst>
                                      </p:cBhvr>
                                      <p:to>
                                        <p:strVal val="visible"/>
                                      </p:to>
                                    </p:set>
                                    <p:animEffect transition="in" filter="box(in)">
                                      <p:cBhvr>
                                        <p:cTn id="25" dur="500"/>
                                        <p:tgtEl>
                                          <p:spTgt spid="217095"/>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18119"/>
                                        </p:tgtEl>
                                        <p:attrNameLst>
                                          <p:attrName>style.visibility</p:attrName>
                                        </p:attrNameLst>
                                      </p:cBhvr>
                                      <p:to>
                                        <p:strVal val="visible"/>
                                      </p:to>
                                    </p:set>
                                    <p:animEffect transition="in" filter="box(in)">
                                      <p:cBhvr>
                                        <p:cTn id="35" dur="500"/>
                                        <p:tgtEl>
                                          <p:spTgt spid="218119"/>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18120"/>
                                        </p:tgtEl>
                                        <p:attrNameLst>
                                          <p:attrName>style.visibility</p:attrName>
                                        </p:attrNameLst>
                                      </p:cBhvr>
                                      <p:to>
                                        <p:strVal val="visible"/>
                                      </p:to>
                                    </p:set>
                                    <p:animEffect transition="in" filter="box(in)">
                                      <p:cBhvr>
                                        <p:cTn id="40" dur="500"/>
                                        <p:tgtEl>
                                          <p:spTgt spid="218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Phase relationship between the current and voltage in a capacitor</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Let</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marL="346075" indent="1588" algn="just">
              <a:lnSpc>
                <a:spcPct val="120000"/>
              </a:lnSpc>
            </a:pPr>
            <a:r>
              <a:rPr lang="en-US" sz="11200" b="1" dirty="0" smtClean="0">
                <a:solidFill>
                  <a:srgbClr val="0000FF"/>
                </a:solidFill>
              </a:rPr>
              <a:t>It is noted that the current through a capacitor leads the voltage by 90</a:t>
            </a:r>
            <a:r>
              <a:rPr lang="en-US" sz="11200" b="1" baseline="30000" dirty="0" smtClean="0">
                <a:solidFill>
                  <a:srgbClr val="0000FF"/>
                </a:solidFill>
              </a:rPr>
              <a:t>0</a:t>
            </a:r>
            <a:r>
              <a:rPr lang="en-US" sz="11200" b="1" dirty="0" smtClean="0">
                <a:solidFill>
                  <a:srgbClr val="0000FF"/>
                </a:solidFill>
              </a:rPr>
              <a:t>.</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15043" name="Object 3"/>
          <p:cNvGraphicFramePr>
            <a:graphicFrameLocks noChangeAspect="1"/>
          </p:cNvGraphicFramePr>
          <p:nvPr/>
        </p:nvGraphicFramePr>
        <p:xfrm>
          <a:off x="1066800" y="3289300"/>
          <a:ext cx="2578100" cy="596900"/>
        </p:xfrm>
        <a:graphic>
          <a:graphicData uri="http://schemas.openxmlformats.org/presentationml/2006/ole">
            <p:oleObj spid="_x0000_s217091" name="Equation" r:id="rId5" imgW="2577960" imgH="596880" progId="Equation.3">
              <p:embed/>
            </p:oleObj>
          </a:graphicData>
        </a:graphic>
      </p:graphicFrame>
      <p:graphicFrame>
        <p:nvGraphicFramePr>
          <p:cNvPr id="215047" name="Object 7"/>
          <p:cNvGraphicFramePr>
            <a:graphicFrameLocks noChangeAspect="1"/>
          </p:cNvGraphicFramePr>
          <p:nvPr/>
        </p:nvGraphicFramePr>
        <p:xfrm>
          <a:off x="876300" y="3962400"/>
          <a:ext cx="8216900" cy="622300"/>
        </p:xfrm>
        <a:graphic>
          <a:graphicData uri="http://schemas.openxmlformats.org/presentationml/2006/ole">
            <p:oleObj spid="_x0000_s217092" name="Equation" r:id="rId6" imgW="8216640" imgH="622080" progId="Equation.3">
              <p:embed/>
            </p:oleObj>
          </a:graphicData>
        </a:graphic>
      </p:graphicFrame>
      <p:graphicFrame>
        <p:nvGraphicFramePr>
          <p:cNvPr id="217094" name="Object 7"/>
          <p:cNvGraphicFramePr>
            <a:graphicFrameLocks noChangeAspect="1"/>
          </p:cNvGraphicFramePr>
          <p:nvPr/>
        </p:nvGraphicFramePr>
        <p:xfrm>
          <a:off x="1092200" y="2108200"/>
          <a:ext cx="1524000" cy="1168400"/>
        </p:xfrm>
        <a:graphic>
          <a:graphicData uri="http://schemas.openxmlformats.org/presentationml/2006/ole">
            <p:oleObj spid="_x0000_s217094" name="Equation" r:id="rId7" imgW="1523880" imgH="1168200" progId="Equation.3">
              <p:embed/>
            </p:oleObj>
          </a:graphicData>
        </a:graphic>
      </p:graphicFrame>
      <p:graphicFrame>
        <p:nvGraphicFramePr>
          <p:cNvPr id="217095" name="Object 7"/>
          <p:cNvGraphicFramePr>
            <a:graphicFrameLocks noChangeAspect="1"/>
          </p:cNvGraphicFramePr>
          <p:nvPr/>
        </p:nvGraphicFramePr>
        <p:xfrm>
          <a:off x="1346200" y="4648200"/>
          <a:ext cx="3670300" cy="622300"/>
        </p:xfrm>
        <a:graphic>
          <a:graphicData uri="http://schemas.openxmlformats.org/presentationml/2006/ole">
            <p:oleObj spid="_x0000_s217095" name="Equation" r:id="rId8" imgW="3670200" imgH="622080" progId="Equation.3">
              <p:embed/>
            </p:oleObj>
          </a:graphicData>
        </a:graphic>
      </p:graphicFrame>
      <p:graphicFrame>
        <p:nvGraphicFramePr>
          <p:cNvPr id="217096" name="Object 7"/>
          <p:cNvGraphicFramePr>
            <a:graphicFrameLocks noChangeAspect="1"/>
          </p:cNvGraphicFramePr>
          <p:nvPr/>
        </p:nvGraphicFramePr>
        <p:xfrm>
          <a:off x="3930650" y="5943600"/>
          <a:ext cx="2044700" cy="863600"/>
        </p:xfrm>
        <a:graphic>
          <a:graphicData uri="http://schemas.openxmlformats.org/presentationml/2006/ole">
            <p:oleObj spid="_x0000_s217096" name="Equation" r:id="rId9" imgW="2044440" imgH="863280" progId="Equation.3">
              <p:embed/>
            </p:oleObj>
          </a:graphicData>
        </a:graphic>
      </p:graphicFrame>
      <p:graphicFrame>
        <p:nvGraphicFramePr>
          <p:cNvPr id="217097" name="Object 9"/>
          <p:cNvGraphicFramePr>
            <a:graphicFrameLocks noChangeAspect="1"/>
          </p:cNvGraphicFramePr>
          <p:nvPr/>
        </p:nvGraphicFramePr>
        <p:xfrm>
          <a:off x="6477000" y="1600200"/>
          <a:ext cx="3059112" cy="2128839"/>
        </p:xfrm>
        <a:graphic>
          <a:graphicData uri="http://schemas.openxmlformats.org/presentationml/2006/ole">
            <p:oleObj spid="_x0000_s217097" name="Visio" r:id="rId10" imgW="1240154" imgH="1058104" progId="Visio.Drawing.11">
              <p:embed/>
            </p:oleObj>
          </a:graphicData>
        </a:graphic>
      </p:graphicFrame>
      <p:graphicFrame>
        <p:nvGraphicFramePr>
          <p:cNvPr id="217098" name="Object 10"/>
          <p:cNvGraphicFramePr>
            <a:graphicFrameLocks noChangeAspect="1"/>
          </p:cNvGraphicFramePr>
          <p:nvPr/>
        </p:nvGraphicFramePr>
        <p:xfrm>
          <a:off x="4140200" y="2266950"/>
          <a:ext cx="2146300" cy="596900"/>
        </p:xfrm>
        <a:graphic>
          <a:graphicData uri="http://schemas.openxmlformats.org/presentationml/2006/ole">
            <p:oleObj spid="_x0000_s217098" name="Equation" r:id="rId11" imgW="2145960" imgH="5968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7094"/>
                                        </p:tgtEl>
                                        <p:attrNameLst>
                                          <p:attrName>style.visibility</p:attrName>
                                        </p:attrNameLst>
                                      </p:cBhvr>
                                      <p:to>
                                        <p:strVal val="visible"/>
                                      </p:to>
                                    </p:set>
                                    <p:animEffect transition="in" filter="box(in)">
                                      <p:cBhvr>
                                        <p:cTn id="7" dur="500"/>
                                        <p:tgtEl>
                                          <p:spTgt spid="2170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15043"/>
                                        </p:tgtEl>
                                        <p:attrNameLst>
                                          <p:attrName>style.visibility</p:attrName>
                                        </p:attrNameLst>
                                      </p:cBhvr>
                                      <p:to>
                                        <p:strVal val="visible"/>
                                      </p:to>
                                    </p:set>
                                    <p:animEffect transition="in" filter="box(in)">
                                      <p:cBhvr>
                                        <p:cTn id="15" dur="500"/>
                                        <p:tgtEl>
                                          <p:spTgt spid="21504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15047"/>
                                        </p:tgtEl>
                                        <p:attrNameLst>
                                          <p:attrName>style.visibility</p:attrName>
                                        </p:attrNameLst>
                                      </p:cBhvr>
                                      <p:to>
                                        <p:strVal val="visible"/>
                                      </p:to>
                                    </p:set>
                                    <p:animEffect transition="in" filter="box(in)">
                                      <p:cBhvr>
                                        <p:cTn id="20" dur="500"/>
                                        <p:tgtEl>
                                          <p:spTgt spid="215047"/>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17095"/>
                                        </p:tgtEl>
                                        <p:attrNameLst>
                                          <p:attrName>style.visibility</p:attrName>
                                        </p:attrNameLst>
                                      </p:cBhvr>
                                      <p:to>
                                        <p:strVal val="visible"/>
                                      </p:to>
                                    </p:set>
                                    <p:animEffect transition="in" filter="box(in)">
                                      <p:cBhvr>
                                        <p:cTn id="25" dur="500"/>
                                        <p:tgtEl>
                                          <p:spTgt spid="217095"/>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17096"/>
                                        </p:tgtEl>
                                        <p:attrNameLst>
                                          <p:attrName>style.visibility</p:attrName>
                                        </p:attrNameLst>
                                      </p:cBhvr>
                                      <p:to>
                                        <p:strVal val="visible"/>
                                      </p:to>
                                    </p:set>
                                    <p:animEffect transition="in" filter="box(in)">
                                      <p:cBhvr>
                                        <p:cTn id="35" dur="500"/>
                                        <p:tgtEl>
                                          <p:spTgt spid="217096"/>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17098"/>
                                        </p:tgtEl>
                                        <p:attrNameLst>
                                          <p:attrName>style.visibility</p:attrName>
                                        </p:attrNameLst>
                                      </p:cBhvr>
                                      <p:to>
                                        <p:strVal val="visible"/>
                                      </p:to>
                                    </p:set>
                                    <p:animEffect transition="in" filter="box(in)">
                                      <p:cBhvr>
                                        <p:cTn id="40" dur="500"/>
                                        <p:tgtEl>
                                          <p:spTgt spid="217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RESISTORS IN SERIES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Autofit/>
          </a:bodyPr>
          <a:lstStyle/>
          <a:p>
            <a:pPr algn="just"/>
            <a:r>
              <a:rPr lang="en-US" sz="2800" dirty="0" smtClean="0">
                <a:solidFill>
                  <a:schemeClr val="tx1"/>
                </a:solidFill>
              </a:rPr>
              <a:t>Resistors are in series when the  same current flows through them. There is </a:t>
            </a:r>
            <a:r>
              <a:rPr lang="en-US" sz="2800" dirty="0" smtClean="0">
                <a:solidFill>
                  <a:srgbClr val="0000FF"/>
                </a:solidFill>
              </a:rPr>
              <a:t>NO JUNCTION </a:t>
            </a:r>
            <a:r>
              <a:rPr lang="en-US" sz="2800" dirty="0" smtClean="0">
                <a:solidFill>
                  <a:schemeClr val="tx1"/>
                </a:solidFill>
              </a:rPr>
              <a:t>between them.</a:t>
            </a: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In Fig. 1 : </a:t>
            </a:r>
            <a:r>
              <a:rPr lang="en-US" sz="2800" dirty="0" smtClean="0">
                <a:solidFill>
                  <a:schemeClr val="tx1"/>
                </a:solidFill>
              </a:rPr>
              <a:t>R</a:t>
            </a:r>
            <a:r>
              <a:rPr lang="en-US" sz="2800" baseline="-25000" dirty="0" smtClean="0">
                <a:solidFill>
                  <a:schemeClr val="tx1"/>
                </a:solidFill>
              </a:rPr>
              <a:t>1</a:t>
            </a:r>
            <a:r>
              <a:rPr lang="en-US" sz="2800" dirty="0" smtClean="0">
                <a:solidFill>
                  <a:schemeClr val="tx1"/>
                </a:solidFill>
              </a:rPr>
              <a:t> and R</a:t>
            </a:r>
            <a:r>
              <a:rPr lang="en-US" sz="2800" baseline="-25000" dirty="0" smtClean="0">
                <a:solidFill>
                  <a:schemeClr val="tx1"/>
                </a:solidFill>
              </a:rPr>
              <a:t>2</a:t>
            </a:r>
            <a:r>
              <a:rPr lang="en-US" sz="2800" dirty="0" smtClean="0">
                <a:solidFill>
                  <a:schemeClr val="tx1"/>
                </a:solidFill>
              </a:rPr>
              <a:t> are in series</a:t>
            </a:r>
          </a:p>
          <a:p>
            <a:pPr algn="just"/>
            <a:r>
              <a:rPr lang="en-US" sz="2800" dirty="0" smtClean="0">
                <a:solidFill>
                  <a:srgbClr val="0000FF"/>
                </a:solidFill>
              </a:rPr>
              <a:t>In Fig. 2: </a:t>
            </a:r>
            <a:r>
              <a:rPr lang="en-US" sz="2800" dirty="0" smtClean="0">
                <a:solidFill>
                  <a:schemeClr val="tx1"/>
                </a:solidFill>
              </a:rPr>
              <a:t>None of the resistors are in series</a:t>
            </a:r>
          </a:p>
          <a:p>
            <a:pPr algn="just"/>
            <a:endParaRPr lang="en-US" sz="2800" dirty="0" smtClean="0">
              <a:solidFill>
                <a:srgbClr val="0000FF"/>
              </a:solidFill>
            </a:endParaRPr>
          </a:p>
          <a:p>
            <a:pPr algn="r"/>
            <a:endParaRPr lang="en-US" sz="2800" dirty="0">
              <a:solidFill>
                <a:srgbClr val="0000FF"/>
              </a:solidFill>
            </a:endParaRPr>
          </a:p>
          <a:p>
            <a:pPr algn="r"/>
            <a:endParaRPr lang="en-US" sz="2800" dirty="0" smtClean="0">
              <a:solidFill>
                <a:srgbClr val="0000FF"/>
              </a:solidFill>
            </a:endParaRPr>
          </a:p>
          <a:p>
            <a:pPr algn="r"/>
            <a:endParaRPr lang="en-US" sz="2800" dirty="0">
              <a:solidFill>
                <a:srgbClr val="0000FF"/>
              </a:solidFill>
            </a:endParaRPr>
          </a:p>
          <a:p>
            <a:pPr algn="r"/>
            <a:endParaRPr lang="en-US" sz="2800" dirty="0" smtClean="0">
              <a:solidFill>
                <a:srgbClr val="0000FF"/>
              </a:solidFill>
            </a:endParaRPr>
          </a:p>
          <a:p>
            <a:pPr algn="r"/>
            <a:endParaRPr lang="en-US" sz="2800" dirty="0">
              <a:solidFill>
                <a:srgbClr val="0000FF"/>
              </a:solidFill>
            </a:endParaRPr>
          </a:p>
          <a:p>
            <a:pPr algn="r"/>
            <a:endParaRPr lang="en-US" sz="2800" dirty="0" smtClean="0">
              <a:solidFill>
                <a:srgbClr val="0000FF"/>
              </a:solidFill>
            </a:endParaRPr>
          </a:p>
          <a:p>
            <a:pPr algn="r"/>
            <a:endParaRPr lang="en-US" sz="2800" dirty="0">
              <a:solidFill>
                <a:srgbClr val="0000FF"/>
              </a:solidFill>
            </a:endParaRPr>
          </a:p>
          <a:p>
            <a:pPr algn="r"/>
            <a:endParaRPr lang="en-US" sz="2800" dirty="0" smtClean="0">
              <a:solidFill>
                <a:srgbClr val="0000FF"/>
              </a:solidFill>
            </a:endParaRPr>
          </a:p>
          <a:p>
            <a:pPr algn="r"/>
            <a:endParaRPr lang="en-US" sz="2800" dirty="0">
              <a:solidFill>
                <a:srgbClr val="0000FF"/>
              </a:solidFill>
            </a:endParaRPr>
          </a:p>
          <a:p>
            <a:pPr algn="r"/>
            <a:endParaRPr lang="en-US" sz="2800" dirty="0" smtClean="0">
              <a:solidFill>
                <a:srgbClr val="0000FF"/>
              </a:solidFill>
            </a:endParaRPr>
          </a:p>
          <a:p>
            <a:pPr algn="r"/>
            <a:endParaRPr lang="en-US" sz="2800" dirty="0">
              <a:solidFill>
                <a:srgbClr val="0000FF"/>
              </a:solidFill>
            </a:endParaRPr>
          </a:p>
          <a:p>
            <a:pPr algn="r"/>
            <a:endParaRPr lang="en-US" sz="2800" dirty="0" smtClean="0">
              <a:solidFill>
                <a:srgbClr val="0000FF"/>
              </a:solidFill>
            </a:endParaRPr>
          </a:p>
          <a:p>
            <a:pPr algn="r"/>
            <a:endParaRPr lang="en-US" sz="2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3075" name="Object 3"/>
          <p:cNvGraphicFramePr>
            <a:graphicFrameLocks noChangeAspect="1"/>
          </p:cNvGraphicFramePr>
          <p:nvPr/>
        </p:nvGraphicFramePr>
        <p:xfrm>
          <a:off x="152400" y="1981200"/>
          <a:ext cx="8839200" cy="3048000"/>
        </p:xfrm>
        <a:graphic>
          <a:graphicData uri="http://schemas.openxmlformats.org/presentationml/2006/ole">
            <p:oleObj spid="_x0000_s3075" name="Visio" r:id="rId5" imgW="4762309" imgH="1275886"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box(in)">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ox(in)">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Series circuit containing R and L</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20170" name="Object 7"/>
          <p:cNvGraphicFramePr>
            <a:graphicFrameLocks noChangeAspect="1"/>
          </p:cNvGraphicFramePr>
          <p:nvPr/>
        </p:nvGraphicFramePr>
        <p:xfrm>
          <a:off x="1066800" y="4267200"/>
          <a:ext cx="2400300" cy="609600"/>
        </p:xfrm>
        <a:graphic>
          <a:graphicData uri="http://schemas.openxmlformats.org/presentationml/2006/ole">
            <p:oleObj spid="_x0000_s230403" name="Equation" r:id="rId5" imgW="2400120" imgH="609480" progId="Equation.3">
              <p:embed/>
            </p:oleObj>
          </a:graphicData>
        </a:graphic>
      </p:graphicFrame>
      <p:graphicFrame>
        <p:nvGraphicFramePr>
          <p:cNvPr id="230406" name="Object 6"/>
          <p:cNvGraphicFramePr>
            <a:graphicFrameLocks noChangeAspect="1"/>
          </p:cNvGraphicFramePr>
          <p:nvPr/>
        </p:nvGraphicFramePr>
        <p:xfrm>
          <a:off x="1524000" y="1905000"/>
          <a:ext cx="4648200" cy="2438400"/>
        </p:xfrm>
        <a:graphic>
          <a:graphicData uri="http://schemas.openxmlformats.org/presentationml/2006/ole">
            <p:oleObj spid="_x0000_s230406" name="Visio" r:id="rId6" imgW="2803606" imgH="1926246" progId="Visio.Drawing.11">
              <p:embed/>
            </p:oleObj>
          </a:graphicData>
        </a:graphic>
      </p:graphicFrame>
      <p:graphicFrame>
        <p:nvGraphicFramePr>
          <p:cNvPr id="230407" name="Object 7"/>
          <p:cNvGraphicFramePr>
            <a:graphicFrameLocks noChangeAspect="1"/>
          </p:cNvGraphicFramePr>
          <p:nvPr/>
        </p:nvGraphicFramePr>
        <p:xfrm>
          <a:off x="819150" y="4851400"/>
          <a:ext cx="2895600" cy="660400"/>
        </p:xfrm>
        <a:graphic>
          <a:graphicData uri="http://schemas.openxmlformats.org/presentationml/2006/ole">
            <p:oleObj spid="_x0000_s230407" name="Equation" r:id="rId7" imgW="2895480" imgH="660240" progId="Equation.3">
              <p:embed/>
            </p:oleObj>
          </a:graphicData>
        </a:graphic>
      </p:graphicFrame>
      <p:graphicFrame>
        <p:nvGraphicFramePr>
          <p:cNvPr id="230408" name="Object 7"/>
          <p:cNvGraphicFramePr>
            <a:graphicFrameLocks noChangeAspect="1"/>
          </p:cNvGraphicFramePr>
          <p:nvPr/>
        </p:nvGraphicFramePr>
        <p:xfrm>
          <a:off x="330200" y="5562600"/>
          <a:ext cx="4622800" cy="660400"/>
        </p:xfrm>
        <a:graphic>
          <a:graphicData uri="http://schemas.openxmlformats.org/presentationml/2006/ole">
            <p:oleObj spid="_x0000_s230408" name="Equation" r:id="rId8" imgW="4622760" imgH="660240" progId="Equation.3">
              <p:embed/>
            </p:oleObj>
          </a:graphicData>
        </a:graphic>
      </p:graphicFrame>
      <p:graphicFrame>
        <p:nvGraphicFramePr>
          <p:cNvPr id="230409" name="Object 7"/>
          <p:cNvGraphicFramePr>
            <a:graphicFrameLocks noChangeAspect="1"/>
          </p:cNvGraphicFramePr>
          <p:nvPr/>
        </p:nvGraphicFramePr>
        <p:xfrm>
          <a:off x="5391150" y="4267200"/>
          <a:ext cx="2971800" cy="660400"/>
        </p:xfrm>
        <a:graphic>
          <a:graphicData uri="http://schemas.openxmlformats.org/presentationml/2006/ole">
            <p:oleObj spid="_x0000_s230409" name="Equation" r:id="rId9" imgW="2971800" imgH="660240" progId="Equation.3">
              <p:embed/>
            </p:oleObj>
          </a:graphicData>
        </a:graphic>
      </p:graphicFrame>
      <p:graphicFrame>
        <p:nvGraphicFramePr>
          <p:cNvPr id="230410" name="Object 7"/>
          <p:cNvGraphicFramePr>
            <a:graphicFrameLocks noChangeAspect="1"/>
          </p:cNvGraphicFramePr>
          <p:nvPr/>
        </p:nvGraphicFramePr>
        <p:xfrm>
          <a:off x="5600700" y="5105400"/>
          <a:ext cx="3162300" cy="711200"/>
        </p:xfrm>
        <a:graphic>
          <a:graphicData uri="http://schemas.openxmlformats.org/presentationml/2006/ole">
            <p:oleObj spid="_x0000_s230410" name="Equation" r:id="rId10" imgW="3162240" imgH="711000" progId="Equation.3">
              <p:embed/>
            </p:oleObj>
          </a:graphicData>
        </a:graphic>
      </p:graphicFrame>
      <p:graphicFrame>
        <p:nvGraphicFramePr>
          <p:cNvPr id="230411" name="Object 4"/>
          <p:cNvGraphicFramePr>
            <a:graphicFrameLocks noChangeAspect="1"/>
          </p:cNvGraphicFramePr>
          <p:nvPr/>
        </p:nvGraphicFramePr>
        <p:xfrm>
          <a:off x="6019800" y="1647825"/>
          <a:ext cx="3349625" cy="2085975"/>
        </p:xfrm>
        <a:graphic>
          <a:graphicData uri="http://schemas.openxmlformats.org/presentationml/2006/ole">
            <p:oleObj spid="_x0000_s230411" name="Visio" r:id="rId11" imgW="2431357" imgH="1126433"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0406"/>
                                        </p:tgtEl>
                                        <p:attrNameLst>
                                          <p:attrName>style.visibility</p:attrName>
                                        </p:attrNameLst>
                                      </p:cBhvr>
                                      <p:to>
                                        <p:strVal val="visible"/>
                                      </p:to>
                                    </p:set>
                                    <p:animEffect transition="in" filter="box(in)">
                                      <p:cBhvr>
                                        <p:cTn id="7" dur="500"/>
                                        <p:tgtEl>
                                          <p:spTgt spid="23040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0411"/>
                                        </p:tgtEl>
                                        <p:attrNameLst>
                                          <p:attrName>style.visibility</p:attrName>
                                        </p:attrNameLst>
                                      </p:cBhvr>
                                      <p:to>
                                        <p:strVal val="visible"/>
                                      </p:to>
                                    </p:set>
                                    <p:animEffect transition="in" filter="box(in)">
                                      <p:cBhvr>
                                        <p:cTn id="12" dur="500"/>
                                        <p:tgtEl>
                                          <p:spTgt spid="2304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20170"/>
                                        </p:tgtEl>
                                        <p:attrNameLst>
                                          <p:attrName>style.visibility</p:attrName>
                                        </p:attrNameLst>
                                      </p:cBhvr>
                                      <p:to>
                                        <p:strVal val="visible"/>
                                      </p:to>
                                    </p:set>
                                    <p:animEffect transition="in" filter="box(in)">
                                      <p:cBhvr>
                                        <p:cTn id="17" dur="500"/>
                                        <p:tgtEl>
                                          <p:spTgt spid="22017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0407"/>
                                        </p:tgtEl>
                                        <p:attrNameLst>
                                          <p:attrName>style.visibility</p:attrName>
                                        </p:attrNameLst>
                                      </p:cBhvr>
                                      <p:to>
                                        <p:strVal val="visible"/>
                                      </p:to>
                                    </p:set>
                                    <p:animEffect transition="in" filter="box(in)">
                                      <p:cBhvr>
                                        <p:cTn id="22" dur="500"/>
                                        <p:tgtEl>
                                          <p:spTgt spid="23040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30408"/>
                                        </p:tgtEl>
                                        <p:attrNameLst>
                                          <p:attrName>style.visibility</p:attrName>
                                        </p:attrNameLst>
                                      </p:cBhvr>
                                      <p:to>
                                        <p:strVal val="visible"/>
                                      </p:to>
                                    </p:set>
                                    <p:animEffect transition="in" filter="box(in)">
                                      <p:cBhvr>
                                        <p:cTn id="27" dur="500"/>
                                        <p:tgtEl>
                                          <p:spTgt spid="23040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30409"/>
                                        </p:tgtEl>
                                        <p:attrNameLst>
                                          <p:attrName>style.visibility</p:attrName>
                                        </p:attrNameLst>
                                      </p:cBhvr>
                                      <p:to>
                                        <p:strVal val="visible"/>
                                      </p:to>
                                    </p:set>
                                    <p:animEffect transition="in" filter="box(in)">
                                      <p:cBhvr>
                                        <p:cTn id="32" dur="500"/>
                                        <p:tgtEl>
                                          <p:spTgt spid="23040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30410"/>
                                        </p:tgtEl>
                                        <p:attrNameLst>
                                          <p:attrName>style.visibility</p:attrName>
                                        </p:attrNameLst>
                                      </p:cBhvr>
                                      <p:to>
                                        <p:strVal val="visible"/>
                                      </p:to>
                                    </p:set>
                                    <p:animEffect transition="in" filter="box(in)">
                                      <p:cBhvr>
                                        <p:cTn id="37" dur="500"/>
                                        <p:tgtEl>
                                          <p:spTgt spid="230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Phase angle between current and voltage in a series RL circuit</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r>
              <a:rPr lang="en-US" sz="11200" b="1" dirty="0" smtClean="0">
                <a:solidFill>
                  <a:srgbClr val="0000FF"/>
                </a:solidFill>
              </a:rPr>
              <a:t>The current in a series RL circuit lags the voltage but not by 90</a:t>
            </a:r>
            <a:r>
              <a:rPr lang="en-US" sz="11200" b="1" baseline="30000" dirty="0" smtClean="0">
                <a:solidFill>
                  <a:srgbClr val="0000FF"/>
                </a:solidFill>
              </a:rPr>
              <a:t>0</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30404" name="Object 4"/>
          <p:cNvGraphicFramePr>
            <a:graphicFrameLocks noChangeAspect="1"/>
          </p:cNvGraphicFramePr>
          <p:nvPr/>
        </p:nvGraphicFramePr>
        <p:xfrm>
          <a:off x="6019800" y="1647825"/>
          <a:ext cx="3349625" cy="2085975"/>
        </p:xfrm>
        <a:graphic>
          <a:graphicData uri="http://schemas.openxmlformats.org/presentationml/2006/ole">
            <p:oleObj spid="_x0000_s231427" name="Visio" r:id="rId5" imgW="2431357" imgH="1126433" progId="Visio.Drawing.11">
              <p:embed/>
            </p:oleObj>
          </a:graphicData>
        </a:graphic>
      </p:graphicFrame>
      <p:graphicFrame>
        <p:nvGraphicFramePr>
          <p:cNvPr id="230410" name="Object 7"/>
          <p:cNvGraphicFramePr>
            <a:graphicFrameLocks noChangeAspect="1"/>
          </p:cNvGraphicFramePr>
          <p:nvPr/>
        </p:nvGraphicFramePr>
        <p:xfrm>
          <a:off x="1371600" y="1955800"/>
          <a:ext cx="3035300" cy="1244600"/>
        </p:xfrm>
        <a:graphic>
          <a:graphicData uri="http://schemas.openxmlformats.org/presentationml/2006/ole">
            <p:oleObj spid="_x0000_s231432" name="Equation" r:id="rId6" imgW="3035160" imgH="124452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animEffect transition="in" filter="box(in)">
                                      <p:cBhvr>
                                        <p:cTn id="7" dur="500"/>
                                        <p:tgtEl>
                                          <p:spTgt spid="23040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0410"/>
                                        </p:tgtEl>
                                        <p:attrNameLst>
                                          <p:attrName>style.visibility</p:attrName>
                                        </p:attrNameLst>
                                      </p:cBhvr>
                                      <p:to>
                                        <p:strVal val="visible"/>
                                      </p:to>
                                    </p:set>
                                    <p:animEffect transition="in" filter="box(in)">
                                      <p:cBhvr>
                                        <p:cTn id="12" dur="500"/>
                                        <p:tgtEl>
                                          <p:spTgt spid="2304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ox(in)">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Series circuit containing R and C</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20170" name="Object 7"/>
          <p:cNvGraphicFramePr>
            <a:graphicFrameLocks noChangeAspect="1"/>
          </p:cNvGraphicFramePr>
          <p:nvPr/>
        </p:nvGraphicFramePr>
        <p:xfrm>
          <a:off x="1060450" y="4260850"/>
          <a:ext cx="2413000" cy="622300"/>
        </p:xfrm>
        <a:graphic>
          <a:graphicData uri="http://schemas.openxmlformats.org/presentationml/2006/ole">
            <p:oleObj spid="_x0000_s232450" name="Equation" r:id="rId5" imgW="2412720" imgH="622080" progId="Equation.3">
              <p:embed/>
            </p:oleObj>
          </a:graphicData>
        </a:graphic>
      </p:graphicFrame>
      <p:graphicFrame>
        <p:nvGraphicFramePr>
          <p:cNvPr id="230406" name="Object 6"/>
          <p:cNvGraphicFramePr>
            <a:graphicFrameLocks noChangeAspect="1"/>
          </p:cNvGraphicFramePr>
          <p:nvPr/>
        </p:nvGraphicFramePr>
        <p:xfrm>
          <a:off x="1524000" y="1905000"/>
          <a:ext cx="4648200" cy="2438400"/>
        </p:xfrm>
        <a:graphic>
          <a:graphicData uri="http://schemas.openxmlformats.org/presentationml/2006/ole">
            <p:oleObj spid="_x0000_s232451" name="Visio" r:id="rId6" imgW="2881889" imgH="1954859" progId="Visio.Drawing.11">
              <p:embed/>
            </p:oleObj>
          </a:graphicData>
        </a:graphic>
      </p:graphicFrame>
      <p:graphicFrame>
        <p:nvGraphicFramePr>
          <p:cNvPr id="230407" name="Object 7"/>
          <p:cNvGraphicFramePr>
            <a:graphicFrameLocks noChangeAspect="1"/>
          </p:cNvGraphicFramePr>
          <p:nvPr/>
        </p:nvGraphicFramePr>
        <p:xfrm>
          <a:off x="812800" y="4845050"/>
          <a:ext cx="2908300" cy="673100"/>
        </p:xfrm>
        <a:graphic>
          <a:graphicData uri="http://schemas.openxmlformats.org/presentationml/2006/ole">
            <p:oleObj spid="_x0000_s232452" name="Equation" r:id="rId7" imgW="2908080" imgH="672840" progId="Equation.3">
              <p:embed/>
            </p:oleObj>
          </a:graphicData>
        </a:graphic>
      </p:graphicFrame>
      <p:graphicFrame>
        <p:nvGraphicFramePr>
          <p:cNvPr id="230408" name="Object 7"/>
          <p:cNvGraphicFramePr>
            <a:graphicFrameLocks noChangeAspect="1"/>
          </p:cNvGraphicFramePr>
          <p:nvPr/>
        </p:nvGraphicFramePr>
        <p:xfrm>
          <a:off x="323850" y="5556250"/>
          <a:ext cx="4635500" cy="673100"/>
        </p:xfrm>
        <a:graphic>
          <a:graphicData uri="http://schemas.openxmlformats.org/presentationml/2006/ole">
            <p:oleObj spid="_x0000_s232453" name="Equation" r:id="rId8" imgW="4635360" imgH="672840" progId="Equation.3">
              <p:embed/>
            </p:oleObj>
          </a:graphicData>
        </a:graphic>
      </p:graphicFrame>
      <p:graphicFrame>
        <p:nvGraphicFramePr>
          <p:cNvPr id="230409" name="Object 7"/>
          <p:cNvGraphicFramePr>
            <a:graphicFrameLocks noChangeAspect="1"/>
          </p:cNvGraphicFramePr>
          <p:nvPr/>
        </p:nvGraphicFramePr>
        <p:xfrm>
          <a:off x="5384800" y="4260850"/>
          <a:ext cx="2984500" cy="673100"/>
        </p:xfrm>
        <a:graphic>
          <a:graphicData uri="http://schemas.openxmlformats.org/presentationml/2006/ole">
            <p:oleObj spid="_x0000_s232454" name="Equation" r:id="rId9" imgW="2984400" imgH="672840" progId="Equation.3">
              <p:embed/>
            </p:oleObj>
          </a:graphicData>
        </a:graphic>
      </p:graphicFrame>
      <p:graphicFrame>
        <p:nvGraphicFramePr>
          <p:cNvPr id="230410" name="Object 7"/>
          <p:cNvGraphicFramePr>
            <a:graphicFrameLocks noChangeAspect="1"/>
          </p:cNvGraphicFramePr>
          <p:nvPr/>
        </p:nvGraphicFramePr>
        <p:xfrm>
          <a:off x="5594350" y="5099050"/>
          <a:ext cx="3175000" cy="723900"/>
        </p:xfrm>
        <a:graphic>
          <a:graphicData uri="http://schemas.openxmlformats.org/presentationml/2006/ole">
            <p:oleObj spid="_x0000_s232455" name="Equation" r:id="rId10" imgW="3174840" imgH="723600" progId="Equation.3">
              <p:embed/>
            </p:oleObj>
          </a:graphicData>
        </a:graphic>
      </p:graphicFrame>
      <p:graphicFrame>
        <p:nvGraphicFramePr>
          <p:cNvPr id="232457" name="Object 9"/>
          <p:cNvGraphicFramePr>
            <a:graphicFrameLocks noChangeAspect="1"/>
          </p:cNvGraphicFramePr>
          <p:nvPr/>
        </p:nvGraphicFramePr>
        <p:xfrm>
          <a:off x="5791200" y="1295400"/>
          <a:ext cx="3657600" cy="2590800"/>
        </p:xfrm>
        <a:graphic>
          <a:graphicData uri="http://schemas.openxmlformats.org/presentationml/2006/ole">
            <p:oleObj spid="_x0000_s232457" name="Visio" r:id="rId11" imgW="2330939" imgH="997675"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0406"/>
                                        </p:tgtEl>
                                        <p:attrNameLst>
                                          <p:attrName>style.visibility</p:attrName>
                                        </p:attrNameLst>
                                      </p:cBhvr>
                                      <p:to>
                                        <p:strVal val="visible"/>
                                      </p:to>
                                    </p:set>
                                    <p:animEffect transition="in" filter="box(in)">
                                      <p:cBhvr>
                                        <p:cTn id="7" dur="500"/>
                                        <p:tgtEl>
                                          <p:spTgt spid="23040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2457"/>
                                        </p:tgtEl>
                                        <p:attrNameLst>
                                          <p:attrName>style.visibility</p:attrName>
                                        </p:attrNameLst>
                                      </p:cBhvr>
                                      <p:to>
                                        <p:strVal val="visible"/>
                                      </p:to>
                                    </p:set>
                                    <p:animEffect transition="in" filter="box(in)">
                                      <p:cBhvr>
                                        <p:cTn id="12" dur="500"/>
                                        <p:tgtEl>
                                          <p:spTgt spid="23245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20170"/>
                                        </p:tgtEl>
                                        <p:attrNameLst>
                                          <p:attrName>style.visibility</p:attrName>
                                        </p:attrNameLst>
                                      </p:cBhvr>
                                      <p:to>
                                        <p:strVal val="visible"/>
                                      </p:to>
                                    </p:set>
                                    <p:animEffect transition="in" filter="box(in)">
                                      <p:cBhvr>
                                        <p:cTn id="17" dur="500"/>
                                        <p:tgtEl>
                                          <p:spTgt spid="22017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0407"/>
                                        </p:tgtEl>
                                        <p:attrNameLst>
                                          <p:attrName>style.visibility</p:attrName>
                                        </p:attrNameLst>
                                      </p:cBhvr>
                                      <p:to>
                                        <p:strVal val="visible"/>
                                      </p:to>
                                    </p:set>
                                    <p:animEffect transition="in" filter="box(in)">
                                      <p:cBhvr>
                                        <p:cTn id="22" dur="500"/>
                                        <p:tgtEl>
                                          <p:spTgt spid="23040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30408"/>
                                        </p:tgtEl>
                                        <p:attrNameLst>
                                          <p:attrName>style.visibility</p:attrName>
                                        </p:attrNameLst>
                                      </p:cBhvr>
                                      <p:to>
                                        <p:strVal val="visible"/>
                                      </p:to>
                                    </p:set>
                                    <p:animEffect transition="in" filter="box(in)">
                                      <p:cBhvr>
                                        <p:cTn id="27" dur="500"/>
                                        <p:tgtEl>
                                          <p:spTgt spid="23040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30409"/>
                                        </p:tgtEl>
                                        <p:attrNameLst>
                                          <p:attrName>style.visibility</p:attrName>
                                        </p:attrNameLst>
                                      </p:cBhvr>
                                      <p:to>
                                        <p:strVal val="visible"/>
                                      </p:to>
                                    </p:set>
                                    <p:animEffect transition="in" filter="box(in)">
                                      <p:cBhvr>
                                        <p:cTn id="32" dur="500"/>
                                        <p:tgtEl>
                                          <p:spTgt spid="23040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30410"/>
                                        </p:tgtEl>
                                        <p:attrNameLst>
                                          <p:attrName>style.visibility</p:attrName>
                                        </p:attrNameLst>
                                      </p:cBhvr>
                                      <p:to>
                                        <p:strVal val="visible"/>
                                      </p:to>
                                    </p:set>
                                    <p:animEffect transition="in" filter="box(in)">
                                      <p:cBhvr>
                                        <p:cTn id="37" dur="500"/>
                                        <p:tgtEl>
                                          <p:spTgt spid="230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Phase angle between current and voltage in a series RL circuit</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r>
              <a:rPr lang="en-US" sz="11200" b="1" dirty="0" smtClean="0">
                <a:solidFill>
                  <a:srgbClr val="0000FF"/>
                </a:solidFill>
              </a:rPr>
              <a:t>The current in a series RC circuit leads the voltage but not by 90</a:t>
            </a:r>
            <a:r>
              <a:rPr lang="en-US" sz="11200" b="1" baseline="30000" dirty="0" smtClean="0">
                <a:solidFill>
                  <a:srgbClr val="0000FF"/>
                </a:solidFill>
              </a:rPr>
              <a:t>0</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30410" name="Object 7"/>
          <p:cNvGraphicFramePr>
            <a:graphicFrameLocks noChangeAspect="1"/>
          </p:cNvGraphicFramePr>
          <p:nvPr/>
        </p:nvGraphicFramePr>
        <p:xfrm>
          <a:off x="1365250" y="1955800"/>
          <a:ext cx="3048000" cy="1244600"/>
        </p:xfrm>
        <a:graphic>
          <a:graphicData uri="http://schemas.openxmlformats.org/presentationml/2006/ole">
            <p:oleObj spid="_x0000_s233475" name="Equation" r:id="rId5" imgW="3047760" imgH="1244520" progId="Equation.3">
              <p:embed/>
            </p:oleObj>
          </a:graphicData>
        </a:graphic>
      </p:graphicFrame>
      <p:graphicFrame>
        <p:nvGraphicFramePr>
          <p:cNvPr id="233476" name="Object 4"/>
          <p:cNvGraphicFramePr>
            <a:graphicFrameLocks noChangeAspect="1"/>
          </p:cNvGraphicFramePr>
          <p:nvPr/>
        </p:nvGraphicFramePr>
        <p:xfrm>
          <a:off x="5791200" y="1828800"/>
          <a:ext cx="3657600" cy="2590800"/>
        </p:xfrm>
        <a:graphic>
          <a:graphicData uri="http://schemas.openxmlformats.org/presentationml/2006/ole">
            <p:oleObj spid="_x0000_s233476" name="Visio" r:id="rId6" imgW="2330939" imgH="997675"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0410"/>
                                        </p:tgtEl>
                                        <p:attrNameLst>
                                          <p:attrName>style.visibility</p:attrName>
                                        </p:attrNameLst>
                                      </p:cBhvr>
                                      <p:to>
                                        <p:strVal val="visible"/>
                                      </p:to>
                                    </p:set>
                                    <p:animEffect transition="in" filter="box(in)">
                                      <p:cBhvr>
                                        <p:cTn id="7" dur="500"/>
                                        <p:tgtEl>
                                          <p:spTgt spid="2304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3476"/>
                                        </p:tgtEl>
                                        <p:attrNameLst>
                                          <p:attrName>style.visibility</p:attrName>
                                        </p:attrNameLst>
                                      </p:cBhvr>
                                      <p:to>
                                        <p:strVal val="visible"/>
                                      </p:to>
                                    </p:set>
                                    <p:animEffect transition="in" filter="box(in)">
                                      <p:cBhvr>
                                        <p:cTn id="12" dur="500"/>
                                        <p:tgtEl>
                                          <p:spTgt spid="23347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ox(in)">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Series circuit containing R, L and C</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19144" name="Object 8"/>
          <p:cNvGraphicFramePr>
            <a:graphicFrameLocks noChangeAspect="1"/>
          </p:cNvGraphicFramePr>
          <p:nvPr/>
        </p:nvGraphicFramePr>
        <p:xfrm>
          <a:off x="5105400" y="1524000"/>
          <a:ext cx="4578350" cy="3657600"/>
        </p:xfrm>
        <a:graphic>
          <a:graphicData uri="http://schemas.openxmlformats.org/presentationml/2006/ole">
            <p:oleObj spid="_x0000_s219144" name="Visio" r:id="rId5" imgW="1992434" imgH="1393667" progId="Visio.Drawing.11">
              <p:embed/>
            </p:oleObj>
          </a:graphicData>
        </a:graphic>
      </p:graphicFrame>
      <p:graphicFrame>
        <p:nvGraphicFramePr>
          <p:cNvPr id="219145" name="Object 7"/>
          <p:cNvGraphicFramePr>
            <a:graphicFrameLocks noChangeAspect="1"/>
          </p:cNvGraphicFramePr>
          <p:nvPr/>
        </p:nvGraphicFramePr>
        <p:xfrm>
          <a:off x="889000" y="4876800"/>
          <a:ext cx="3378200" cy="609600"/>
        </p:xfrm>
        <a:graphic>
          <a:graphicData uri="http://schemas.openxmlformats.org/presentationml/2006/ole">
            <p:oleObj spid="_x0000_s219145" name="Equation" r:id="rId6" imgW="3377880" imgH="609480" progId="Equation.3">
              <p:embed/>
            </p:oleObj>
          </a:graphicData>
        </a:graphic>
      </p:graphicFrame>
      <p:graphicFrame>
        <p:nvGraphicFramePr>
          <p:cNvPr id="219146" name="Object 7"/>
          <p:cNvGraphicFramePr>
            <a:graphicFrameLocks noChangeAspect="1"/>
          </p:cNvGraphicFramePr>
          <p:nvPr/>
        </p:nvGraphicFramePr>
        <p:xfrm>
          <a:off x="863600" y="5727700"/>
          <a:ext cx="4267200" cy="673100"/>
        </p:xfrm>
        <a:graphic>
          <a:graphicData uri="http://schemas.openxmlformats.org/presentationml/2006/ole">
            <p:oleObj spid="_x0000_s219146" name="Equation" r:id="rId7" imgW="4267080" imgH="672840" progId="Equation.3">
              <p:embed/>
            </p:oleObj>
          </a:graphicData>
        </a:graphic>
      </p:graphicFrame>
      <p:graphicFrame>
        <p:nvGraphicFramePr>
          <p:cNvPr id="219151" name="Object 15"/>
          <p:cNvGraphicFramePr>
            <a:graphicFrameLocks noChangeAspect="1"/>
          </p:cNvGraphicFramePr>
          <p:nvPr/>
        </p:nvGraphicFramePr>
        <p:xfrm>
          <a:off x="533400" y="1752600"/>
          <a:ext cx="5943600" cy="3047999"/>
        </p:xfrm>
        <a:graphic>
          <a:graphicData uri="http://schemas.openxmlformats.org/presentationml/2006/ole">
            <p:oleObj spid="_x0000_s219151" name="Visio" r:id="rId8" imgW="3451734" imgH="1998318"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9151"/>
                                        </p:tgtEl>
                                        <p:attrNameLst>
                                          <p:attrName>style.visibility</p:attrName>
                                        </p:attrNameLst>
                                      </p:cBhvr>
                                      <p:to>
                                        <p:strVal val="visible"/>
                                      </p:to>
                                    </p:set>
                                    <p:animEffect transition="in" filter="box(in)">
                                      <p:cBhvr>
                                        <p:cTn id="7" dur="500"/>
                                        <p:tgtEl>
                                          <p:spTgt spid="2191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9144"/>
                                        </p:tgtEl>
                                        <p:attrNameLst>
                                          <p:attrName>style.visibility</p:attrName>
                                        </p:attrNameLst>
                                      </p:cBhvr>
                                      <p:to>
                                        <p:strVal val="visible"/>
                                      </p:to>
                                    </p:set>
                                    <p:animEffect transition="in" filter="box(in)">
                                      <p:cBhvr>
                                        <p:cTn id="12" dur="500"/>
                                        <p:tgtEl>
                                          <p:spTgt spid="21914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9145"/>
                                        </p:tgtEl>
                                        <p:attrNameLst>
                                          <p:attrName>style.visibility</p:attrName>
                                        </p:attrNameLst>
                                      </p:cBhvr>
                                      <p:to>
                                        <p:strVal val="visible"/>
                                      </p:to>
                                    </p:set>
                                    <p:animEffect transition="in" filter="box(in)">
                                      <p:cBhvr>
                                        <p:cTn id="17" dur="500"/>
                                        <p:tgtEl>
                                          <p:spTgt spid="21914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9146"/>
                                        </p:tgtEl>
                                        <p:attrNameLst>
                                          <p:attrName>style.visibility</p:attrName>
                                        </p:attrNameLst>
                                      </p:cBhvr>
                                      <p:to>
                                        <p:strVal val="visible"/>
                                      </p:to>
                                    </p:set>
                                    <p:animEffect transition="in" filter="box(in)">
                                      <p:cBhvr>
                                        <p:cTn id="22" dur="500"/>
                                        <p:tgtEl>
                                          <p:spTgt spid="219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19146" name="Object 7"/>
          <p:cNvGraphicFramePr>
            <a:graphicFrameLocks noChangeAspect="1"/>
          </p:cNvGraphicFramePr>
          <p:nvPr/>
        </p:nvGraphicFramePr>
        <p:xfrm>
          <a:off x="863600" y="1524000"/>
          <a:ext cx="4267200" cy="673100"/>
        </p:xfrm>
        <a:graphic>
          <a:graphicData uri="http://schemas.openxmlformats.org/presentationml/2006/ole">
            <p:oleObj spid="_x0000_s221188" name="Equation" r:id="rId5" imgW="4267080" imgH="672840" progId="Equation.3">
              <p:embed/>
            </p:oleObj>
          </a:graphicData>
        </a:graphic>
      </p:graphicFrame>
      <p:graphicFrame>
        <p:nvGraphicFramePr>
          <p:cNvPr id="219147" name="Object 7"/>
          <p:cNvGraphicFramePr>
            <a:graphicFrameLocks noChangeAspect="1"/>
          </p:cNvGraphicFramePr>
          <p:nvPr/>
        </p:nvGraphicFramePr>
        <p:xfrm>
          <a:off x="1524000" y="2286000"/>
          <a:ext cx="4622800" cy="673100"/>
        </p:xfrm>
        <a:graphic>
          <a:graphicData uri="http://schemas.openxmlformats.org/presentationml/2006/ole">
            <p:oleObj spid="_x0000_s221189" name="Equation" r:id="rId6" imgW="4622760" imgH="672840" progId="Equation.3">
              <p:embed/>
            </p:oleObj>
          </a:graphicData>
        </a:graphic>
      </p:graphicFrame>
      <p:graphicFrame>
        <p:nvGraphicFramePr>
          <p:cNvPr id="219148" name="Object 7"/>
          <p:cNvGraphicFramePr>
            <a:graphicFrameLocks noChangeAspect="1"/>
          </p:cNvGraphicFramePr>
          <p:nvPr/>
        </p:nvGraphicFramePr>
        <p:xfrm>
          <a:off x="762000" y="3048000"/>
          <a:ext cx="5499100" cy="723900"/>
        </p:xfrm>
        <a:graphic>
          <a:graphicData uri="http://schemas.openxmlformats.org/presentationml/2006/ole">
            <p:oleObj spid="_x0000_s221190" name="Equation" r:id="rId7" imgW="5499000" imgH="723600" progId="Equation.3">
              <p:embed/>
            </p:oleObj>
          </a:graphicData>
        </a:graphic>
      </p:graphicFrame>
      <p:graphicFrame>
        <p:nvGraphicFramePr>
          <p:cNvPr id="219149" name="Object 7"/>
          <p:cNvGraphicFramePr>
            <a:graphicFrameLocks noChangeAspect="1"/>
          </p:cNvGraphicFramePr>
          <p:nvPr/>
        </p:nvGraphicFramePr>
        <p:xfrm>
          <a:off x="584200" y="3962400"/>
          <a:ext cx="5092700" cy="723900"/>
        </p:xfrm>
        <a:graphic>
          <a:graphicData uri="http://schemas.openxmlformats.org/presentationml/2006/ole">
            <p:oleObj spid="_x0000_s221191" name="Equation" r:id="rId8" imgW="5092560" imgH="723600" progId="Equation.3">
              <p:embed/>
            </p:oleObj>
          </a:graphicData>
        </a:graphic>
      </p:graphicFrame>
      <p:graphicFrame>
        <p:nvGraphicFramePr>
          <p:cNvPr id="219150" name="Object 7"/>
          <p:cNvGraphicFramePr>
            <a:graphicFrameLocks noChangeAspect="1"/>
          </p:cNvGraphicFramePr>
          <p:nvPr/>
        </p:nvGraphicFramePr>
        <p:xfrm>
          <a:off x="152400" y="4876800"/>
          <a:ext cx="5219700" cy="723900"/>
        </p:xfrm>
        <a:graphic>
          <a:graphicData uri="http://schemas.openxmlformats.org/presentationml/2006/ole">
            <p:oleObj spid="_x0000_s221192" name="Equation" r:id="rId9" imgW="5219640" imgH="723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9146"/>
                                        </p:tgtEl>
                                        <p:attrNameLst>
                                          <p:attrName>style.visibility</p:attrName>
                                        </p:attrNameLst>
                                      </p:cBhvr>
                                      <p:to>
                                        <p:strVal val="visible"/>
                                      </p:to>
                                    </p:set>
                                    <p:animEffect transition="in" filter="box(in)">
                                      <p:cBhvr>
                                        <p:cTn id="7" dur="500"/>
                                        <p:tgtEl>
                                          <p:spTgt spid="2191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9147"/>
                                        </p:tgtEl>
                                        <p:attrNameLst>
                                          <p:attrName>style.visibility</p:attrName>
                                        </p:attrNameLst>
                                      </p:cBhvr>
                                      <p:to>
                                        <p:strVal val="visible"/>
                                      </p:to>
                                    </p:set>
                                    <p:animEffect transition="in" filter="box(in)">
                                      <p:cBhvr>
                                        <p:cTn id="12" dur="500"/>
                                        <p:tgtEl>
                                          <p:spTgt spid="21914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9148"/>
                                        </p:tgtEl>
                                        <p:attrNameLst>
                                          <p:attrName>style.visibility</p:attrName>
                                        </p:attrNameLst>
                                      </p:cBhvr>
                                      <p:to>
                                        <p:strVal val="visible"/>
                                      </p:to>
                                    </p:set>
                                    <p:animEffect transition="in" filter="box(in)">
                                      <p:cBhvr>
                                        <p:cTn id="17" dur="500"/>
                                        <p:tgtEl>
                                          <p:spTgt spid="21914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9149"/>
                                        </p:tgtEl>
                                        <p:attrNameLst>
                                          <p:attrName>style.visibility</p:attrName>
                                        </p:attrNameLst>
                                      </p:cBhvr>
                                      <p:to>
                                        <p:strVal val="visible"/>
                                      </p:to>
                                    </p:set>
                                    <p:animEffect transition="in" filter="box(in)">
                                      <p:cBhvr>
                                        <p:cTn id="22" dur="500"/>
                                        <p:tgtEl>
                                          <p:spTgt spid="21914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19150"/>
                                        </p:tgtEl>
                                        <p:attrNameLst>
                                          <p:attrName>style.visibility</p:attrName>
                                        </p:attrNameLst>
                                      </p:cBhvr>
                                      <p:to>
                                        <p:strVal val="visible"/>
                                      </p:to>
                                    </p:set>
                                    <p:animEffect transition="in" filter="box(in)">
                                      <p:cBhvr>
                                        <p:cTn id="27" dur="500"/>
                                        <p:tgtEl>
                                          <p:spTgt spid="219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Phase angle between current and voltage in a series RLC circuit</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r>
              <a:rPr lang="en-US" sz="11200" b="1" dirty="0" smtClean="0">
                <a:solidFill>
                  <a:srgbClr val="0000FF"/>
                </a:solidFill>
              </a:rPr>
              <a:t>Current in a series RLC circuit may lead or lag the voltage depending on the relative values of X</a:t>
            </a:r>
            <a:r>
              <a:rPr lang="en-US" sz="11200" b="1" baseline="-25000" dirty="0" smtClean="0">
                <a:solidFill>
                  <a:srgbClr val="0000FF"/>
                </a:solidFill>
              </a:rPr>
              <a:t>L</a:t>
            </a:r>
          </a:p>
          <a:p>
            <a:pPr marL="346075" indent="-346075" algn="just">
              <a:lnSpc>
                <a:spcPct val="120000"/>
              </a:lnSpc>
            </a:pPr>
            <a:r>
              <a:rPr lang="en-US" sz="11200" b="1" baseline="-25000" dirty="0" smtClean="0">
                <a:solidFill>
                  <a:srgbClr val="0000FF"/>
                </a:solidFill>
              </a:rPr>
              <a:t>	</a:t>
            </a:r>
            <a:r>
              <a:rPr lang="en-US" sz="11200" b="1" dirty="0" smtClean="0">
                <a:solidFill>
                  <a:srgbClr val="0000FF"/>
                </a:solidFill>
              </a:rPr>
              <a:t> and X</a:t>
            </a:r>
            <a:r>
              <a:rPr lang="en-US" sz="11200" b="1" baseline="-25000" dirty="0" smtClean="0">
                <a:solidFill>
                  <a:srgbClr val="0000FF"/>
                </a:solidFill>
              </a:rPr>
              <a:t>C</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19144" name="Object 8"/>
          <p:cNvGraphicFramePr>
            <a:graphicFrameLocks noChangeAspect="1"/>
          </p:cNvGraphicFramePr>
          <p:nvPr/>
        </p:nvGraphicFramePr>
        <p:xfrm>
          <a:off x="5327650" y="1600200"/>
          <a:ext cx="4578350" cy="3657600"/>
        </p:xfrm>
        <a:graphic>
          <a:graphicData uri="http://schemas.openxmlformats.org/presentationml/2006/ole">
            <p:oleObj spid="_x0000_s220162" name="Visio" r:id="rId5" imgW="1992434" imgH="1393667" progId="Visio.Drawing.11">
              <p:embed/>
            </p:oleObj>
          </a:graphicData>
        </a:graphic>
      </p:graphicFrame>
      <p:graphicFrame>
        <p:nvGraphicFramePr>
          <p:cNvPr id="220170" name="Object 7"/>
          <p:cNvGraphicFramePr>
            <a:graphicFrameLocks noChangeAspect="1"/>
          </p:cNvGraphicFramePr>
          <p:nvPr/>
        </p:nvGraphicFramePr>
        <p:xfrm>
          <a:off x="996950" y="1949450"/>
          <a:ext cx="4165600" cy="1244600"/>
        </p:xfrm>
        <a:graphic>
          <a:graphicData uri="http://schemas.openxmlformats.org/presentationml/2006/ole">
            <p:oleObj spid="_x0000_s220170" name="Equation" r:id="rId6" imgW="4165560" imgH="124452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9144"/>
                                        </p:tgtEl>
                                        <p:attrNameLst>
                                          <p:attrName>style.visibility</p:attrName>
                                        </p:attrNameLst>
                                      </p:cBhvr>
                                      <p:to>
                                        <p:strVal val="visible"/>
                                      </p:to>
                                    </p:set>
                                    <p:animEffect transition="in" filter="box(in)">
                                      <p:cBhvr>
                                        <p:cTn id="7" dur="500"/>
                                        <p:tgtEl>
                                          <p:spTgt spid="21914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20170"/>
                                        </p:tgtEl>
                                        <p:attrNameLst>
                                          <p:attrName>style.visibility</p:attrName>
                                        </p:attrNameLst>
                                      </p:cBhvr>
                                      <p:to>
                                        <p:strVal val="visible"/>
                                      </p:to>
                                    </p:set>
                                    <p:animEffect transition="in" filter="box(in)">
                                      <p:cBhvr>
                                        <p:cTn id="12" dur="500"/>
                                        <p:tgtEl>
                                          <p:spTgt spid="22017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ox(in)">
                                      <p:cBhvr>
                                        <p:cTn id="17" dur="500"/>
                                        <p:tgtEl>
                                          <p:spTgt spid="3">
                                            <p:txEl>
                                              <p:pRg st="6" end="6"/>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ox(in)">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1 </a:t>
            </a:r>
          </a:p>
          <a:p>
            <a:pPr marL="346075" indent="-346075" algn="just">
              <a:lnSpc>
                <a:spcPct val="120000"/>
              </a:lnSpc>
            </a:pPr>
            <a:r>
              <a:rPr lang="en-US" sz="11200" b="1" dirty="0" smtClean="0">
                <a:solidFill>
                  <a:srgbClr val="0000FF"/>
                </a:solidFill>
              </a:rPr>
              <a:t>	A coil has R=12</a:t>
            </a:r>
            <a:r>
              <a:rPr lang="el-GR" sz="11200" b="1" dirty="0" smtClean="0">
                <a:solidFill>
                  <a:srgbClr val="0000FF"/>
                </a:solidFill>
              </a:rPr>
              <a:t>Ω</a:t>
            </a:r>
            <a:r>
              <a:rPr lang="en-US" sz="11200" b="1" dirty="0" smtClean="0">
                <a:solidFill>
                  <a:srgbClr val="0000FF"/>
                </a:solidFill>
              </a:rPr>
              <a:t> and L=0.1H. It is connected across a 100V, 50Hz supply. Calculate (a) the reactance and impedance of the coil (b) the current and (c) the phase difference or angle between the current and the applied voltage.</a:t>
            </a:r>
          </a:p>
          <a:p>
            <a:pPr marL="346075" indent="-346075" algn="just">
              <a:lnSpc>
                <a:spcPct val="120000"/>
              </a:lnSpc>
            </a:pPr>
            <a:endParaRPr lang="en-US" sz="11200" b="1" baseline="-25000" dirty="0" smtClean="0">
              <a:solidFill>
                <a:srgbClr val="0000FF"/>
              </a:solidFill>
            </a:endParaRPr>
          </a:p>
          <a:p>
            <a:pPr marL="292100" indent="-292100"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pPr>
            <a:r>
              <a:rPr lang="en-US" sz="11200" b="1" dirty="0" smtClean="0">
                <a:solidFill>
                  <a:srgbClr val="0000FF"/>
                </a:solidFill>
              </a:rPr>
              <a:t>(a)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34500" name="Object 7"/>
          <p:cNvGraphicFramePr>
            <a:graphicFrameLocks noChangeAspect="1"/>
          </p:cNvGraphicFramePr>
          <p:nvPr/>
        </p:nvGraphicFramePr>
        <p:xfrm>
          <a:off x="1066800" y="4953000"/>
          <a:ext cx="2197100" cy="584200"/>
        </p:xfrm>
        <a:graphic>
          <a:graphicData uri="http://schemas.openxmlformats.org/presentationml/2006/ole">
            <p:oleObj spid="_x0000_s234500" name="Equation" r:id="rId5" imgW="2197080" imgH="583920" progId="Equation.3">
              <p:embed/>
            </p:oleObj>
          </a:graphicData>
        </a:graphic>
      </p:graphicFrame>
      <p:graphicFrame>
        <p:nvGraphicFramePr>
          <p:cNvPr id="234501" name="Object 7"/>
          <p:cNvGraphicFramePr>
            <a:graphicFrameLocks noChangeAspect="1"/>
          </p:cNvGraphicFramePr>
          <p:nvPr/>
        </p:nvGraphicFramePr>
        <p:xfrm>
          <a:off x="3327400" y="5035550"/>
          <a:ext cx="5435600" cy="419100"/>
        </p:xfrm>
        <a:graphic>
          <a:graphicData uri="http://schemas.openxmlformats.org/presentationml/2006/ole">
            <p:oleObj spid="_x0000_s234501" name="Equation" r:id="rId6" imgW="5435280" imgH="419040" progId="Equation.3">
              <p:embed/>
            </p:oleObj>
          </a:graphicData>
        </a:graphic>
      </p:graphicFrame>
      <p:graphicFrame>
        <p:nvGraphicFramePr>
          <p:cNvPr id="234502" name="Object 7"/>
          <p:cNvGraphicFramePr>
            <a:graphicFrameLocks noChangeAspect="1"/>
          </p:cNvGraphicFramePr>
          <p:nvPr/>
        </p:nvGraphicFramePr>
        <p:xfrm>
          <a:off x="1079500" y="5537200"/>
          <a:ext cx="3162300" cy="711200"/>
        </p:xfrm>
        <a:graphic>
          <a:graphicData uri="http://schemas.openxmlformats.org/presentationml/2006/ole">
            <p:oleObj spid="_x0000_s234502" name="Equation" r:id="rId7" imgW="3162240" imgH="711000" progId="Equation.3">
              <p:embed/>
            </p:oleObj>
          </a:graphicData>
        </a:graphic>
      </p:graphicFrame>
      <p:graphicFrame>
        <p:nvGraphicFramePr>
          <p:cNvPr id="234503" name="Object 7"/>
          <p:cNvGraphicFramePr>
            <a:graphicFrameLocks noChangeAspect="1"/>
          </p:cNvGraphicFramePr>
          <p:nvPr/>
        </p:nvGraphicFramePr>
        <p:xfrm>
          <a:off x="4032250" y="5613400"/>
          <a:ext cx="3632200" cy="546100"/>
        </p:xfrm>
        <a:graphic>
          <a:graphicData uri="http://schemas.openxmlformats.org/presentationml/2006/ole">
            <p:oleObj spid="_x0000_s234503" name="Equation" r:id="rId8" imgW="3632040" imgH="545760" progId="Equation.3">
              <p:embed/>
            </p:oleObj>
          </a:graphicData>
        </a:graphic>
      </p:graphicFrame>
      <p:graphicFrame>
        <p:nvGraphicFramePr>
          <p:cNvPr id="234504" name="Object 7"/>
          <p:cNvGraphicFramePr>
            <a:graphicFrameLocks noChangeAspect="1"/>
          </p:cNvGraphicFramePr>
          <p:nvPr/>
        </p:nvGraphicFramePr>
        <p:xfrm>
          <a:off x="4267200" y="6210300"/>
          <a:ext cx="2336800" cy="419100"/>
        </p:xfrm>
        <a:graphic>
          <a:graphicData uri="http://schemas.openxmlformats.org/presentationml/2006/ole">
            <p:oleObj spid="_x0000_s234504" name="Equation" r:id="rId9" imgW="2336760" imgH="419040" progId="Equation.3">
              <p:embed/>
            </p:oleObj>
          </a:graphicData>
        </a:graphic>
      </p:graphicFrame>
      <p:graphicFrame>
        <p:nvGraphicFramePr>
          <p:cNvPr id="234505" name="Object 9"/>
          <p:cNvGraphicFramePr>
            <a:graphicFrameLocks noChangeAspect="1"/>
          </p:cNvGraphicFramePr>
          <p:nvPr/>
        </p:nvGraphicFramePr>
        <p:xfrm>
          <a:off x="4724400" y="3505200"/>
          <a:ext cx="2286000" cy="1828800"/>
        </p:xfrm>
        <a:graphic>
          <a:graphicData uri="http://schemas.openxmlformats.org/presentationml/2006/ole">
            <p:oleObj spid="_x0000_s234505" name="Visio" r:id="rId10" imgW="2881889" imgH="1954859" progId="Visio.Drawing.11">
              <p:embed/>
            </p:oleObj>
          </a:graphicData>
        </a:graphic>
      </p:graphicFrame>
      <p:graphicFrame>
        <p:nvGraphicFramePr>
          <p:cNvPr id="234506" name="Object 4"/>
          <p:cNvGraphicFramePr>
            <a:graphicFrameLocks noChangeAspect="1"/>
          </p:cNvGraphicFramePr>
          <p:nvPr/>
        </p:nvGraphicFramePr>
        <p:xfrm>
          <a:off x="6858000" y="3581400"/>
          <a:ext cx="2286000" cy="1552575"/>
        </p:xfrm>
        <a:graphic>
          <a:graphicData uri="http://schemas.openxmlformats.org/presentationml/2006/ole">
            <p:oleObj spid="_x0000_s234506" name="Visio" r:id="rId11" imgW="2431357" imgH="1126433"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4505"/>
                                        </p:tgtEl>
                                        <p:attrNameLst>
                                          <p:attrName>style.visibility</p:attrName>
                                        </p:attrNameLst>
                                      </p:cBhvr>
                                      <p:to>
                                        <p:strVal val="visible"/>
                                      </p:to>
                                    </p:set>
                                    <p:animEffect transition="in" filter="box(in)">
                                      <p:cBhvr>
                                        <p:cTn id="22" dur="500"/>
                                        <p:tgtEl>
                                          <p:spTgt spid="234505"/>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34506"/>
                                        </p:tgtEl>
                                        <p:attrNameLst>
                                          <p:attrName>style.visibility</p:attrName>
                                        </p:attrNameLst>
                                      </p:cBhvr>
                                      <p:to>
                                        <p:strVal val="visible"/>
                                      </p:to>
                                    </p:set>
                                    <p:animEffect transition="in" filter="box(in)">
                                      <p:cBhvr>
                                        <p:cTn id="30" dur="500"/>
                                        <p:tgtEl>
                                          <p:spTgt spid="23450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34500"/>
                                        </p:tgtEl>
                                        <p:attrNameLst>
                                          <p:attrName>style.visibility</p:attrName>
                                        </p:attrNameLst>
                                      </p:cBhvr>
                                      <p:to>
                                        <p:strVal val="visible"/>
                                      </p:to>
                                    </p:set>
                                    <p:animEffect transition="in" filter="box(in)">
                                      <p:cBhvr>
                                        <p:cTn id="35" dur="500"/>
                                        <p:tgtEl>
                                          <p:spTgt spid="234500"/>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34501"/>
                                        </p:tgtEl>
                                        <p:attrNameLst>
                                          <p:attrName>style.visibility</p:attrName>
                                        </p:attrNameLst>
                                      </p:cBhvr>
                                      <p:to>
                                        <p:strVal val="visible"/>
                                      </p:to>
                                    </p:set>
                                    <p:animEffect transition="in" filter="box(in)">
                                      <p:cBhvr>
                                        <p:cTn id="40" dur="500"/>
                                        <p:tgtEl>
                                          <p:spTgt spid="234501"/>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34502"/>
                                        </p:tgtEl>
                                        <p:attrNameLst>
                                          <p:attrName>style.visibility</p:attrName>
                                        </p:attrNameLst>
                                      </p:cBhvr>
                                      <p:to>
                                        <p:strVal val="visible"/>
                                      </p:to>
                                    </p:set>
                                    <p:animEffect transition="in" filter="box(in)">
                                      <p:cBhvr>
                                        <p:cTn id="45" dur="500"/>
                                        <p:tgtEl>
                                          <p:spTgt spid="234502"/>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34503"/>
                                        </p:tgtEl>
                                        <p:attrNameLst>
                                          <p:attrName>style.visibility</p:attrName>
                                        </p:attrNameLst>
                                      </p:cBhvr>
                                      <p:to>
                                        <p:strVal val="visible"/>
                                      </p:to>
                                    </p:set>
                                    <p:animEffect transition="in" filter="box(in)">
                                      <p:cBhvr>
                                        <p:cTn id="50" dur="500"/>
                                        <p:tgtEl>
                                          <p:spTgt spid="234503"/>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234504"/>
                                        </p:tgtEl>
                                        <p:attrNameLst>
                                          <p:attrName>style.visibility</p:attrName>
                                        </p:attrNameLst>
                                      </p:cBhvr>
                                      <p:to>
                                        <p:strVal val="visible"/>
                                      </p:to>
                                    </p:set>
                                    <p:animEffect transition="in" filter="box(in)">
                                      <p:cBhvr>
                                        <p:cTn id="55" dur="500"/>
                                        <p:tgtEl>
                                          <p:spTgt spid="234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r>
              <a:rPr lang="en-US" sz="11200" b="1" dirty="0" smtClean="0">
                <a:solidFill>
                  <a:srgbClr val="0000FF"/>
                </a:solidFill>
              </a:rPr>
              <a:t>(b)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(c)</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34500" name="Object 7"/>
          <p:cNvGraphicFramePr>
            <a:graphicFrameLocks noChangeAspect="1"/>
          </p:cNvGraphicFramePr>
          <p:nvPr/>
        </p:nvGraphicFramePr>
        <p:xfrm>
          <a:off x="1549400" y="1162050"/>
          <a:ext cx="1231900" cy="1155700"/>
        </p:xfrm>
        <a:graphic>
          <a:graphicData uri="http://schemas.openxmlformats.org/presentationml/2006/ole">
            <p:oleObj spid="_x0000_s235522" name="Equation" r:id="rId5" imgW="1231560" imgH="1155600" progId="Equation.3">
              <p:embed/>
            </p:oleObj>
          </a:graphicData>
        </a:graphic>
      </p:graphicFrame>
      <p:graphicFrame>
        <p:nvGraphicFramePr>
          <p:cNvPr id="234504" name="Object 7"/>
          <p:cNvGraphicFramePr>
            <a:graphicFrameLocks noChangeAspect="1"/>
          </p:cNvGraphicFramePr>
          <p:nvPr/>
        </p:nvGraphicFramePr>
        <p:xfrm>
          <a:off x="4648200" y="5143500"/>
          <a:ext cx="1739900" cy="495300"/>
        </p:xfrm>
        <a:graphic>
          <a:graphicData uri="http://schemas.openxmlformats.org/presentationml/2006/ole">
            <p:oleObj spid="_x0000_s235526" name="Equation" r:id="rId6" imgW="1739880" imgH="495000" progId="Equation.3">
              <p:embed/>
            </p:oleObj>
          </a:graphicData>
        </a:graphic>
      </p:graphicFrame>
      <p:graphicFrame>
        <p:nvGraphicFramePr>
          <p:cNvPr id="235528" name="Object 7"/>
          <p:cNvGraphicFramePr>
            <a:graphicFrameLocks noChangeAspect="1"/>
          </p:cNvGraphicFramePr>
          <p:nvPr/>
        </p:nvGraphicFramePr>
        <p:xfrm>
          <a:off x="2971800" y="1143000"/>
          <a:ext cx="1892300" cy="1168400"/>
        </p:xfrm>
        <a:graphic>
          <a:graphicData uri="http://schemas.openxmlformats.org/presentationml/2006/ole">
            <p:oleObj spid="_x0000_s235528" name="Equation" r:id="rId7" imgW="1892160" imgH="1168200" progId="Equation.3">
              <p:embed/>
            </p:oleObj>
          </a:graphicData>
        </a:graphic>
      </p:graphicFrame>
      <p:graphicFrame>
        <p:nvGraphicFramePr>
          <p:cNvPr id="235529" name="Object 7"/>
          <p:cNvGraphicFramePr>
            <a:graphicFrameLocks noChangeAspect="1"/>
          </p:cNvGraphicFramePr>
          <p:nvPr/>
        </p:nvGraphicFramePr>
        <p:xfrm>
          <a:off x="5257800" y="1511300"/>
          <a:ext cx="1993900" cy="419100"/>
        </p:xfrm>
        <a:graphic>
          <a:graphicData uri="http://schemas.openxmlformats.org/presentationml/2006/ole">
            <p:oleObj spid="_x0000_s235529" name="Equation" r:id="rId8" imgW="1993680" imgH="419040" progId="Equation.3">
              <p:embed/>
            </p:oleObj>
          </a:graphicData>
        </a:graphic>
      </p:graphicFrame>
      <p:graphicFrame>
        <p:nvGraphicFramePr>
          <p:cNvPr id="235530" name="Object 7"/>
          <p:cNvGraphicFramePr>
            <a:graphicFrameLocks noChangeAspect="1"/>
          </p:cNvGraphicFramePr>
          <p:nvPr/>
        </p:nvGraphicFramePr>
        <p:xfrm>
          <a:off x="1377950" y="3556000"/>
          <a:ext cx="3035300" cy="1244600"/>
        </p:xfrm>
        <a:graphic>
          <a:graphicData uri="http://schemas.openxmlformats.org/presentationml/2006/ole">
            <p:oleObj spid="_x0000_s235530" name="Equation" r:id="rId9" imgW="3035160" imgH="1244520" progId="Equation.3">
              <p:embed/>
            </p:oleObj>
          </a:graphicData>
        </a:graphic>
      </p:graphicFrame>
      <p:graphicFrame>
        <p:nvGraphicFramePr>
          <p:cNvPr id="235531" name="Object 7"/>
          <p:cNvGraphicFramePr>
            <a:graphicFrameLocks noChangeAspect="1"/>
          </p:cNvGraphicFramePr>
          <p:nvPr/>
        </p:nvGraphicFramePr>
        <p:xfrm>
          <a:off x="4648200" y="3581400"/>
          <a:ext cx="3441700" cy="1244600"/>
        </p:xfrm>
        <a:graphic>
          <a:graphicData uri="http://schemas.openxmlformats.org/presentationml/2006/ole">
            <p:oleObj spid="_x0000_s235531" name="Equation" r:id="rId10" imgW="3441600" imgH="1244520" progId="Equation.3">
              <p:embed/>
            </p:oleObj>
          </a:graphicData>
        </a:graphic>
      </p:graphicFrame>
      <p:graphicFrame>
        <p:nvGraphicFramePr>
          <p:cNvPr id="235532" name="Object 4"/>
          <p:cNvGraphicFramePr>
            <a:graphicFrameLocks noChangeAspect="1"/>
          </p:cNvGraphicFramePr>
          <p:nvPr/>
        </p:nvGraphicFramePr>
        <p:xfrm>
          <a:off x="6858000" y="1828800"/>
          <a:ext cx="2438400" cy="2057400"/>
        </p:xfrm>
        <a:graphic>
          <a:graphicData uri="http://schemas.openxmlformats.org/presentationml/2006/ole">
            <p:oleObj spid="_x0000_s235532" name="Visio" r:id="rId11" imgW="2431357" imgH="1126433"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4500"/>
                                        </p:tgtEl>
                                        <p:attrNameLst>
                                          <p:attrName>style.visibility</p:attrName>
                                        </p:attrNameLst>
                                      </p:cBhvr>
                                      <p:to>
                                        <p:strVal val="visible"/>
                                      </p:to>
                                    </p:set>
                                    <p:animEffect transition="in" filter="box(in)">
                                      <p:cBhvr>
                                        <p:cTn id="12" dur="500"/>
                                        <p:tgtEl>
                                          <p:spTgt spid="23450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5528"/>
                                        </p:tgtEl>
                                        <p:attrNameLst>
                                          <p:attrName>style.visibility</p:attrName>
                                        </p:attrNameLst>
                                      </p:cBhvr>
                                      <p:to>
                                        <p:strVal val="visible"/>
                                      </p:to>
                                    </p:set>
                                    <p:animEffect transition="in" filter="box(in)">
                                      <p:cBhvr>
                                        <p:cTn id="17" dur="500"/>
                                        <p:tgtEl>
                                          <p:spTgt spid="2355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5529"/>
                                        </p:tgtEl>
                                        <p:attrNameLst>
                                          <p:attrName>style.visibility</p:attrName>
                                        </p:attrNameLst>
                                      </p:cBhvr>
                                      <p:to>
                                        <p:strVal val="visible"/>
                                      </p:to>
                                    </p:set>
                                    <p:animEffect transition="in" filter="box(in)">
                                      <p:cBhvr>
                                        <p:cTn id="22" dur="500"/>
                                        <p:tgtEl>
                                          <p:spTgt spid="23552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35532"/>
                                        </p:tgtEl>
                                        <p:attrNameLst>
                                          <p:attrName>style.visibility</p:attrName>
                                        </p:attrNameLst>
                                      </p:cBhvr>
                                      <p:to>
                                        <p:strVal val="visible"/>
                                      </p:to>
                                    </p:set>
                                    <p:animEffect transition="in" filter="box(in)">
                                      <p:cBhvr>
                                        <p:cTn id="32" dur="500"/>
                                        <p:tgtEl>
                                          <p:spTgt spid="23553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35530"/>
                                        </p:tgtEl>
                                        <p:attrNameLst>
                                          <p:attrName>style.visibility</p:attrName>
                                        </p:attrNameLst>
                                      </p:cBhvr>
                                      <p:to>
                                        <p:strVal val="visible"/>
                                      </p:to>
                                    </p:set>
                                    <p:animEffect transition="in" filter="box(in)">
                                      <p:cBhvr>
                                        <p:cTn id="37" dur="500"/>
                                        <p:tgtEl>
                                          <p:spTgt spid="23553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35531"/>
                                        </p:tgtEl>
                                        <p:attrNameLst>
                                          <p:attrName>style.visibility</p:attrName>
                                        </p:attrNameLst>
                                      </p:cBhvr>
                                      <p:to>
                                        <p:strVal val="visible"/>
                                      </p:to>
                                    </p:set>
                                    <p:animEffect transition="in" filter="box(in)">
                                      <p:cBhvr>
                                        <p:cTn id="42" dur="500"/>
                                        <p:tgtEl>
                                          <p:spTgt spid="23553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34504"/>
                                        </p:tgtEl>
                                        <p:attrNameLst>
                                          <p:attrName>style.visibility</p:attrName>
                                        </p:attrNameLst>
                                      </p:cBhvr>
                                      <p:to>
                                        <p:strVal val="visible"/>
                                      </p:to>
                                    </p:set>
                                    <p:animEffect transition="in" filter="box(in)">
                                      <p:cBhvr>
                                        <p:cTn id="47" dur="500"/>
                                        <p:tgtEl>
                                          <p:spTgt spid="234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2 </a:t>
            </a:r>
          </a:p>
          <a:p>
            <a:pPr marL="346075" indent="-346075" algn="just">
              <a:lnSpc>
                <a:spcPct val="120000"/>
              </a:lnSpc>
            </a:pPr>
            <a:r>
              <a:rPr lang="en-US" sz="11200" b="1" dirty="0" smtClean="0">
                <a:solidFill>
                  <a:srgbClr val="0000FF"/>
                </a:solidFill>
              </a:rPr>
              <a:t>	A metal filament lamp, rated at 750W, 100V is to be connected in series with a capacitor across a 230V, 50Hz supply. Calculate (a) the capacitance required and (b) the phase angle </a:t>
            </a:r>
            <a:r>
              <a:rPr lang="en-US" sz="11200" b="1" smtClean="0">
                <a:solidFill>
                  <a:srgbClr val="0000FF"/>
                </a:solidFill>
              </a:rPr>
              <a:t>between the current and supply voltage.</a:t>
            </a:r>
            <a:endParaRPr lang="en-US" sz="11200" b="1" dirty="0" smtClean="0">
              <a:solidFill>
                <a:srgbClr val="0000FF"/>
              </a:solidFill>
            </a:endParaRPr>
          </a:p>
          <a:p>
            <a:pPr marL="346075" indent="-346075" algn="just">
              <a:lnSpc>
                <a:spcPct val="120000"/>
              </a:lnSpc>
            </a:pPr>
            <a:endParaRPr lang="en-US" sz="11200" b="1" baseline="-25000" dirty="0" smtClean="0">
              <a:solidFill>
                <a:srgbClr val="0000FF"/>
              </a:solidFill>
            </a:endParaRPr>
          </a:p>
          <a:p>
            <a:pPr marL="292100" indent="-292100"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pPr>
            <a:r>
              <a:rPr lang="en-US" sz="11200" b="1" dirty="0" smtClean="0">
                <a:solidFill>
                  <a:srgbClr val="0000FF"/>
                </a:solidFill>
              </a:rPr>
              <a:t>(a)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34504" name="Object 7"/>
          <p:cNvGraphicFramePr>
            <a:graphicFrameLocks noChangeAspect="1"/>
          </p:cNvGraphicFramePr>
          <p:nvPr/>
        </p:nvGraphicFramePr>
        <p:xfrm>
          <a:off x="3962400" y="6172200"/>
          <a:ext cx="2476500" cy="419100"/>
        </p:xfrm>
        <a:graphic>
          <a:graphicData uri="http://schemas.openxmlformats.org/presentationml/2006/ole">
            <p:oleObj spid="_x0000_s236550" name="Equation" r:id="rId5" imgW="2476440" imgH="419040" progId="Equation.3">
              <p:embed/>
            </p:oleObj>
          </a:graphicData>
        </a:graphic>
      </p:graphicFrame>
      <p:graphicFrame>
        <p:nvGraphicFramePr>
          <p:cNvPr id="236553" name="Object 6"/>
          <p:cNvGraphicFramePr>
            <a:graphicFrameLocks noChangeAspect="1"/>
          </p:cNvGraphicFramePr>
          <p:nvPr/>
        </p:nvGraphicFramePr>
        <p:xfrm>
          <a:off x="4572000" y="3657600"/>
          <a:ext cx="2590800" cy="1600200"/>
        </p:xfrm>
        <a:graphic>
          <a:graphicData uri="http://schemas.openxmlformats.org/presentationml/2006/ole">
            <p:oleObj spid="_x0000_s236553" name="Visio" r:id="rId6" imgW="2881889" imgH="1954859" progId="Visio.Drawing.11">
              <p:embed/>
            </p:oleObj>
          </a:graphicData>
        </a:graphic>
      </p:graphicFrame>
      <p:graphicFrame>
        <p:nvGraphicFramePr>
          <p:cNvPr id="236555" name="Object 11"/>
          <p:cNvGraphicFramePr>
            <a:graphicFrameLocks noChangeAspect="1"/>
          </p:cNvGraphicFramePr>
          <p:nvPr/>
        </p:nvGraphicFramePr>
        <p:xfrm>
          <a:off x="6781800" y="3505200"/>
          <a:ext cx="2438400" cy="1447800"/>
        </p:xfrm>
        <a:graphic>
          <a:graphicData uri="http://schemas.openxmlformats.org/presentationml/2006/ole">
            <p:oleObj spid="_x0000_s236555" name="Visio" r:id="rId7" imgW="1955992" imgH="997675" progId="Visio.Drawing.11">
              <p:embed/>
            </p:oleObj>
          </a:graphicData>
        </a:graphic>
      </p:graphicFrame>
      <p:graphicFrame>
        <p:nvGraphicFramePr>
          <p:cNvPr id="236556" name="Object 6"/>
          <p:cNvGraphicFramePr>
            <a:graphicFrameLocks noChangeAspect="1"/>
          </p:cNvGraphicFramePr>
          <p:nvPr/>
        </p:nvGraphicFramePr>
        <p:xfrm>
          <a:off x="914400" y="4660900"/>
          <a:ext cx="2908300" cy="673100"/>
        </p:xfrm>
        <a:graphic>
          <a:graphicData uri="http://schemas.openxmlformats.org/presentationml/2006/ole">
            <p:oleObj spid="_x0000_s236556" name="Equation" r:id="rId8" imgW="2908080" imgH="672840" progId="Equation.3">
              <p:embed/>
            </p:oleObj>
          </a:graphicData>
        </a:graphic>
      </p:graphicFrame>
      <p:graphicFrame>
        <p:nvGraphicFramePr>
          <p:cNvPr id="236557" name="Object 6"/>
          <p:cNvGraphicFramePr>
            <a:graphicFrameLocks noChangeAspect="1"/>
          </p:cNvGraphicFramePr>
          <p:nvPr/>
        </p:nvGraphicFramePr>
        <p:xfrm>
          <a:off x="800100" y="5384800"/>
          <a:ext cx="3136900" cy="711200"/>
        </p:xfrm>
        <a:graphic>
          <a:graphicData uri="http://schemas.openxmlformats.org/presentationml/2006/ole">
            <p:oleObj spid="_x0000_s236557" name="Equation" r:id="rId9" imgW="3136680" imgH="711000" progId="Equation.3">
              <p:embed/>
            </p:oleObj>
          </a:graphicData>
        </a:graphic>
      </p:graphicFrame>
      <p:graphicFrame>
        <p:nvGraphicFramePr>
          <p:cNvPr id="236559" name="Object 6"/>
          <p:cNvGraphicFramePr>
            <a:graphicFrameLocks noChangeAspect="1"/>
          </p:cNvGraphicFramePr>
          <p:nvPr/>
        </p:nvGraphicFramePr>
        <p:xfrm>
          <a:off x="3968750" y="5397500"/>
          <a:ext cx="3251200" cy="546100"/>
        </p:xfrm>
        <a:graphic>
          <a:graphicData uri="http://schemas.openxmlformats.org/presentationml/2006/ole">
            <p:oleObj spid="_x0000_s236559" name="Equation" r:id="rId10" imgW="3251160" imgH="545760" progId="Equation.3">
              <p:embed/>
            </p:oleObj>
          </a:graphicData>
        </a:graphic>
      </p:graphicFrame>
      <p:graphicFrame>
        <p:nvGraphicFramePr>
          <p:cNvPr id="236560" name="Object 6"/>
          <p:cNvGraphicFramePr>
            <a:graphicFrameLocks noChangeAspect="1"/>
          </p:cNvGraphicFramePr>
          <p:nvPr/>
        </p:nvGraphicFramePr>
        <p:xfrm>
          <a:off x="2895600" y="3657600"/>
          <a:ext cx="1752600" cy="1295400"/>
        </p:xfrm>
        <a:graphic>
          <a:graphicData uri="http://schemas.openxmlformats.org/presentationml/2006/ole">
            <p:oleObj spid="_x0000_s236560" name="Equation" r:id="rId11" imgW="1752480" imgH="12952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236553"/>
                                        </p:tgtEl>
                                        <p:attrNameLst>
                                          <p:attrName>style.visibility</p:attrName>
                                        </p:attrNameLst>
                                      </p:cBhvr>
                                      <p:to>
                                        <p:strVal val="visible"/>
                                      </p:to>
                                    </p:set>
                                    <p:animEffect transition="in" filter="box(in)">
                                      <p:cBhvr>
                                        <p:cTn id="23" dur="500"/>
                                        <p:tgtEl>
                                          <p:spTgt spid="236553"/>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236555"/>
                                        </p:tgtEl>
                                        <p:attrNameLst>
                                          <p:attrName>style.visibility</p:attrName>
                                        </p:attrNameLst>
                                      </p:cBhvr>
                                      <p:to>
                                        <p:strVal val="visible"/>
                                      </p:to>
                                    </p:set>
                                    <p:animEffect transition="in" filter="box(in)">
                                      <p:cBhvr>
                                        <p:cTn id="28" dur="500"/>
                                        <p:tgtEl>
                                          <p:spTgt spid="236555"/>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36560"/>
                                        </p:tgtEl>
                                        <p:attrNameLst>
                                          <p:attrName>style.visibility</p:attrName>
                                        </p:attrNameLst>
                                      </p:cBhvr>
                                      <p:to>
                                        <p:strVal val="visible"/>
                                      </p:to>
                                    </p:set>
                                    <p:animEffect transition="in" filter="box(in)">
                                      <p:cBhvr>
                                        <p:cTn id="33" dur="500"/>
                                        <p:tgtEl>
                                          <p:spTgt spid="236560"/>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236556"/>
                                        </p:tgtEl>
                                        <p:attrNameLst>
                                          <p:attrName>style.visibility</p:attrName>
                                        </p:attrNameLst>
                                      </p:cBhvr>
                                      <p:to>
                                        <p:strVal val="visible"/>
                                      </p:to>
                                    </p:set>
                                    <p:animEffect transition="in" filter="box(in)">
                                      <p:cBhvr>
                                        <p:cTn id="38" dur="500"/>
                                        <p:tgtEl>
                                          <p:spTgt spid="236556"/>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36557"/>
                                        </p:tgtEl>
                                        <p:attrNameLst>
                                          <p:attrName>style.visibility</p:attrName>
                                        </p:attrNameLst>
                                      </p:cBhvr>
                                      <p:to>
                                        <p:strVal val="visible"/>
                                      </p:to>
                                    </p:set>
                                    <p:animEffect transition="in" filter="box(in)">
                                      <p:cBhvr>
                                        <p:cTn id="43" dur="500"/>
                                        <p:tgtEl>
                                          <p:spTgt spid="236557"/>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236559"/>
                                        </p:tgtEl>
                                        <p:attrNameLst>
                                          <p:attrName>style.visibility</p:attrName>
                                        </p:attrNameLst>
                                      </p:cBhvr>
                                      <p:to>
                                        <p:strVal val="visible"/>
                                      </p:to>
                                    </p:set>
                                    <p:animEffect transition="in" filter="box(in)">
                                      <p:cBhvr>
                                        <p:cTn id="48" dur="500"/>
                                        <p:tgtEl>
                                          <p:spTgt spid="236559"/>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234504"/>
                                        </p:tgtEl>
                                        <p:attrNameLst>
                                          <p:attrName>style.visibility</p:attrName>
                                        </p:attrNameLst>
                                      </p:cBhvr>
                                      <p:to>
                                        <p:strVal val="visible"/>
                                      </p:to>
                                    </p:set>
                                    <p:animEffect transition="in" filter="box(in)">
                                      <p:cBhvr>
                                        <p:cTn id="53" dur="500"/>
                                        <p:tgtEl>
                                          <p:spTgt spid="234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RESISTORS IN SERIES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225425" indent="-225425" algn="just">
              <a:buFont typeface="Wingdings" pitchFamily="2" charset="2"/>
              <a:buChar char="v"/>
            </a:pPr>
            <a:r>
              <a:rPr lang="en-US" sz="1800" dirty="0" smtClean="0">
                <a:solidFill>
                  <a:srgbClr val="0000FF"/>
                </a:solidFill>
              </a:rPr>
              <a:t> </a:t>
            </a:r>
            <a:r>
              <a:rPr lang="en-US" sz="2800" dirty="0" smtClean="0">
                <a:solidFill>
                  <a:srgbClr val="0000FF"/>
                </a:solidFill>
              </a:rPr>
              <a:t>Self assessment 1</a:t>
            </a:r>
          </a:p>
          <a:p>
            <a:pPr marL="225425" indent="-225425" algn="just"/>
            <a:r>
              <a:rPr lang="en-US" sz="2800" dirty="0" smtClean="0">
                <a:solidFill>
                  <a:schemeClr val="tx1"/>
                </a:solidFill>
              </a:rPr>
              <a:t>Which of the following resistors are in series?</a:t>
            </a:r>
          </a:p>
          <a:p>
            <a:pPr marL="225425" indent="-225425" algn="just"/>
            <a:endParaRPr lang="en-US" sz="2800" dirty="0" smtClean="0">
              <a:solidFill>
                <a:schemeClr val="tx1"/>
              </a:solidFill>
            </a:endParaRPr>
          </a:p>
          <a:p>
            <a:pPr marL="225425" indent="-225425" algn="just"/>
            <a:endParaRPr lang="en-US" sz="2800" dirty="0" smtClean="0">
              <a:solidFill>
                <a:schemeClr val="tx1"/>
              </a:solidFill>
            </a:endParaRPr>
          </a:p>
          <a:p>
            <a:pPr marL="225425" indent="-225425" algn="just"/>
            <a:endParaRPr lang="en-US" sz="2800" dirty="0" smtClean="0">
              <a:solidFill>
                <a:schemeClr val="tx1"/>
              </a:solidFill>
            </a:endParaRPr>
          </a:p>
          <a:p>
            <a:pPr marL="225425" indent="-225425" algn="just"/>
            <a:endParaRPr lang="en-US" sz="2800" dirty="0" smtClean="0">
              <a:solidFill>
                <a:schemeClr val="tx1"/>
              </a:solidFill>
            </a:endParaRPr>
          </a:p>
          <a:p>
            <a:pPr marL="225425" indent="-225425" algn="just"/>
            <a:endParaRPr lang="en-US" sz="2800" dirty="0" smtClean="0">
              <a:solidFill>
                <a:schemeClr val="tx1"/>
              </a:solidFill>
            </a:endParaRPr>
          </a:p>
          <a:p>
            <a:pPr marL="225425" indent="-225425" algn="just"/>
            <a:endParaRPr lang="en-US" sz="2800" dirty="0" smtClean="0">
              <a:solidFill>
                <a:schemeClr val="tx1"/>
              </a:solidFill>
            </a:endParaRPr>
          </a:p>
          <a:p>
            <a:pPr marL="225425" indent="-225425" algn="just"/>
            <a:endParaRPr lang="en-US" sz="2800" dirty="0" smtClean="0">
              <a:solidFill>
                <a:srgbClr val="0000FF"/>
              </a:solidFill>
            </a:endParaRPr>
          </a:p>
          <a:p>
            <a:pPr marL="225425" indent="-225425" algn="just"/>
            <a:r>
              <a:rPr lang="en-US" sz="2800" dirty="0" smtClean="0">
                <a:solidFill>
                  <a:srgbClr val="0000FF"/>
                </a:solidFill>
              </a:rPr>
              <a:t>ANS: </a:t>
            </a:r>
            <a:r>
              <a:rPr lang="en-US" sz="2800" dirty="0" smtClean="0">
                <a:solidFill>
                  <a:schemeClr val="tx1"/>
                </a:solidFill>
              </a:rPr>
              <a:t>R</a:t>
            </a:r>
            <a:r>
              <a:rPr lang="en-US" sz="2800" baseline="-25000" dirty="0" smtClean="0">
                <a:solidFill>
                  <a:schemeClr val="tx1"/>
                </a:solidFill>
              </a:rPr>
              <a:t>1</a:t>
            </a:r>
            <a:r>
              <a:rPr lang="en-US" sz="2800" dirty="0" smtClean="0">
                <a:solidFill>
                  <a:schemeClr val="tx1"/>
                </a:solidFill>
              </a:rPr>
              <a:t>&amp;R</a:t>
            </a:r>
            <a:r>
              <a:rPr lang="en-US" sz="2800" baseline="-25000" dirty="0" smtClean="0">
                <a:solidFill>
                  <a:schemeClr val="tx1"/>
                </a:solidFill>
              </a:rPr>
              <a:t>2</a:t>
            </a:r>
            <a:r>
              <a:rPr lang="en-US" sz="2800" dirty="0" smtClean="0">
                <a:solidFill>
                  <a:schemeClr val="tx1"/>
                </a:solidFill>
              </a:rPr>
              <a:t>, R</a:t>
            </a:r>
            <a:r>
              <a:rPr lang="en-US" sz="2800" baseline="-25000" dirty="0" smtClean="0">
                <a:solidFill>
                  <a:schemeClr val="tx1"/>
                </a:solidFill>
              </a:rPr>
              <a:t>3</a:t>
            </a:r>
            <a:r>
              <a:rPr lang="en-US" sz="2800" dirty="0" smtClean="0">
                <a:solidFill>
                  <a:schemeClr val="tx1"/>
                </a:solidFill>
              </a:rPr>
              <a:t> </a:t>
            </a:r>
            <a:r>
              <a:rPr lang="en-US" sz="2800" smtClean="0">
                <a:solidFill>
                  <a:schemeClr val="tx1"/>
                </a:solidFill>
              </a:rPr>
              <a:t>&amp; R</a:t>
            </a:r>
            <a:r>
              <a:rPr lang="en-US" sz="2800" baseline="-25000" smtClean="0">
                <a:solidFill>
                  <a:schemeClr val="tx1"/>
                </a:solidFill>
              </a:rPr>
              <a:t>4</a:t>
            </a:r>
            <a:r>
              <a:rPr lang="en-US" sz="2800" smtClean="0">
                <a:solidFill>
                  <a:schemeClr val="tx1"/>
                </a:solidFill>
              </a:rPr>
              <a:t> </a:t>
            </a:r>
            <a:r>
              <a:rPr lang="en-US" sz="2800" dirty="0" smtClean="0">
                <a:solidFill>
                  <a:schemeClr val="tx1"/>
                </a:solidFill>
              </a:rPr>
              <a:t>and R</a:t>
            </a:r>
            <a:r>
              <a:rPr lang="en-US" sz="2800" baseline="-25000" dirty="0" smtClean="0">
                <a:solidFill>
                  <a:schemeClr val="tx1"/>
                </a:solidFill>
              </a:rPr>
              <a:t>5</a:t>
            </a:r>
            <a:r>
              <a:rPr lang="en-US" sz="2800" dirty="0" smtClean="0">
                <a:solidFill>
                  <a:schemeClr val="tx1"/>
                </a:solidFill>
              </a:rPr>
              <a:t> &amp; R</a:t>
            </a:r>
            <a:r>
              <a:rPr lang="en-US" sz="2800" baseline="-25000" dirty="0" smtClean="0">
                <a:solidFill>
                  <a:schemeClr val="tx1"/>
                </a:solidFill>
              </a:rPr>
              <a:t>6</a:t>
            </a:r>
          </a:p>
          <a:p>
            <a:pPr algn="just"/>
            <a:endParaRPr lang="en-US" sz="2800" dirty="0" smtClean="0">
              <a:solidFill>
                <a:schemeClr val="tx1"/>
              </a:solidFill>
            </a:endParaRP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23555" name="Object 3"/>
          <p:cNvGraphicFramePr>
            <a:graphicFrameLocks noChangeAspect="1"/>
          </p:cNvGraphicFramePr>
          <p:nvPr/>
        </p:nvGraphicFramePr>
        <p:xfrm>
          <a:off x="304800" y="2286000"/>
          <a:ext cx="8382000" cy="3733800"/>
        </p:xfrm>
        <a:graphic>
          <a:graphicData uri="http://schemas.openxmlformats.org/presentationml/2006/ole">
            <p:oleObj spid="_x0000_s23555" name="Visio" r:id="rId5" imgW="3244419" imgH="1543750"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3555"/>
                                        </p:tgtEl>
                                        <p:attrNameLst>
                                          <p:attrName>style.visibility</p:attrName>
                                        </p:attrNameLst>
                                      </p:cBhvr>
                                      <p:to>
                                        <p:strVal val="visible"/>
                                      </p:to>
                                    </p:set>
                                    <p:animEffect transition="in" filter="box(in)">
                                      <p:cBhvr>
                                        <p:cTn id="15" dur="500"/>
                                        <p:tgtEl>
                                          <p:spTgt spid="23555"/>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ox(in)">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(a)</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346075" indent="-346075" algn="just">
              <a:lnSpc>
                <a:spcPct val="120000"/>
              </a:lnSpc>
            </a:pPr>
            <a:r>
              <a:rPr lang="en-US" sz="40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Hence,</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37576" name="Object 6"/>
          <p:cNvGraphicFramePr>
            <a:graphicFrameLocks noChangeAspect="1"/>
          </p:cNvGraphicFramePr>
          <p:nvPr/>
        </p:nvGraphicFramePr>
        <p:xfrm>
          <a:off x="939800" y="1536700"/>
          <a:ext cx="3390900" cy="1282700"/>
        </p:xfrm>
        <a:graphic>
          <a:graphicData uri="http://schemas.openxmlformats.org/presentationml/2006/ole">
            <p:oleObj spid="_x0000_s237576" name="Equation" r:id="rId5" imgW="3390840" imgH="1282680" progId="Equation.3">
              <p:embed/>
            </p:oleObj>
          </a:graphicData>
        </a:graphic>
      </p:graphicFrame>
      <p:graphicFrame>
        <p:nvGraphicFramePr>
          <p:cNvPr id="237577" name="Object 6"/>
          <p:cNvGraphicFramePr>
            <a:graphicFrameLocks noChangeAspect="1"/>
          </p:cNvGraphicFramePr>
          <p:nvPr/>
        </p:nvGraphicFramePr>
        <p:xfrm>
          <a:off x="4572000" y="1524000"/>
          <a:ext cx="1231900" cy="1168400"/>
        </p:xfrm>
        <a:graphic>
          <a:graphicData uri="http://schemas.openxmlformats.org/presentationml/2006/ole">
            <p:oleObj spid="_x0000_s237577" name="Equation" r:id="rId6" imgW="1231560" imgH="1168200" progId="Equation.3">
              <p:embed/>
            </p:oleObj>
          </a:graphicData>
        </a:graphic>
      </p:graphicFrame>
      <p:graphicFrame>
        <p:nvGraphicFramePr>
          <p:cNvPr id="237578" name="Object 6"/>
          <p:cNvGraphicFramePr>
            <a:graphicFrameLocks noChangeAspect="1"/>
          </p:cNvGraphicFramePr>
          <p:nvPr/>
        </p:nvGraphicFramePr>
        <p:xfrm>
          <a:off x="5892800" y="1898650"/>
          <a:ext cx="1422400" cy="419100"/>
        </p:xfrm>
        <a:graphic>
          <a:graphicData uri="http://schemas.openxmlformats.org/presentationml/2006/ole">
            <p:oleObj spid="_x0000_s237578" name="Equation" r:id="rId7" imgW="1422360" imgH="419040" progId="Equation.3">
              <p:embed/>
            </p:oleObj>
          </a:graphicData>
        </a:graphic>
      </p:graphicFrame>
      <p:graphicFrame>
        <p:nvGraphicFramePr>
          <p:cNvPr id="237579" name="Object 6"/>
          <p:cNvGraphicFramePr>
            <a:graphicFrameLocks noChangeAspect="1"/>
          </p:cNvGraphicFramePr>
          <p:nvPr/>
        </p:nvGraphicFramePr>
        <p:xfrm>
          <a:off x="889000" y="2743200"/>
          <a:ext cx="4368800" cy="1295400"/>
        </p:xfrm>
        <a:graphic>
          <a:graphicData uri="http://schemas.openxmlformats.org/presentationml/2006/ole">
            <p:oleObj spid="_x0000_s237579" name="Equation" r:id="rId8" imgW="4368600" imgH="1295280" progId="Equation.3">
              <p:embed/>
            </p:oleObj>
          </a:graphicData>
        </a:graphic>
      </p:graphicFrame>
      <p:graphicFrame>
        <p:nvGraphicFramePr>
          <p:cNvPr id="237580" name="Object 6"/>
          <p:cNvGraphicFramePr>
            <a:graphicFrameLocks noChangeAspect="1"/>
          </p:cNvGraphicFramePr>
          <p:nvPr/>
        </p:nvGraphicFramePr>
        <p:xfrm>
          <a:off x="5549900" y="3124200"/>
          <a:ext cx="2349500" cy="419100"/>
        </p:xfrm>
        <a:graphic>
          <a:graphicData uri="http://schemas.openxmlformats.org/presentationml/2006/ole">
            <p:oleObj spid="_x0000_s237580" name="Equation" r:id="rId9" imgW="2349360" imgH="419040" progId="Equation.3">
              <p:embed/>
            </p:oleObj>
          </a:graphicData>
        </a:graphic>
      </p:graphicFrame>
      <p:graphicFrame>
        <p:nvGraphicFramePr>
          <p:cNvPr id="237585" name="Object 17"/>
          <p:cNvGraphicFramePr>
            <a:graphicFrameLocks noChangeAspect="1"/>
          </p:cNvGraphicFramePr>
          <p:nvPr/>
        </p:nvGraphicFramePr>
        <p:xfrm>
          <a:off x="1981200" y="4419600"/>
          <a:ext cx="2146300" cy="1295400"/>
        </p:xfrm>
        <a:graphic>
          <a:graphicData uri="http://schemas.openxmlformats.org/presentationml/2006/ole">
            <p:oleObj spid="_x0000_s237585" name="Equation" r:id="rId10" imgW="2145960" imgH="1295280" progId="Equation.3">
              <p:embed/>
            </p:oleObj>
          </a:graphicData>
        </a:graphic>
      </p:graphicFrame>
      <p:graphicFrame>
        <p:nvGraphicFramePr>
          <p:cNvPr id="237586" name="Object 18"/>
          <p:cNvGraphicFramePr>
            <a:graphicFrameLocks noChangeAspect="1"/>
          </p:cNvGraphicFramePr>
          <p:nvPr/>
        </p:nvGraphicFramePr>
        <p:xfrm>
          <a:off x="4191000" y="4419600"/>
          <a:ext cx="3860800" cy="1168400"/>
        </p:xfrm>
        <a:graphic>
          <a:graphicData uri="http://schemas.openxmlformats.org/presentationml/2006/ole">
            <p:oleObj spid="_x0000_s237586" name="Equation" r:id="rId11" imgW="3860640" imgH="1168200" progId="Equation.3">
              <p:embed/>
            </p:oleObj>
          </a:graphicData>
        </a:graphic>
      </p:graphicFrame>
      <p:graphicFrame>
        <p:nvGraphicFramePr>
          <p:cNvPr id="237587" name="Object 19"/>
          <p:cNvGraphicFramePr>
            <a:graphicFrameLocks noChangeAspect="1"/>
          </p:cNvGraphicFramePr>
          <p:nvPr/>
        </p:nvGraphicFramePr>
        <p:xfrm>
          <a:off x="4343400" y="5949950"/>
          <a:ext cx="1917700" cy="520700"/>
        </p:xfrm>
        <a:graphic>
          <a:graphicData uri="http://schemas.openxmlformats.org/presentationml/2006/ole">
            <p:oleObj spid="_x0000_s237587" name="Equation" r:id="rId12" imgW="1917360" imgH="5205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7576"/>
                                        </p:tgtEl>
                                        <p:attrNameLst>
                                          <p:attrName>style.visibility</p:attrName>
                                        </p:attrNameLst>
                                      </p:cBhvr>
                                      <p:to>
                                        <p:strVal val="visible"/>
                                      </p:to>
                                    </p:set>
                                    <p:animEffect transition="in" filter="box(in)">
                                      <p:cBhvr>
                                        <p:cTn id="7" dur="500"/>
                                        <p:tgtEl>
                                          <p:spTgt spid="23757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7577"/>
                                        </p:tgtEl>
                                        <p:attrNameLst>
                                          <p:attrName>style.visibility</p:attrName>
                                        </p:attrNameLst>
                                      </p:cBhvr>
                                      <p:to>
                                        <p:strVal val="visible"/>
                                      </p:to>
                                    </p:set>
                                    <p:animEffect transition="in" filter="box(in)">
                                      <p:cBhvr>
                                        <p:cTn id="12" dur="500"/>
                                        <p:tgtEl>
                                          <p:spTgt spid="23757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7578"/>
                                        </p:tgtEl>
                                        <p:attrNameLst>
                                          <p:attrName>style.visibility</p:attrName>
                                        </p:attrNameLst>
                                      </p:cBhvr>
                                      <p:to>
                                        <p:strVal val="visible"/>
                                      </p:to>
                                    </p:set>
                                    <p:animEffect transition="in" filter="box(in)">
                                      <p:cBhvr>
                                        <p:cTn id="17" dur="500"/>
                                        <p:tgtEl>
                                          <p:spTgt spid="2375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7579"/>
                                        </p:tgtEl>
                                        <p:attrNameLst>
                                          <p:attrName>style.visibility</p:attrName>
                                        </p:attrNameLst>
                                      </p:cBhvr>
                                      <p:to>
                                        <p:strVal val="visible"/>
                                      </p:to>
                                    </p:set>
                                    <p:animEffect transition="in" filter="box(in)">
                                      <p:cBhvr>
                                        <p:cTn id="22" dur="500"/>
                                        <p:tgtEl>
                                          <p:spTgt spid="23757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37580"/>
                                        </p:tgtEl>
                                        <p:attrNameLst>
                                          <p:attrName>style.visibility</p:attrName>
                                        </p:attrNameLst>
                                      </p:cBhvr>
                                      <p:to>
                                        <p:strVal val="visible"/>
                                      </p:to>
                                    </p:set>
                                    <p:animEffect transition="in" filter="box(in)">
                                      <p:cBhvr>
                                        <p:cTn id="27" dur="500"/>
                                        <p:tgtEl>
                                          <p:spTgt spid="23758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ox(i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37585"/>
                                        </p:tgtEl>
                                        <p:attrNameLst>
                                          <p:attrName>style.visibility</p:attrName>
                                        </p:attrNameLst>
                                      </p:cBhvr>
                                      <p:to>
                                        <p:strVal val="visible"/>
                                      </p:to>
                                    </p:set>
                                    <p:animEffect transition="in" filter="box(in)">
                                      <p:cBhvr>
                                        <p:cTn id="37" dur="500"/>
                                        <p:tgtEl>
                                          <p:spTgt spid="23758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37586"/>
                                        </p:tgtEl>
                                        <p:attrNameLst>
                                          <p:attrName>style.visibility</p:attrName>
                                        </p:attrNameLst>
                                      </p:cBhvr>
                                      <p:to>
                                        <p:strVal val="visible"/>
                                      </p:to>
                                    </p:set>
                                    <p:animEffect transition="in" filter="box(in)">
                                      <p:cBhvr>
                                        <p:cTn id="42" dur="500"/>
                                        <p:tgtEl>
                                          <p:spTgt spid="23758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37587"/>
                                        </p:tgtEl>
                                        <p:attrNameLst>
                                          <p:attrName>style.visibility</p:attrName>
                                        </p:attrNameLst>
                                      </p:cBhvr>
                                      <p:to>
                                        <p:strVal val="visible"/>
                                      </p:to>
                                    </p:set>
                                    <p:animEffect transition="in" filter="box(in)">
                                      <p:cBhvr>
                                        <p:cTn id="47" dur="500"/>
                                        <p:tgtEl>
                                          <p:spTgt spid="23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a:t>
            </a:r>
            <a:r>
              <a:rPr lang="en-US" b="1" dirty="0" smtClean="0">
                <a:solidFill>
                  <a:srgbClr val="0000FF"/>
                </a:solidFill>
                <a:latin typeface="+mn-lt"/>
              </a:rPr>
              <a:t>IMPEDANCE (Z)</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(b)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37581" name="Object 7"/>
          <p:cNvGraphicFramePr>
            <a:graphicFrameLocks noChangeAspect="1"/>
          </p:cNvGraphicFramePr>
          <p:nvPr/>
        </p:nvGraphicFramePr>
        <p:xfrm>
          <a:off x="990600" y="1524000"/>
          <a:ext cx="3048000" cy="1244600"/>
        </p:xfrm>
        <a:graphic>
          <a:graphicData uri="http://schemas.openxmlformats.org/presentationml/2006/ole">
            <p:oleObj spid="_x0000_s319495" name="Equation" r:id="rId5" imgW="3047760" imgH="1244520" progId="Equation.3">
              <p:embed/>
            </p:oleObj>
          </a:graphicData>
        </a:graphic>
      </p:graphicFrame>
      <p:graphicFrame>
        <p:nvGraphicFramePr>
          <p:cNvPr id="237582" name="Object 7"/>
          <p:cNvGraphicFramePr>
            <a:graphicFrameLocks noChangeAspect="1"/>
          </p:cNvGraphicFramePr>
          <p:nvPr/>
        </p:nvGraphicFramePr>
        <p:xfrm>
          <a:off x="4114800" y="1447800"/>
          <a:ext cx="2514600" cy="1358900"/>
        </p:xfrm>
        <a:graphic>
          <a:graphicData uri="http://schemas.openxmlformats.org/presentationml/2006/ole">
            <p:oleObj spid="_x0000_s319496" name="Equation" r:id="rId6" imgW="2514600" imgH="1358640" progId="Equation.3">
              <p:embed/>
            </p:oleObj>
          </a:graphicData>
        </a:graphic>
      </p:graphicFrame>
      <p:graphicFrame>
        <p:nvGraphicFramePr>
          <p:cNvPr id="237583" name="Object 7"/>
          <p:cNvGraphicFramePr>
            <a:graphicFrameLocks noChangeAspect="1"/>
          </p:cNvGraphicFramePr>
          <p:nvPr/>
        </p:nvGraphicFramePr>
        <p:xfrm>
          <a:off x="1371600" y="2590800"/>
          <a:ext cx="3670300" cy="1244600"/>
        </p:xfrm>
        <a:graphic>
          <a:graphicData uri="http://schemas.openxmlformats.org/presentationml/2006/ole">
            <p:oleObj spid="_x0000_s319497" name="Equation" r:id="rId7" imgW="3670200" imgH="1244520" progId="Equation.3">
              <p:embed/>
            </p:oleObj>
          </a:graphicData>
        </a:graphic>
      </p:graphicFrame>
      <p:graphicFrame>
        <p:nvGraphicFramePr>
          <p:cNvPr id="237584" name="Object 7"/>
          <p:cNvGraphicFramePr>
            <a:graphicFrameLocks noChangeAspect="1"/>
          </p:cNvGraphicFramePr>
          <p:nvPr/>
        </p:nvGraphicFramePr>
        <p:xfrm>
          <a:off x="1371600" y="4038600"/>
          <a:ext cx="1727200" cy="495300"/>
        </p:xfrm>
        <a:graphic>
          <a:graphicData uri="http://schemas.openxmlformats.org/presentationml/2006/ole">
            <p:oleObj spid="_x0000_s319498" name="Equation" r:id="rId8" imgW="1726920" imgH="495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7581"/>
                                        </p:tgtEl>
                                        <p:attrNameLst>
                                          <p:attrName>style.visibility</p:attrName>
                                        </p:attrNameLst>
                                      </p:cBhvr>
                                      <p:to>
                                        <p:strVal val="visible"/>
                                      </p:to>
                                    </p:set>
                                    <p:animEffect transition="in" filter="box(in)">
                                      <p:cBhvr>
                                        <p:cTn id="12" dur="500"/>
                                        <p:tgtEl>
                                          <p:spTgt spid="23758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7582"/>
                                        </p:tgtEl>
                                        <p:attrNameLst>
                                          <p:attrName>style.visibility</p:attrName>
                                        </p:attrNameLst>
                                      </p:cBhvr>
                                      <p:to>
                                        <p:strVal val="visible"/>
                                      </p:to>
                                    </p:set>
                                    <p:animEffect transition="in" filter="box(in)">
                                      <p:cBhvr>
                                        <p:cTn id="17" dur="500"/>
                                        <p:tgtEl>
                                          <p:spTgt spid="23758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37583"/>
                                        </p:tgtEl>
                                        <p:attrNameLst>
                                          <p:attrName>style.visibility</p:attrName>
                                        </p:attrNameLst>
                                      </p:cBhvr>
                                      <p:to>
                                        <p:strVal val="visible"/>
                                      </p:to>
                                    </p:set>
                                    <p:animEffect transition="in" filter="box(in)">
                                      <p:cBhvr>
                                        <p:cTn id="22" dur="500"/>
                                        <p:tgtEl>
                                          <p:spTgt spid="23758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37584"/>
                                        </p:tgtEl>
                                        <p:attrNameLst>
                                          <p:attrName>style.visibility</p:attrName>
                                        </p:attrNameLst>
                                      </p:cBhvr>
                                      <p:to>
                                        <p:strVal val="visible"/>
                                      </p:to>
                                    </p:set>
                                    <p:animEffect transition="in" filter="box(in)">
                                      <p:cBhvr>
                                        <p:cTn id="27" dur="500"/>
                                        <p:tgtEl>
                                          <p:spTgt spid="237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There are three kinds of power in ac circuits</a:t>
            </a:r>
          </a:p>
          <a:p>
            <a:pPr marL="1828800" indent="-404813" algn="just">
              <a:lnSpc>
                <a:spcPct val="120000"/>
              </a:lnSpc>
              <a:buFont typeface="+mj-lt"/>
              <a:buAutoNum type="arabicPeriod"/>
            </a:pPr>
            <a:r>
              <a:rPr lang="en-US" sz="11200" b="1" dirty="0" smtClean="0">
                <a:solidFill>
                  <a:srgbClr val="0000FF"/>
                </a:solidFill>
              </a:rPr>
              <a:t>Apparent Power (S) which is measured in Volt-amperes (VA)</a:t>
            </a:r>
          </a:p>
          <a:p>
            <a:pPr marL="1828800" indent="-404813" algn="just">
              <a:lnSpc>
                <a:spcPct val="120000"/>
              </a:lnSpc>
              <a:buFont typeface="+mj-lt"/>
              <a:buAutoNum type="arabicPeriod"/>
            </a:pPr>
            <a:r>
              <a:rPr lang="en-US" sz="11200" b="1" dirty="0" smtClean="0">
                <a:solidFill>
                  <a:srgbClr val="0000FF"/>
                </a:solidFill>
              </a:rPr>
              <a:t>Active Power (P) which is measured in Watts (W). </a:t>
            </a:r>
          </a:p>
          <a:p>
            <a:pPr marL="1828800" indent="-404813" algn="just">
              <a:lnSpc>
                <a:spcPct val="120000"/>
              </a:lnSpc>
            </a:pPr>
            <a:r>
              <a:rPr lang="en-US" sz="11200" b="1" dirty="0" smtClean="0">
                <a:solidFill>
                  <a:srgbClr val="0000FF"/>
                </a:solidFill>
              </a:rPr>
              <a:t>	Active Power is also called Actual Power, Useful Power, True Power, Real Power or simply, Power</a:t>
            </a:r>
          </a:p>
          <a:p>
            <a:pPr marL="1828800" indent="-404813" algn="just">
              <a:lnSpc>
                <a:spcPct val="120000"/>
              </a:lnSpc>
            </a:pPr>
            <a:r>
              <a:rPr lang="en-US" sz="11200" b="1" dirty="0" smtClean="0">
                <a:solidFill>
                  <a:srgbClr val="0000FF"/>
                </a:solidFill>
              </a:rPr>
              <a:t>3.	Reactive Power (Q) which is measured in Volt-amperes reactive (VAR)</a:t>
            </a:r>
          </a:p>
          <a:p>
            <a:pPr marL="1828800" indent="-404813" algn="just">
              <a:lnSpc>
                <a:spcPct val="120000"/>
              </a:lnSpc>
              <a:buFont typeface="+mj-lt"/>
              <a:buAutoNum type="arabicPeriod"/>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There following relationships exist between S, P and Q</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7200" b="1" dirty="0" smtClean="0">
              <a:solidFill>
                <a:srgbClr val="0000FF"/>
              </a:solidFill>
            </a:endParaRPr>
          </a:p>
          <a:p>
            <a:pPr marL="346075" indent="-346075" algn="just">
              <a:lnSpc>
                <a:spcPct val="120000"/>
              </a:lnSpc>
            </a:pPr>
            <a:r>
              <a:rPr lang="en-US" sz="11200" b="1" dirty="0" smtClean="0">
                <a:solidFill>
                  <a:srgbClr val="0000FF"/>
                </a:solidFill>
              </a:rPr>
              <a:t>                                is called power factor (</a:t>
            </a:r>
            <a:r>
              <a:rPr lang="en-US" sz="11200" b="1" i="1" dirty="0" err="1" smtClean="0">
                <a:solidFill>
                  <a:srgbClr val="0000FF"/>
                </a:solidFill>
              </a:rPr>
              <a:t>pf</a:t>
            </a:r>
            <a:r>
              <a:rPr lang="en-US" sz="11200" b="1" dirty="0" smtClean="0">
                <a:solidFill>
                  <a:srgbClr val="0000FF"/>
                </a:solidFill>
              </a:rPr>
              <a:t>)</a:t>
            </a:r>
          </a:p>
          <a:p>
            <a:pPr marL="1828800" indent="-404813"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249858" name="Object 2"/>
          <p:cNvGraphicFramePr>
            <a:graphicFrameLocks noChangeAspect="1"/>
          </p:cNvGraphicFramePr>
          <p:nvPr/>
        </p:nvGraphicFramePr>
        <p:xfrm>
          <a:off x="533400" y="2667000"/>
          <a:ext cx="5181600" cy="1981200"/>
        </p:xfrm>
        <a:graphic>
          <a:graphicData uri="http://schemas.openxmlformats.org/presentationml/2006/ole">
            <p:oleObj spid="_x0000_s249858" name="Visio" r:id="rId5" imgW="2371700" imgH="1111586" progId="Visio.Drawing.11">
              <p:embed/>
            </p:oleObj>
          </a:graphicData>
        </a:graphic>
      </p:graphicFrame>
      <p:graphicFrame>
        <p:nvGraphicFramePr>
          <p:cNvPr id="249859" name="Object 3"/>
          <p:cNvGraphicFramePr>
            <a:graphicFrameLocks noChangeAspect="1"/>
          </p:cNvGraphicFramePr>
          <p:nvPr/>
        </p:nvGraphicFramePr>
        <p:xfrm>
          <a:off x="2743200" y="2247900"/>
          <a:ext cx="371475" cy="419100"/>
        </p:xfrm>
        <a:graphic>
          <a:graphicData uri="http://schemas.openxmlformats.org/presentationml/2006/ole">
            <p:oleObj spid="_x0000_s249859" name="Equation" r:id="rId6" imgW="371325" imgH="419637" progId="Equation.3">
              <p:embed/>
            </p:oleObj>
          </a:graphicData>
        </a:graphic>
      </p:graphicFrame>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9860" name="Object 4"/>
          <p:cNvGraphicFramePr>
            <a:graphicFrameLocks noChangeAspect="1"/>
          </p:cNvGraphicFramePr>
          <p:nvPr/>
        </p:nvGraphicFramePr>
        <p:xfrm>
          <a:off x="304800" y="4648200"/>
          <a:ext cx="400050" cy="390525"/>
        </p:xfrm>
        <a:graphic>
          <a:graphicData uri="http://schemas.openxmlformats.org/presentationml/2006/ole">
            <p:oleObj spid="_x0000_s249860" name="Equation" r:id="rId7" imgW="393480" imgH="393480" progId="Equation.3">
              <p:embed/>
            </p:oleObj>
          </a:graphicData>
        </a:graphic>
      </p:graphicFrame>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9863" name="Object 7"/>
          <p:cNvGraphicFramePr>
            <a:graphicFrameLocks noChangeAspect="1"/>
          </p:cNvGraphicFramePr>
          <p:nvPr/>
        </p:nvGraphicFramePr>
        <p:xfrm>
          <a:off x="5619750" y="4572000"/>
          <a:ext cx="400050" cy="523875"/>
        </p:xfrm>
        <a:graphic>
          <a:graphicData uri="http://schemas.openxmlformats.org/presentationml/2006/ole">
            <p:oleObj spid="_x0000_s249863" name="Equation" r:id="rId8" imgW="393529" imgH="520474" progId="Equation.3">
              <p:embed/>
            </p:oleObj>
          </a:graphicData>
        </a:graphic>
      </p:graphicFrame>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9866" name="Object 10"/>
          <p:cNvGraphicFramePr>
            <a:graphicFrameLocks noChangeAspect="1"/>
          </p:cNvGraphicFramePr>
          <p:nvPr/>
        </p:nvGraphicFramePr>
        <p:xfrm>
          <a:off x="3124200" y="2209800"/>
          <a:ext cx="971550" cy="409575"/>
        </p:xfrm>
        <a:graphic>
          <a:graphicData uri="http://schemas.openxmlformats.org/presentationml/2006/ole">
            <p:oleObj spid="_x0000_s249866" name="Equation" r:id="rId9" imgW="964781" imgH="406224" progId="Equation.3">
              <p:embed/>
            </p:oleObj>
          </a:graphicData>
        </a:graphic>
      </p:graphicFrame>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9868" name="Object 12"/>
          <p:cNvGraphicFramePr>
            <a:graphicFrameLocks noChangeAspect="1"/>
          </p:cNvGraphicFramePr>
          <p:nvPr/>
        </p:nvGraphicFramePr>
        <p:xfrm>
          <a:off x="1743075" y="3657600"/>
          <a:ext cx="2752725" cy="600075"/>
        </p:xfrm>
        <a:graphic>
          <a:graphicData uri="http://schemas.openxmlformats.org/presentationml/2006/ole">
            <p:oleObj spid="_x0000_s249868" name="Equation" r:id="rId10" imgW="2730500" imgH="596900" progId="Equation.3">
              <p:embed/>
            </p:oleObj>
          </a:graphicData>
        </a:graphic>
      </p:graphicFrame>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9872" name="Object 16"/>
          <p:cNvGraphicFramePr>
            <a:graphicFrameLocks noChangeAspect="1"/>
          </p:cNvGraphicFramePr>
          <p:nvPr/>
        </p:nvGraphicFramePr>
        <p:xfrm>
          <a:off x="5791200" y="1752600"/>
          <a:ext cx="3048000" cy="2895600"/>
        </p:xfrm>
        <a:graphic>
          <a:graphicData uri="http://schemas.openxmlformats.org/presentationml/2006/ole">
            <p:oleObj spid="_x0000_s249872" name="Visio" r:id="rId11" imgW="1625314" imgH="1265449" progId="Visio.Drawing.11">
              <p:embed/>
            </p:oleObj>
          </a:graphicData>
        </a:graphic>
      </p:graphicFrame>
      <p:graphicFrame>
        <p:nvGraphicFramePr>
          <p:cNvPr id="249873" name="Object 17"/>
          <p:cNvGraphicFramePr>
            <a:graphicFrameLocks noChangeAspect="1"/>
          </p:cNvGraphicFramePr>
          <p:nvPr/>
        </p:nvGraphicFramePr>
        <p:xfrm>
          <a:off x="1924050" y="4191000"/>
          <a:ext cx="2343150" cy="523875"/>
        </p:xfrm>
        <a:graphic>
          <a:graphicData uri="http://schemas.openxmlformats.org/presentationml/2006/ole">
            <p:oleObj spid="_x0000_s249873" name="Equation" r:id="rId12" imgW="2323800" imgH="520560" progId="Equation.3">
              <p:embed/>
            </p:oleObj>
          </a:graphicData>
        </a:graphic>
      </p:graphicFrame>
      <p:graphicFrame>
        <p:nvGraphicFramePr>
          <p:cNvPr id="249874" name="Object 18"/>
          <p:cNvGraphicFramePr>
            <a:graphicFrameLocks noChangeAspect="1"/>
          </p:cNvGraphicFramePr>
          <p:nvPr/>
        </p:nvGraphicFramePr>
        <p:xfrm>
          <a:off x="1962150" y="4724400"/>
          <a:ext cx="2305050" cy="523875"/>
        </p:xfrm>
        <a:graphic>
          <a:graphicData uri="http://schemas.openxmlformats.org/presentationml/2006/ole">
            <p:oleObj spid="_x0000_s249874" name="Equation" r:id="rId13" imgW="2286000" imgH="520560" progId="Equation.3">
              <p:embed/>
            </p:oleObj>
          </a:graphicData>
        </a:graphic>
      </p:graphicFrame>
      <p:graphicFrame>
        <p:nvGraphicFramePr>
          <p:cNvPr id="249875" name="Object 19"/>
          <p:cNvGraphicFramePr>
            <a:graphicFrameLocks noChangeAspect="1"/>
          </p:cNvGraphicFramePr>
          <p:nvPr/>
        </p:nvGraphicFramePr>
        <p:xfrm>
          <a:off x="1933575" y="5257800"/>
          <a:ext cx="1038225" cy="523875"/>
        </p:xfrm>
        <a:graphic>
          <a:graphicData uri="http://schemas.openxmlformats.org/presentationml/2006/ole">
            <p:oleObj spid="_x0000_s249875" name="Equation" r:id="rId14" imgW="1028520" imgH="520560" progId="Equation.3">
              <p:embed/>
            </p:oleObj>
          </a:graphicData>
        </a:graphic>
      </p:graphicFrame>
      <p:graphicFrame>
        <p:nvGraphicFramePr>
          <p:cNvPr id="249876" name="Object 20"/>
          <p:cNvGraphicFramePr>
            <a:graphicFrameLocks noChangeAspect="1"/>
          </p:cNvGraphicFramePr>
          <p:nvPr/>
        </p:nvGraphicFramePr>
        <p:xfrm>
          <a:off x="1941513" y="5683250"/>
          <a:ext cx="1563687" cy="1174750"/>
        </p:xfrm>
        <a:graphic>
          <a:graphicData uri="http://schemas.openxmlformats.org/presentationml/2006/ole">
            <p:oleObj spid="_x0000_s249876" name="Equation" r:id="rId15" imgW="1549080" imgH="1168200" progId="Equation.3">
              <p:embed/>
            </p:oleObj>
          </a:graphicData>
        </a:graphic>
      </p:graphicFrame>
      <p:graphicFrame>
        <p:nvGraphicFramePr>
          <p:cNvPr id="249877" name="Object 21"/>
          <p:cNvGraphicFramePr>
            <a:graphicFrameLocks noChangeAspect="1"/>
          </p:cNvGraphicFramePr>
          <p:nvPr/>
        </p:nvGraphicFramePr>
        <p:xfrm>
          <a:off x="6096000" y="4572000"/>
          <a:ext cx="2000250" cy="523875"/>
        </p:xfrm>
        <a:graphic>
          <a:graphicData uri="http://schemas.openxmlformats.org/presentationml/2006/ole">
            <p:oleObj spid="_x0000_s249877" name="Equation" r:id="rId16" imgW="1981080" imgH="520560" progId="Equation.3">
              <p:embed/>
            </p:oleObj>
          </a:graphicData>
        </a:graphic>
      </p:graphicFrame>
      <p:graphicFrame>
        <p:nvGraphicFramePr>
          <p:cNvPr id="249878" name="Object 22"/>
          <p:cNvGraphicFramePr>
            <a:graphicFrameLocks noChangeAspect="1"/>
          </p:cNvGraphicFramePr>
          <p:nvPr/>
        </p:nvGraphicFramePr>
        <p:xfrm>
          <a:off x="609600" y="4724401"/>
          <a:ext cx="1142999" cy="380999"/>
        </p:xfrm>
        <a:graphic>
          <a:graphicData uri="http://schemas.openxmlformats.org/presentationml/2006/ole">
            <p:oleObj spid="_x0000_s249878" name="Equation" r:id="rId17" imgW="2019240" imgH="5205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49859">
                                            <p:subSp spid="_x0000_s249859"/>
                                          </p:spTgt>
                                        </p:tgtEl>
                                        <p:attrNameLst>
                                          <p:attrName>style.visibility</p:attrName>
                                        </p:attrNameLst>
                                      </p:cBhvr>
                                      <p:to>
                                        <p:strVal val="visible"/>
                                      </p:to>
                                    </p:set>
                                    <p:animEffect transition="in" filter="box(in)">
                                      <p:cBhvr>
                                        <p:cTn id="7" dur="500"/>
                                        <p:tgtEl>
                                          <p:spTgt spid="249859">
                                            <p:subSp spid="_x0000_s249859"/>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49858">
                                            <p:subSp spid="_x0000_s249858"/>
                                          </p:spTgt>
                                        </p:tgtEl>
                                        <p:attrNameLst>
                                          <p:attrName>style.visibility</p:attrName>
                                        </p:attrNameLst>
                                      </p:cBhvr>
                                      <p:to>
                                        <p:strVal val="visible"/>
                                      </p:to>
                                    </p:set>
                                    <p:animEffect transition="in" filter="box(in)">
                                      <p:cBhvr>
                                        <p:cTn id="12" dur="500"/>
                                        <p:tgtEl>
                                          <p:spTgt spid="249858">
                                            <p:subSp spid="_x0000_s249858"/>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49860">
                                            <p:subSp spid="_x0000_s249860"/>
                                          </p:spTgt>
                                        </p:tgtEl>
                                        <p:attrNameLst>
                                          <p:attrName>style.visibility</p:attrName>
                                        </p:attrNameLst>
                                      </p:cBhvr>
                                      <p:to>
                                        <p:strVal val="visible"/>
                                      </p:to>
                                    </p:set>
                                    <p:animEffect transition="in" filter="box(in)">
                                      <p:cBhvr>
                                        <p:cTn id="17" dur="500"/>
                                        <p:tgtEl>
                                          <p:spTgt spid="249860">
                                            <p:subSp spid="_x0000_s249860"/>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49863">
                                            <p:subSp spid="_x0000_s249863"/>
                                          </p:spTgt>
                                        </p:tgtEl>
                                        <p:attrNameLst>
                                          <p:attrName>style.visibility</p:attrName>
                                        </p:attrNameLst>
                                      </p:cBhvr>
                                      <p:to>
                                        <p:strVal val="visible"/>
                                      </p:to>
                                    </p:set>
                                    <p:animEffect transition="in" filter="box(in)">
                                      <p:cBhvr>
                                        <p:cTn id="22" dur="500"/>
                                        <p:tgtEl>
                                          <p:spTgt spid="249863">
                                            <p:subSp spid="_x0000_s249863"/>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49872"/>
                                        </p:tgtEl>
                                        <p:attrNameLst>
                                          <p:attrName>style.visibility</p:attrName>
                                        </p:attrNameLst>
                                      </p:cBhvr>
                                      <p:to>
                                        <p:strVal val="visible"/>
                                      </p:to>
                                    </p:set>
                                    <p:animEffect transition="in" filter="box(in)">
                                      <p:cBhvr>
                                        <p:cTn id="27" dur="500"/>
                                        <p:tgtEl>
                                          <p:spTgt spid="24987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49868"/>
                                        </p:tgtEl>
                                        <p:attrNameLst>
                                          <p:attrName>style.visibility</p:attrName>
                                        </p:attrNameLst>
                                      </p:cBhvr>
                                      <p:to>
                                        <p:strVal val="visible"/>
                                      </p:to>
                                    </p:set>
                                    <p:animEffect transition="in" filter="box(in)">
                                      <p:cBhvr>
                                        <p:cTn id="32" dur="500"/>
                                        <p:tgtEl>
                                          <p:spTgt spid="24986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49873"/>
                                        </p:tgtEl>
                                        <p:attrNameLst>
                                          <p:attrName>style.visibility</p:attrName>
                                        </p:attrNameLst>
                                      </p:cBhvr>
                                      <p:to>
                                        <p:strVal val="visible"/>
                                      </p:to>
                                    </p:set>
                                    <p:animEffect transition="in" filter="box(in)">
                                      <p:cBhvr>
                                        <p:cTn id="37" dur="500"/>
                                        <p:tgtEl>
                                          <p:spTgt spid="24987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49874"/>
                                        </p:tgtEl>
                                        <p:attrNameLst>
                                          <p:attrName>style.visibility</p:attrName>
                                        </p:attrNameLst>
                                      </p:cBhvr>
                                      <p:to>
                                        <p:strVal val="visible"/>
                                      </p:to>
                                    </p:set>
                                    <p:animEffect transition="in" filter="box(in)">
                                      <p:cBhvr>
                                        <p:cTn id="42" dur="500"/>
                                        <p:tgtEl>
                                          <p:spTgt spid="24987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49875"/>
                                        </p:tgtEl>
                                        <p:attrNameLst>
                                          <p:attrName>style.visibility</p:attrName>
                                        </p:attrNameLst>
                                      </p:cBhvr>
                                      <p:to>
                                        <p:strVal val="visible"/>
                                      </p:to>
                                    </p:set>
                                    <p:animEffect transition="in" filter="box(in)">
                                      <p:cBhvr>
                                        <p:cTn id="47" dur="500"/>
                                        <p:tgtEl>
                                          <p:spTgt spid="249875"/>
                                        </p:tgtEl>
                                      </p:cBhvr>
                                    </p:animEffect>
                                  </p:childTnLst>
                                </p:cTn>
                              </p:par>
                              <p:par>
                                <p:cTn id="48" presetID="4" presetClass="entr" presetSubtype="16" fill="hold"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box(in)">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249876"/>
                                        </p:tgtEl>
                                        <p:attrNameLst>
                                          <p:attrName>style.visibility</p:attrName>
                                        </p:attrNameLst>
                                      </p:cBhvr>
                                      <p:to>
                                        <p:strVal val="visible"/>
                                      </p:to>
                                    </p:set>
                                    <p:animEffect transition="in" filter="box(in)">
                                      <p:cBhvr>
                                        <p:cTn id="55" dur="500"/>
                                        <p:tgtEl>
                                          <p:spTgt spid="249876"/>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249866"/>
                                        </p:tgtEl>
                                        <p:attrNameLst>
                                          <p:attrName>style.visibility</p:attrName>
                                        </p:attrNameLst>
                                      </p:cBhvr>
                                      <p:to>
                                        <p:strVal val="visible"/>
                                      </p:to>
                                    </p:set>
                                    <p:animEffect transition="in" filter="box(in)">
                                      <p:cBhvr>
                                        <p:cTn id="60" dur="500"/>
                                        <p:tgtEl>
                                          <p:spTgt spid="249866"/>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nodeType="clickEffect">
                                  <p:stCondLst>
                                    <p:cond delay="0"/>
                                  </p:stCondLst>
                                  <p:childTnLst>
                                    <p:set>
                                      <p:cBhvr>
                                        <p:cTn id="64" dur="1" fill="hold">
                                          <p:stCondLst>
                                            <p:cond delay="0"/>
                                          </p:stCondLst>
                                        </p:cTn>
                                        <p:tgtEl>
                                          <p:spTgt spid="249877"/>
                                        </p:tgtEl>
                                        <p:attrNameLst>
                                          <p:attrName>style.visibility</p:attrName>
                                        </p:attrNameLst>
                                      </p:cBhvr>
                                      <p:to>
                                        <p:strVal val="visible"/>
                                      </p:to>
                                    </p:set>
                                    <p:animEffect transition="in" filter="box(in)">
                                      <p:cBhvr>
                                        <p:cTn id="65" dur="500"/>
                                        <p:tgtEl>
                                          <p:spTgt spid="249877"/>
                                        </p:tgtEl>
                                      </p:cBhvr>
                                    </p:animEffect>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nodeType="clickEffect">
                                  <p:stCondLst>
                                    <p:cond delay="0"/>
                                  </p:stCondLst>
                                  <p:childTnLst>
                                    <p:set>
                                      <p:cBhvr>
                                        <p:cTn id="69" dur="1" fill="hold">
                                          <p:stCondLst>
                                            <p:cond delay="0"/>
                                          </p:stCondLst>
                                        </p:cTn>
                                        <p:tgtEl>
                                          <p:spTgt spid="249878"/>
                                        </p:tgtEl>
                                        <p:attrNameLst>
                                          <p:attrName>style.visibility</p:attrName>
                                        </p:attrNameLst>
                                      </p:cBhvr>
                                      <p:to>
                                        <p:strVal val="visible"/>
                                      </p:to>
                                    </p:set>
                                    <p:animEffect transition="in" filter="box(in)">
                                      <p:cBhvr>
                                        <p:cTn id="70" dur="500"/>
                                        <p:tgtEl>
                                          <p:spTgt spid="24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Power factor may be said to be lagging or leading.</a:t>
            </a:r>
          </a:p>
          <a:p>
            <a:pPr marL="346075" indent="-346075" algn="just">
              <a:lnSpc>
                <a:spcPct val="120000"/>
              </a:lnSpc>
              <a:buFont typeface="Wingdings" pitchFamily="2" charset="2"/>
              <a:buChar char="v"/>
            </a:pPr>
            <a:r>
              <a:rPr lang="en-US" sz="11200" b="1" dirty="0" smtClean="0">
                <a:solidFill>
                  <a:srgbClr val="0000FF"/>
                </a:solidFill>
              </a:rPr>
              <a:t>Power factor is lagging when current lags voltage</a:t>
            </a:r>
          </a:p>
          <a:p>
            <a:pPr marL="346075" indent="-346075" algn="just">
              <a:lnSpc>
                <a:spcPct val="120000"/>
              </a:lnSpc>
              <a:buFont typeface="Wingdings" pitchFamily="2" charset="2"/>
              <a:buChar char="v"/>
            </a:pPr>
            <a:r>
              <a:rPr lang="en-US" sz="11200" b="1" dirty="0" smtClean="0">
                <a:solidFill>
                  <a:srgbClr val="0000FF"/>
                </a:solidFill>
              </a:rPr>
              <a:t>Power factor is leading when current leads voltage</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Relationships between the three passive elements , P and Q.</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793750" indent="-450850" algn="just">
              <a:lnSpc>
                <a:spcPct val="120000"/>
              </a:lnSpc>
              <a:buFont typeface="+mj-lt"/>
              <a:buAutoNum type="arabicPeriod"/>
            </a:pPr>
            <a:r>
              <a:rPr lang="en-US" sz="11200" b="1" dirty="0" smtClean="0">
                <a:solidFill>
                  <a:srgbClr val="0000FF"/>
                </a:solidFill>
              </a:rPr>
              <a:t>Resistors consume only P</a:t>
            </a:r>
          </a:p>
          <a:p>
            <a:pPr marL="793750" indent="-449263" algn="just">
              <a:lnSpc>
                <a:spcPct val="120000"/>
              </a:lnSpc>
              <a:buFont typeface="+mj-lt"/>
              <a:buAutoNum type="arabicPeriod"/>
            </a:pPr>
            <a:r>
              <a:rPr lang="en-US" sz="11200" b="1" dirty="0" smtClean="0">
                <a:solidFill>
                  <a:srgbClr val="0000FF"/>
                </a:solidFill>
              </a:rPr>
              <a:t>Inductors consume only Q</a:t>
            </a:r>
          </a:p>
          <a:p>
            <a:pPr marL="793750" indent="-449263" algn="just">
              <a:lnSpc>
                <a:spcPct val="120000"/>
              </a:lnSpc>
              <a:buFont typeface="+mj-lt"/>
              <a:buAutoNum type="arabicPeriod"/>
            </a:pPr>
            <a:r>
              <a:rPr lang="en-US" sz="11200" b="1" dirty="0" smtClean="0">
                <a:solidFill>
                  <a:srgbClr val="0000FF"/>
                </a:solidFill>
              </a:rPr>
              <a:t>Capacitors do not consume P and Q. They rather supply Q or reduce the consumption of Q.</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0895" name="Object 15"/>
          <p:cNvGraphicFramePr>
            <a:graphicFrameLocks noChangeAspect="1"/>
          </p:cNvGraphicFramePr>
          <p:nvPr/>
        </p:nvGraphicFramePr>
        <p:xfrm>
          <a:off x="5410200" y="1981200"/>
          <a:ext cx="3048000" cy="2514600"/>
        </p:xfrm>
        <a:graphic>
          <a:graphicData uri="http://schemas.openxmlformats.org/presentationml/2006/ole">
            <p:oleObj spid="_x0000_s250895" name="Visio" r:id="rId5" imgW="1625314" imgH="1265449" progId="Visio.Drawing.11">
              <p:embed/>
            </p:oleObj>
          </a:graphicData>
        </a:graphic>
      </p:graphicFrame>
      <p:graphicFrame>
        <p:nvGraphicFramePr>
          <p:cNvPr id="250897" name="Object 17"/>
          <p:cNvGraphicFramePr>
            <a:graphicFrameLocks noChangeAspect="1"/>
          </p:cNvGraphicFramePr>
          <p:nvPr/>
        </p:nvGraphicFramePr>
        <p:xfrm>
          <a:off x="1600200" y="2133600"/>
          <a:ext cx="3429000" cy="2438400"/>
        </p:xfrm>
        <a:graphic>
          <a:graphicData uri="http://schemas.openxmlformats.org/presentationml/2006/ole">
            <p:oleObj spid="_x0000_s250897" name="Visio" r:id="rId6" imgW="1161286" imgH="1239265"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0895"/>
                                        </p:tgtEl>
                                        <p:attrNameLst>
                                          <p:attrName>style.visibility</p:attrName>
                                        </p:attrNameLst>
                                      </p:cBhvr>
                                      <p:to>
                                        <p:strVal val="visible"/>
                                      </p:to>
                                    </p:set>
                                    <p:animEffect transition="in" filter="box(in)">
                                      <p:cBhvr>
                                        <p:cTn id="12" dur="500"/>
                                        <p:tgtEl>
                                          <p:spTgt spid="25089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0897"/>
                                        </p:tgtEl>
                                        <p:attrNameLst>
                                          <p:attrName>style.visibility</p:attrName>
                                        </p:attrNameLst>
                                      </p:cBhvr>
                                      <p:to>
                                        <p:strVal val="visible"/>
                                      </p:to>
                                    </p:set>
                                    <p:animEffect transition="in" filter="box(in)">
                                      <p:cBhvr>
                                        <p:cTn id="17" dur="500"/>
                                        <p:tgtEl>
                                          <p:spTgt spid="25089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1</a:t>
            </a:r>
          </a:p>
          <a:p>
            <a:pPr algn="just">
              <a:lnSpc>
                <a:spcPct val="120000"/>
              </a:lnSpc>
            </a:pPr>
            <a:r>
              <a:rPr lang="en-US" sz="11200" b="1" dirty="0" smtClean="0">
                <a:solidFill>
                  <a:srgbClr val="0000FF"/>
                </a:solidFill>
              </a:rPr>
              <a:t>A single-phase motor connected to a 400-V, 50-Hz supply is developing 10 kW with efficiency of 84 per cent and a power factor of 0.7 lagging. Calculate (a) the input </a:t>
            </a:r>
            <a:r>
              <a:rPr lang="en-US" sz="11200" b="1" dirty="0" err="1" smtClean="0">
                <a:solidFill>
                  <a:srgbClr val="0000FF"/>
                </a:solidFill>
              </a:rPr>
              <a:t>kVA</a:t>
            </a:r>
            <a:r>
              <a:rPr lang="en-US" sz="11200" b="1" dirty="0" smtClean="0">
                <a:solidFill>
                  <a:srgbClr val="0000FF"/>
                </a:solidFill>
              </a:rPr>
              <a:t> (b) the active and reactive components of the current and (c) the reactive </a:t>
            </a:r>
            <a:r>
              <a:rPr lang="en-US" sz="11200" b="1" dirty="0" err="1" smtClean="0">
                <a:solidFill>
                  <a:srgbClr val="0000FF"/>
                </a:solidFill>
              </a:rPr>
              <a:t>kVA</a:t>
            </a: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pPr>
            <a:r>
              <a:rPr lang="en-US" sz="11200" b="1" dirty="0" smtClean="0">
                <a:solidFill>
                  <a:srgbClr val="0000FF"/>
                </a:solidFill>
              </a:rPr>
              <a:t>	(a)</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3954" name="Object 2"/>
          <p:cNvGraphicFramePr>
            <a:graphicFrameLocks noChangeAspect="1"/>
          </p:cNvGraphicFramePr>
          <p:nvPr/>
        </p:nvGraphicFramePr>
        <p:xfrm>
          <a:off x="1371600" y="4876800"/>
          <a:ext cx="1816100" cy="1257300"/>
        </p:xfrm>
        <a:graphic>
          <a:graphicData uri="http://schemas.openxmlformats.org/presentationml/2006/ole">
            <p:oleObj spid="_x0000_s253954" name="Equation" r:id="rId5" imgW="1815840" imgH="1257120" progId="Equation.3">
              <p:embed/>
            </p:oleObj>
          </a:graphicData>
        </a:graphic>
      </p:graphicFrame>
      <p:graphicFrame>
        <p:nvGraphicFramePr>
          <p:cNvPr id="253955" name="Object 3"/>
          <p:cNvGraphicFramePr>
            <a:graphicFrameLocks noChangeAspect="1"/>
          </p:cNvGraphicFramePr>
          <p:nvPr/>
        </p:nvGraphicFramePr>
        <p:xfrm>
          <a:off x="3276600" y="4876800"/>
          <a:ext cx="1358900" cy="1168400"/>
        </p:xfrm>
        <a:graphic>
          <a:graphicData uri="http://schemas.openxmlformats.org/presentationml/2006/ole">
            <p:oleObj spid="_x0000_s253955" name="Equation" r:id="rId6" imgW="1358640" imgH="1168200" progId="Equation.3">
              <p:embed/>
            </p:oleObj>
          </a:graphicData>
        </a:graphic>
      </p:graphicFrame>
      <p:graphicFrame>
        <p:nvGraphicFramePr>
          <p:cNvPr id="253956" name="Object 4"/>
          <p:cNvGraphicFramePr>
            <a:graphicFrameLocks noChangeAspect="1"/>
          </p:cNvGraphicFramePr>
          <p:nvPr/>
        </p:nvGraphicFramePr>
        <p:xfrm>
          <a:off x="4724400" y="5257800"/>
          <a:ext cx="2654300" cy="419100"/>
        </p:xfrm>
        <a:graphic>
          <a:graphicData uri="http://schemas.openxmlformats.org/presentationml/2006/ole">
            <p:oleObj spid="_x0000_s253956" name="Equation" r:id="rId7" imgW="265428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3954"/>
                                        </p:tgtEl>
                                        <p:attrNameLst>
                                          <p:attrName>style.visibility</p:attrName>
                                        </p:attrNameLst>
                                      </p:cBhvr>
                                      <p:to>
                                        <p:strVal val="visible"/>
                                      </p:to>
                                    </p:set>
                                    <p:animEffect transition="in" filter="box(in)">
                                      <p:cBhvr>
                                        <p:cTn id="27" dur="500"/>
                                        <p:tgtEl>
                                          <p:spTgt spid="2539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53955"/>
                                        </p:tgtEl>
                                        <p:attrNameLst>
                                          <p:attrName>style.visibility</p:attrName>
                                        </p:attrNameLst>
                                      </p:cBhvr>
                                      <p:to>
                                        <p:strVal val="visible"/>
                                      </p:to>
                                    </p:set>
                                    <p:animEffect transition="in" filter="box(in)">
                                      <p:cBhvr>
                                        <p:cTn id="32" dur="500"/>
                                        <p:tgtEl>
                                          <p:spTgt spid="25395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53956"/>
                                        </p:tgtEl>
                                        <p:attrNameLst>
                                          <p:attrName>style.visibility</p:attrName>
                                        </p:attrNameLst>
                                      </p:cBhvr>
                                      <p:to>
                                        <p:strVal val="visible"/>
                                      </p:to>
                                    </p:set>
                                    <p:animEffect transition="in" filter="box(in)">
                                      <p:cBhvr>
                                        <p:cTn id="37" dur="500"/>
                                        <p:tgtEl>
                                          <p:spTgt spid="253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(b)</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3954" name="Object 2"/>
          <p:cNvGraphicFramePr>
            <a:graphicFrameLocks noChangeAspect="1"/>
          </p:cNvGraphicFramePr>
          <p:nvPr/>
        </p:nvGraphicFramePr>
        <p:xfrm>
          <a:off x="990600" y="1289050"/>
          <a:ext cx="1524000" cy="1270000"/>
        </p:xfrm>
        <a:graphic>
          <a:graphicData uri="http://schemas.openxmlformats.org/presentationml/2006/ole">
            <p:oleObj spid="_x0000_s254978" name="Equation" r:id="rId5" imgW="1523880" imgH="1269720" progId="Equation.3">
              <p:embed/>
            </p:oleObj>
          </a:graphicData>
        </a:graphic>
      </p:graphicFrame>
      <p:graphicFrame>
        <p:nvGraphicFramePr>
          <p:cNvPr id="253955" name="Object 3"/>
          <p:cNvGraphicFramePr>
            <a:graphicFrameLocks noChangeAspect="1"/>
          </p:cNvGraphicFramePr>
          <p:nvPr/>
        </p:nvGraphicFramePr>
        <p:xfrm>
          <a:off x="2628900" y="1295400"/>
          <a:ext cx="1866900" cy="1168400"/>
        </p:xfrm>
        <a:graphic>
          <a:graphicData uri="http://schemas.openxmlformats.org/presentationml/2006/ole">
            <p:oleObj spid="_x0000_s254979" name="Equation" r:id="rId6" imgW="1866600" imgH="1168200" progId="Equation.3">
              <p:embed/>
            </p:oleObj>
          </a:graphicData>
        </a:graphic>
      </p:graphicFrame>
      <p:graphicFrame>
        <p:nvGraphicFramePr>
          <p:cNvPr id="253956" name="Object 4"/>
          <p:cNvGraphicFramePr>
            <a:graphicFrameLocks noChangeAspect="1"/>
          </p:cNvGraphicFramePr>
          <p:nvPr/>
        </p:nvGraphicFramePr>
        <p:xfrm>
          <a:off x="4508500" y="1676400"/>
          <a:ext cx="2806700" cy="419100"/>
        </p:xfrm>
        <a:graphic>
          <a:graphicData uri="http://schemas.openxmlformats.org/presentationml/2006/ole">
            <p:oleObj spid="_x0000_s254980" name="Equation" r:id="rId7" imgW="2806560" imgH="419040" progId="Equation.3">
              <p:embed/>
            </p:oleObj>
          </a:graphicData>
        </a:graphic>
      </p:graphicFrame>
      <p:graphicFrame>
        <p:nvGraphicFramePr>
          <p:cNvPr id="254981" name="Object 2"/>
          <p:cNvGraphicFramePr>
            <a:graphicFrameLocks noChangeAspect="1"/>
          </p:cNvGraphicFramePr>
          <p:nvPr/>
        </p:nvGraphicFramePr>
        <p:xfrm>
          <a:off x="1041400" y="2965450"/>
          <a:ext cx="1422400" cy="419100"/>
        </p:xfrm>
        <a:graphic>
          <a:graphicData uri="http://schemas.openxmlformats.org/presentationml/2006/ole">
            <p:oleObj spid="_x0000_s254981" name="Equation" r:id="rId8" imgW="1422360" imgH="419040" progId="Equation.3">
              <p:embed/>
            </p:oleObj>
          </a:graphicData>
        </a:graphic>
      </p:graphicFrame>
      <p:graphicFrame>
        <p:nvGraphicFramePr>
          <p:cNvPr id="254982" name="Object 2"/>
          <p:cNvGraphicFramePr>
            <a:graphicFrameLocks noChangeAspect="1"/>
          </p:cNvGraphicFramePr>
          <p:nvPr/>
        </p:nvGraphicFramePr>
        <p:xfrm>
          <a:off x="2679700" y="2641600"/>
          <a:ext cx="1816100" cy="1168400"/>
        </p:xfrm>
        <a:graphic>
          <a:graphicData uri="http://schemas.openxmlformats.org/presentationml/2006/ole">
            <p:oleObj spid="_x0000_s254982" name="Equation" r:id="rId9" imgW="1815840" imgH="1168200" progId="Equation.3">
              <p:embed/>
            </p:oleObj>
          </a:graphicData>
        </a:graphic>
      </p:graphicFrame>
      <p:graphicFrame>
        <p:nvGraphicFramePr>
          <p:cNvPr id="254983" name="Object 2"/>
          <p:cNvGraphicFramePr>
            <a:graphicFrameLocks noChangeAspect="1"/>
          </p:cNvGraphicFramePr>
          <p:nvPr/>
        </p:nvGraphicFramePr>
        <p:xfrm>
          <a:off x="4648200" y="2628900"/>
          <a:ext cx="3048000" cy="1193800"/>
        </p:xfrm>
        <a:graphic>
          <a:graphicData uri="http://schemas.openxmlformats.org/presentationml/2006/ole">
            <p:oleObj spid="_x0000_s254983" name="Equation" r:id="rId10" imgW="3047760" imgH="1193760" progId="Equation.3">
              <p:embed/>
            </p:oleObj>
          </a:graphicData>
        </a:graphic>
      </p:graphicFrame>
      <p:graphicFrame>
        <p:nvGraphicFramePr>
          <p:cNvPr id="254984" name="Object 2"/>
          <p:cNvGraphicFramePr>
            <a:graphicFrameLocks noChangeAspect="1"/>
          </p:cNvGraphicFramePr>
          <p:nvPr/>
        </p:nvGraphicFramePr>
        <p:xfrm>
          <a:off x="4635500" y="3962400"/>
          <a:ext cx="2222500" cy="419100"/>
        </p:xfrm>
        <a:graphic>
          <a:graphicData uri="http://schemas.openxmlformats.org/presentationml/2006/ole">
            <p:oleObj spid="_x0000_s254984" name="Equation" r:id="rId11" imgW="2222280" imgH="419040" progId="Equation.3">
              <p:embed/>
            </p:oleObj>
          </a:graphicData>
        </a:graphic>
      </p:graphicFrame>
      <p:graphicFrame>
        <p:nvGraphicFramePr>
          <p:cNvPr id="254985" name="Object 9"/>
          <p:cNvGraphicFramePr>
            <a:graphicFrameLocks noChangeAspect="1"/>
          </p:cNvGraphicFramePr>
          <p:nvPr/>
        </p:nvGraphicFramePr>
        <p:xfrm>
          <a:off x="838200" y="4572000"/>
          <a:ext cx="2133600" cy="2133600"/>
        </p:xfrm>
        <a:graphic>
          <a:graphicData uri="http://schemas.openxmlformats.org/presentationml/2006/ole">
            <p:oleObj spid="_x0000_s254985" name="Visio" r:id="rId12" imgW="1625314" imgH="1265449" progId="Visio.Drawing.11">
              <p:embed/>
            </p:oleObj>
          </a:graphicData>
        </a:graphic>
      </p:graphicFrame>
      <p:graphicFrame>
        <p:nvGraphicFramePr>
          <p:cNvPr id="254986" name="Object 2"/>
          <p:cNvGraphicFramePr>
            <a:graphicFrameLocks noChangeAspect="1"/>
          </p:cNvGraphicFramePr>
          <p:nvPr/>
        </p:nvGraphicFramePr>
        <p:xfrm>
          <a:off x="3352800" y="4572000"/>
          <a:ext cx="2324100" cy="596900"/>
        </p:xfrm>
        <a:graphic>
          <a:graphicData uri="http://schemas.openxmlformats.org/presentationml/2006/ole">
            <p:oleObj spid="_x0000_s254986" name="Equation" r:id="rId13" imgW="2323800" imgH="596880" progId="Equation.3">
              <p:embed/>
            </p:oleObj>
          </a:graphicData>
        </a:graphic>
      </p:graphicFrame>
      <p:graphicFrame>
        <p:nvGraphicFramePr>
          <p:cNvPr id="254987" name="Object 2"/>
          <p:cNvGraphicFramePr>
            <a:graphicFrameLocks noChangeAspect="1"/>
          </p:cNvGraphicFramePr>
          <p:nvPr/>
        </p:nvGraphicFramePr>
        <p:xfrm>
          <a:off x="5867400" y="4648200"/>
          <a:ext cx="2933700" cy="419100"/>
        </p:xfrm>
        <a:graphic>
          <a:graphicData uri="http://schemas.openxmlformats.org/presentationml/2006/ole">
            <p:oleObj spid="_x0000_s254987" name="Equation" r:id="rId14" imgW="2933640" imgH="419040" progId="Equation.3">
              <p:embed/>
            </p:oleObj>
          </a:graphicData>
        </a:graphic>
      </p:graphicFrame>
      <p:graphicFrame>
        <p:nvGraphicFramePr>
          <p:cNvPr id="254988" name="Object 2"/>
          <p:cNvGraphicFramePr>
            <a:graphicFrameLocks noChangeAspect="1"/>
          </p:cNvGraphicFramePr>
          <p:nvPr/>
        </p:nvGraphicFramePr>
        <p:xfrm>
          <a:off x="5829300" y="5181600"/>
          <a:ext cx="2247900" cy="419100"/>
        </p:xfrm>
        <a:graphic>
          <a:graphicData uri="http://schemas.openxmlformats.org/presentationml/2006/ole">
            <p:oleObj spid="_x0000_s254988" name="Equation" r:id="rId15" imgW="2247840" imgH="419040" progId="Equation.3">
              <p:embed/>
            </p:oleObj>
          </a:graphicData>
        </a:graphic>
      </p:graphicFrame>
      <p:graphicFrame>
        <p:nvGraphicFramePr>
          <p:cNvPr id="254990" name="Object 2"/>
          <p:cNvGraphicFramePr>
            <a:graphicFrameLocks noChangeAspect="1"/>
          </p:cNvGraphicFramePr>
          <p:nvPr/>
        </p:nvGraphicFramePr>
        <p:xfrm>
          <a:off x="3289300" y="5600700"/>
          <a:ext cx="2882900" cy="723900"/>
        </p:xfrm>
        <a:graphic>
          <a:graphicData uri="http://schemas.openxmlformats.org/presentationml/2006/ole">
            <p:oleObj spid="_x0000_s254990" name="Equation" r:id="rId16" imgW="2882880" imgH="723600" progId="Equation.3">
              <p:embed/>
            </p:oleObj>
          </a:graphicData>
        </a:graphic>
      </p:graphicFrame>
      <p:graphicFrame>
        <p:nvGraphicFramePr>
          <p:cNvPr id="254993" name="Object 2"/>
          <p:cNvGraphicFramePr>
            <a:graphicFrameLocks noChangeAspect="1"/>
          </p:cNvGraphicFramePr>
          <p:nvPr/>
        </p:nvGraphicFramePr>
        <p:xfrm>
          <a:off x="3752850" y="6438900"/>
          <a:ext cx="2209800" cy="419100"/>
        </p:xfrm>
        <a:graphic>
          <a:graphicData uri="http://schemas.openxmlformats.org/presentationml/2006/ole">
            <p:oleObj spid="_x0000_s254993" name="Equation" r:id="rId17" imgW="220968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3954"/>
                                        </p:tgtEl>
                                        <p:attrNameLst>
                                          <p:attrName>style.visibility</p:attrName>
                                        </p:attrNameLst>
                                      </p:cBhvr>
                                      <p:to>
                                        <p:strVal val="visible"/>
                                      </p:to>
                                    </p:set>
                                    <p:animEffect transition="in" filter="box(in)">
                                      <p:cBhvr>
                                        <p:cTn id="7" dur="500"/>
                                        <p:tgtEl>
                                          <p:spTgt spid="2539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3955"/>
                                        </p:tgtEl>
                                        <p:attrNameLst>
                                          <p:attrName>style.visibility</p:attrName>
                                        </p:attrNameLst>
                                      </p:cBhvr>
                                      <p:to>
                                        <p:strVal val="visible"/>
                                      </p:to>
                                    </p:set>
                                    <p:animEffect transition="in" filter="box(in)">
                                      <p:cBhvr>
                                        <p:cTn id="12" dur="500"/>
                                        <p:tgtEl>
                                          <p:spTgt spid="25395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3956"/>
                                        </p:tgtEl>
                                        <p:attrNameLst>
                                          <p:attrName>style.visibility</p:attrName>
                                        </p:attrNameLst>
                                      </p:cBhvr>
                                      <p:to>
                                        <p:strVal val="visible"/>
                                      </p:to>
                                    </p:set>
                                    <p:animEffect transition="in" filter="box(in)">
                                      <p:cBhvr>
                                        <p:cTn id="17" dur="500"/>
                                        <p:tgtEl>
                                          <p:spTgt spid="25395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4981"/>
                                        </p:tgtEl>
                                        <p:attrNameLst>
                                          <p:attrName>style.visibility</p:attrName>
                                        </p:attrNameLst>
                                      </p:cBhvr>
                                      <p:to>
                                        <p:strVal val="visible"/>
                                      </p:to>
                                    </p:set>
                                    <p:animEffect transition="in" filter="box(in)">
                                      <p:cBhvr>
                                        <p:cTn id="27" dur="500"/>
                                        <p:tgtEl>
                                          <p:spTgt spid="25498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54982"/>
                                        </p:tgtEl>
                                        <p:attrNameLst>
                                          <p:attrName>style.visibility</p:attrName>
                                        </p:attrNameLst>
                                      </p:cBhvr>
                                      <p:to>
                                        <p:strVal val="visible"/>
                                      </p:to>
                                    </p:set>
                                    <p:animEffect transition="in" filter="box(in)">
                                      <p:cBhvr>
                                        <p:cTn id="32" dur="500"/>
                                        <p:tgtEl>
                                          <p:spTgt spid="25498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54983"/>
                                        </p:tgtEl>
                                        <p:attrNameLst>
                                          <p:attrName>style.visibility</p:attrName>
                                        </p:attrNameLst>
                                      </p:cBhvr>
                                      <p:to>
                                        <p:strVal val="visible"/>
                                      </p:to>
                                    </p:set>
                                    <p:animEffect transition="in" filter="box(in)">
                                      <p:cBhvr>
                                        <p:cTn id="37" dur="500"/>
                                        <p:tgtEl>
                                          <p:spTgt spid="25498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54984"/>
                                        </p:tgtEl>
                                        <p:attrNameLst>
                                          <p:attrName>style.visibility</p:attrName>
                                        </p:attrNameLst>
                                      </p:cBhvr>
                                      <p:to>
                                        <p:strVal val="visible"/>
                                      </p:to>
                                    </p:set>
                                    <p:animEffect transition="in" filter="box(in)">
                                      <p:cBhvr>
                                        <p:cTn id="42" dur="500"/>
                                        <p:tgtEl>
                                          <p:spTgt spid="25498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54985"/>
                                        </p:tgtEl>
                                        <p:attrNameLst>
                                          <p:attrName>style.visibility</p:attrName>
                                        </p:attrNameLst>
                                      </p:cBhvr>
                                      <p:to>
                                        <p:strVal val="visible"/>
                                      </p:to>
                                    </p:set>
                                    <p:animEffect transition="in" filter="box(in)">
                                      <p:cBhvr>
                                        <p:cTn id="47" dur="500"/>
                                        <p:tgtEl>
                                          <p:spTgt spid="254985"/>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54986"/>
                                        </p:tgtEl>
                                        <p:attrNameLst>
                                          <p:attrName>style.visibility</p:attrName>
                                        </p:attrNameLst>
                                      </p:cBhvr>
                                      <p:to>
                                        <p:strVal val="visible"/>
                                      </p:to>
                                    </p:set>
                                    <p:animEffect transition="in" filter="box(in)">
                                      <p:cBhvr>
                                        <p:cTn id="52" dur="500"/>
                                        <p:tgtEl>
                                          <p:spTgt spid="25498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54987"/>
                                        </p:tgtEl>
                                        <p:attrNameLst>
                                          <p:attrName>style.visibility</p:attrName>
                                        </p:attrNameLst>
                                      </p:cBhvr>
                                      <p:to>
                                        <p:strVal val="visible"/>
                                      </p:to>
                                    </p:set>
                                    <p:animEffect transition="in" filter="box(in)">
                                      <p:cBhvr>
                                        <p:cTn id="57" dur="500"/>
                                        <p:tgtEl>
                                          <p:spTgt spid="254987"/>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54988"/>
                                        </p:tgtEl>
                                        <p:attrNameLst>
                                          <p:attrName>style.visibility</p:attrName>
                                        </p:attrNameLst>
                                      </p:cBhvr>
                                      <p:to>
                                        <p:strVal val="visible"/>
                                      </p:to>
                                    </p:set>
                                    <p:animEffect transition="in" filter="box(in)">
                                      <p:cBhvr>
                                        <p:cTn id="62" dur="500"/>
                                        <p:tgtEl>
                                          <p:spTgt spid="254988"/>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54990"/>
                                        </p:tgtEl>
                                        <p:attrNameLst>
                                          <p:attrName>style.visibility</p:attrName>
                                        </p:attrNameLst>
                                      </p:cBhvr>
                                      <p:to>
                                        <p:strVal val="visible"/>
                                      </p:to>
                                    </p:set>
                                    <p:animEffect transition="in" filter="box(in)">
                                      <p:cBhvr>
                                        <p:cTn id="67" dur="500"/>
                                        <p:tgtEl>
                                          <p:spTgt spid="254990"/>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254993"/>
                                        </p:tgtEl>
                                        <p:attrNameLst>
                                          <p:attrName>style.visibility</p:attrName>
                                        </p:attrNameLst>
                                      </p:cBhvr>
                                      <p:to>
                                        <p:strVal val="visible"/>
                                      </p:to>
                                    </p:set>
                                    <p:animEffect transition="in" filter="box(in)">
                                      <p:cBhvr>
                                        <p:cTn id="72" dur="500"/>
                                        <p:tgtEl>
                                          <p:spTgt spid="254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r>
              <a:rPr lang="en-US" sz="11200" b="1" dirty="0" smtClean="0">
                <a:solidFill>
                  <a:srgbClr val="0000FF"/>
                </a:solidFill>
              </a:rPr>
              <a:t>(b)</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4981" name="Object 2"/>
          <p:cNvGraphicFramePr>
            <a:graphicFrameLocks noChangeAspect="1"/>
          </p:cNvGraphicFramePr>
          <p:nvPr/>
        </p:nvGraphicFramePr>
        <p:xfrm>
          <a:off x="895350" y="1447800"/>
          <a:ext cx="2463800" cy="520700"/>
        </p:xfrm>
        <a:graphic>
          <a:graphicData uri="http://schemas.openxmlformats.org/presentationml/2006/ole">
            <p:oleObj spid="_x0000_s256005" name="Equation" r:id="rId5" imgW="2463480" imgH="520560" progId="Equation.3">
              <p:embed/>
            </p:oleObj>
          </a:graphicData>
        </a:graphic>
      </p:graphicFrame>
      <p:graphicFrame>
        <p:nvGraphicFramePr>
          <p:cNvPr id="256015" name="Object 5"/>
          <p:cNvGraphicFramePr>
            <a:graphicFrameLocks noChangeAspect="1"/>
          </p:cNvGraphicFramePr>
          <p:nvPr/>
        </p:nvGraphicFramePr>
        <p:xfrm>
          <a:off x="3429000" y="1447800"/>
          <a:ext cx="1066800" cy="584200"/>
        </p:xfrm>
        <a:graphic>
          <a:graphicData uri="http://schemas.openxmlformats.org/presentationml/2006/ole">
            <p:oleObj spid="_x0000_s256015" name="Equation" r:id="rId6" imgW="1066680" imgH="583920" progId="Equation.3">
              <p:embed/>
            </p:oleObj>
          </a:graphicData>
        </a:graphic>
      </p:graphicFrame>
      <p:graphicFrame>
        <p:nvGraphicFramePr>
          <p:cNvPr id="256016" name="Object 5"/>
          <p:cNvGraphicFramePr>
            <a:graphicFrameLocks noChangeAspect="1"/>
          </p:cNvGraphicFramePr>
          <p:nvPr/>
        </p:nvGraphicFramePr>
        <p:xfrm>
          <a:off x="4813300" y="1498600"/>
          <a:ext cx="3022600" cy="419100"/>
        </p:xfrm>
        <a:graphic>
          <a:graphicData uri="http://schemas.openxmlformats.org/presentationml/2006/ole">
            <p:oleObj spid="_x0000_s256016" name="Equation" r:id="rId7" imgW="3022560" imgH="419040" progId="Equation.3">
              <p:embed/>
            </p:oleObj>
          </a:graphicData>
        </a:graphic>
      </p:graphicFrame>
      <p:graphicFrame>
        <p:nvGraphicFramePr>
          <p:cNvPr id="256017" name="Object 5"/>
          <p:cNvGraphicFramePr>
            <a:graphicFrameLocks noChangeAspect="1"/>
          </p:cNvGraphicFramePr>
          <p:nvPr/>
        </p:nvGraphicFramePr>
        <p:xfrm>
          <a:off x="4864100" y="2133600"/>
          <a:ext cx="3136900" cy="419100"/>
        </p:xfrm>
        <a:graphic>
          <a:graphicData uri="http://schemas.openxmlformats.org/presentationml/2006/ole">
            <p:oleObj spid="_x0000_s256017" name="Equation" r:id="rId8" imgW="313668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4981"/>
                                        </p:tgtEl>
                                        <p:attrNameLst>
                                          <p:attrName>style.visibility</p:attrName>
                                        </p:attrNameLst>
                                      </p:cBhvr>
                                      <p:to>
                                        <p:strVal val="visible"/>
                                      </p:to>
                                    </p:set>
                                    <p:animEffect transition="in" filter="box(in)">
                                      <p:cBhvr>
                                        <p:cTn id="12" dur="500"/>
                                        <p:tgtEl>
                                          <p:spTgt spid="25498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6015"/>
                                        </p:tgtEl>
                                        <p:attrNameLst>
                                          <p:attrName>style.visibility</p:attrName>
                                        </p:attrNameLst>
                                      </p:cBhvr>
                                      <p:to>
                                        <p:strVal val="visible"/>
                                      </p:to>
                                    </p:set>
                                    <p:animEffect transition="in" filter="box(in)">
                                      <p:cBhvr>
                                        <p:cTn id="17" dur="500"/>
                                        <p:tgtEl>
                                          <p:spTgt spid="25601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6016"/>
                                        </p:tgtEl>
                                        <p:attrNameLst>
                                          <p:attrName>style.visibility</p:attrName>
                                        </p:attrNameLst>
                                      </p:cBhvr>
                                      <p:to>
                                        <p:strVal val="visible"/>
                                      </p:to>
                                    </p:set>
                                    <p:animEffect transition="in" filter="box(in)">
                                      <p:cBhvr>
                                        <p:cTn id="22" dur="500"/>
                                        <p:tgtEl>
                                          <p:spTgt spid="25601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6017"/>
                                        </p:tgtEl>
                                        <p:attrNameLst>
                                          <p:attrName>style.visibility</p:attrName>
                                        </p:attrNameLst>
                                      </p:cBhvr>
                                      <p:to>
                                        <p:strVal val="visible"/>
                                      </p:to>
                                    </p:set>
                                    <p:animEffect transition="in" filter="box(in)">
                                      <p:cBhvr>
                                        <p:cTn id="27" dur="500"/>
                                        <p:tgtEl>
                                          <p:spTgt spid="256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2</a:t>
            </a:r>
          </a:p>
          <a:p>
            <a:pPr algn="just">
              <a:lnSpc>
                <a:spcPct val="120000"/>
              </a:lnSpc>
            </a:pPr>
            <a:r>
              <a:rPr lang="en-US" sz="11200" b="1" dirty="0" smtClean="0">
                <a:solidFill>
                  <a:srgbClr val="0000FF"/>
                </a:solidFill>
              </a:rPr>
              <a:t>An </a:t>
            </a:r>
            <a:r>
              <a:rPr lang="en-US" sz="11200" b="1" dirty="0" err="1" smtClean="0">
                <a:solidFill>
                  <a:srgbClr val="0000FF"/>
                </a:solidFill>
              </a:rPr>
              <a:t>emf</a:t>
            </a:r>
            <a:r>
              <a:rPr lang="en-US" sz="11200" b="1" dirty="0" smtClean="0">
                <a:solidFill>
                  <a:srgbClr val="0000FF"/>
                </a:solidFill>
              </a:rPr>
              <a:t> whose instantaneous value is given by 283sin(314t + π/4)V is applied to an inductive circuit and the current in the circuit is 5.66sin(314t – π/6)A. Determine (a) the frequency of the </a:t>
            </a:r>
            <a:r>
              <a:rPr lang="en-US" sz="11200" b="1" dirty="0" err="1" smtClean="0">
                <a:solidFill>
                  <a:srgbClr val="0000FF"/>
                </a:solidFill>
              </a:rPr>
              <a:t>emf</a:t>
            </a:r>
            <a:r>
              <a:rPr lang="en-US" sz="11200" b="1" dirty="0" smtClean="0">
                <a:solidFill>
                  <a:srgbClr val="0000FF"/>
                </a:solidFill>
              </a:rPr>
              <a:t> (b) the R and L (c) the power absorbed.</a:t>
            </a:r>
          </a:p>
          <a:p>
            <a:pPr algn="just">
              <a:lnSpc>
                <a:spcPct val="120000"/>
              </a:lnSpc>
            </a:pPr>
            <a:endParaRPr lang="en-US" sz="4000" b="1" dirty="0" smtClean="0">
              <a:solidFill>
                <a:srgbClr val="0000FF"/>
              </a:solidFill>
            </a:endParaRPr>
          </a:p>
          <a:p>
            <a:pPr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pPr>
            <a:r>
              <a:rPr lang="en-US" sz="11200" b="1" dirty="0" smtClean="0">
                <a:solidFill>
                  <a:srgbClr val="0000FF"/>
                </a:solidFill>
              </a:rPr>
              <a:t>	(a)</a:t>
            </a: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(b)</a:t>
            </a: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6017" name="Object 5"/>
          <p:cNvGraphicFramePr>
            <a:graphicFrameLocks noChangeAspect="1"/>
          </p:cNvGraphicFramePr>
          <p:nvPr/>
        </p:nvGraphicFramePr>
        <p:xfrm>
          <a:off x="1295400" y="4800600"/>
          <a:ext cx="2146300" cy="520700"/>
        </p:xfrm>
        <a:graphic>
          <a:graphicData uri="http://schemas.openxmlformats.org/presentationml/2006/ole">
            <p:oleObj spid="_x0000_s257029" name="Equation" r:id="rId5" imgW="2145960" imgH="520560" progId="Equation.3">
              <p:embed/>
            </p:oleObj>
          </a:graphicData>
        </a:graphic>
      </p:graphicFrame>
      <p:graphicFrame>
        <p:nvGraphicFramePr>
          <p:cNvPr id="257030" name="Object 17"/>
          <p:cNvGraphicFramePr>
            <a:graphicFrameLocks noChangeAspect="1"/>
          </p:cNvGraphicFramePr>
          <p:nvPr/>
        </p:nvGraphicFramePr>
        <p:xfrm>
          <a:off x="3657600" y="4419600"/>
          <a:ext cx="2362200" cy="1168400"/>
        </p:xfrm>
        <a:graphic>
          <a:graphicData uri="http://schemas.openxmlformats.org/presentationml/2006/ole">
            <p:oleObj spid="_x0000_s257030" name="Equation" r:id="rId6" imgW="2361960" imgH="1168200" progId="Equation.3">
              <p:embed/>
            </p:oleObj>
          </a:graphicData>
        </a:graphic>
      </p:graphicFrame>
      <p:graphicFrame>
        <p:nvGraphicFramePr>
          <p:cNvPr id="257031" name="Object 17"/>
          <p:cNvGraphicFramePr>
            <a:graphicFrameLocks noChangeAspect="1"/>
          </p:cNvGraphicFramePr>
          <p:nvPr/>
        </p:nvGraphicFramePr>
        <p:xfrm>
          <a:off x="6235700" y="4800600"/>
          <a:ext cx="1612900" cy="457200"/>
        </p:xfrm>
        <a:graphic>
          <a:graphicData uri="http://schemas.openxmlformats.org/presentationml/2006/ole">
            <p:oleObj spid="_x0000_s257031" name="Equation" r:id="rId7" imgW="1612800" imgH="457200" progId="Equation.3">
              <p:embed/>
            </p:oleObj>
          </a:graphicData>
        </a:graphic>
      </p:graphicFrame>
      <p:graphicFrame>
        <p:nvGraphicFramePr>
          <p:cNvPr id="257032" name="Object 17"/>
          <p:cNvGraphicFramePr>
            <a:graphicFrameLocks noChangeAspect="1"/>
          </p:cNvGraphicFramePr>
          <p:nvPr/>
        </p:nvGraphicFramePr>
        <p:xfrm>
          <a:off x="1371600" y="5486400"/>
          <a:ext cx="1320800" cy="1155700"/>
        </p:xfrm>
        <a:graphic>
          <a:graphicData uri="http://schemas.openxmlformats.org/presentationml/2006/ole">
            <p:oleObj spid="_x0000_s257032" name="Equation" r:id="rId8" imgW="1320480" imgH="1155600" progId="Equation.3">
              <p:embed/>
            </p:oleObj>
          </a:graphicData>
        </a:graphic>
      </p:graphicFrame>
      <p:graphicFrame>
        <p:nvGraphicFramePr>
          <p:cNvPr id="257034" name="Object 17"/>
          <p:cNvGraphicFramePr>
            <a:graphicFrameLocks noChangeAspect="1"/>
          </p:cNvGraphicFramePr>
          <p:nvPr/>
        </p:nvGraphicFramePr>
        <p:xfrm>
          <a:off x="2895600" y="5480050"/>
          <a:ext cx="2628900" cy="1168400"/>
        </p:xfrm>
        <a:graphic>
          <a:graphicData uri="http://schemas.openxmlformats.org/presentationml/2006/ole">
            <p:oleObj spid="_x0000_s257034" name="Equation" r:id="rId9" imgW="2628720" imgH="1168200" progId="Equation.3">
              <p:embed/>
            </p:oleObj>
          </a:graphicData>
        </a:graphic>
      </p:graphicFrame>
      <p:graphicFrame>
        <p:nvGraphicFramePr>
          <p:cNvPr id="257035" name="Object 17"/>
          <p:cNvGraphicFramePr>
            <a:graphicFrameLocks noChangeAspect="1"/>
          </p:cNvGraphicFramePr>
          <p:nvPr/>
        </p:nvGraphicFramePr>
        <p:xfrm>
          <a:off x="5651500" y="5829300"/>
          <a:ext cx="1435100" cy="419100"/>
        </p:xfrm>
        <a:graphic>
          <a:graphicData uri="http://schemas.openxmlformats.org/presentationml/2006/ole">
            <p:oleObj spid="_x0000_s257035" name="Equation" r:id="rId10" imgW="143496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6017"/>
                                        </p:tgtEl>
                                        <p:attrNameLst>
                                          <p:attrName>style.visibility</p:attrName>
                                        </p:attrNameLst>
                                      </p:cBhvr>
                                      <p:to>
                                        <p:strVal val="visible"/>
                                      </p:to>
                                    </p:set>
                                    <p:animEffect transition="in" filter="box(in)">
                                      <p:cBhvr>
                                        <p:cTn id="27" dur="500"/>
                                        <p:tgtEl>
                                          <p:spTgt spid="25601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57030"/>
                                        </p:tgtEl>
                                        <p:attrNameLst>
                                          <p:attrName>style.visibility</p:attrName>
                                        </p:attrNameLst>
                                      </p:cBhvr>
                                      <p:to>
                                        <p:strVal val="visible"/>
                                      </p:to>
                                    </p:set>
                                    <p:animEffect transition="in" filter="box(in)">
                                      <p:cBhvr>
                                        <p:cTn id="32" dur="500"/>
                                        <p:tgtEl>
                                          <p:spTgt spid="25703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57031"/>
                                        </p:tgtEl>
                                        <p:attrNameLst>
                                          <p:attrName>style.visibility</p:attrName>
                                        </p:attrNameLst>
                                      </p:cBhvr>
                                      <p:to>
                                        <p:strVal val="visible"/>
                                      </p:to>
                                    </p:set>
                                    <p:animEffect transition="in" filter="box(in)">
                                      <p:cBhvr>
                                        <p:cTn id="37" dur="500"/>
                                        <p:tgtEl>
                                          <p:spTgt spid="25703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ox(i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57032"/>
                                        </p:tgtEl>
                                        <p:attrNameLst>
                                          <p:attrName>style.visibility</p:attrName>
                                        </p:attrNameLst>
                                      </p:cBhvr>
                                      <p:to>
                                        <p:strVal val="visible"/>
                                      </p:to>
                                    </p:set>
                                    <p:animEffect transition="in" filter="box(in)">
                                      <p:cBhvr>
                                        <p:cTn id="47" dur="500"/>
                                        <p:tgtEl>
                                          <p:spTgt spid="257032"/>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57034"/>
                                        </p:tgtEl>
                                        <p:attrNameLst>
                                          <p:attrName>style.visibility</p:attrName>
                                        </p:attrNameLst>
                                      </p:cBhvr>
                                      <p:to>
                                        <p:strVal val="visible"/>
                                      </p:to>
                                    </p:set>
                                    <p:animEffect transition="in" filter="box(in)">
                                      <p:cBhvr>
                                        <p:cTn id="52" dur="500"/>
                                        <p:tgtEl>
                                          <p:spTgt spid="25703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57035"/>
                                        </p:tgtEl>
                                        <p:attrNameLst>
                                          <p:attrName>style.visibility</p:attrName>
                                        </p:attrNameLst>
                                      </p:cBhvr>
                                      <p:to>
                                        <p:strVal val="visible"/>
                                      </p:to>
                                    </p:set>
                                    <p:animEffect transition="in" filter="box(in)">
                                      <p:cBhvr>
                                        <p:cTn id="57" dur="500"/>
                                        <p:tgtEl>
                                          <p:spTgt spid="25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RESISTORS IN SERIES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225425" indent="-225425" algn="just">
              <a:buFont typeface="Wingdings" pitchFamily="2" charset="2"/>
              <a:buChar char="v"/>
            </a:pPr>
            <a:r>
              <a:rPr lang="en-US" sz="1800" dirty="0" smtClean="0">
                <a:solidFill>
                  <a:srgbClr val="0000FF"/>
                </a:solidFill>
              </a:rPr>
              <a:t> </a:t>
            </a:r>
            <a:r>
              <a:rPr lang="en-US" sz="2800" dirty="0" smtClean="0">
                <a:solidFill>
                  <a:srgbClr val="0000FF"/>
                </a:solidFill>
              </a:rPr>
              <a:t>Total (effective) resistance of series resistors</a:t>
            </a:r>
          </a:p>
          <a:p>
            <a:pPr algn="just"/>
            <a:r>
              <a:rPr lang="en-US" sz="2800" dirty="0" smtClean="0">
                <a:solidFill>
                  <a:schemeClr val="tx1"/>
                </a:solidFill>
              </a:rPr>
              <a:t>The total resistance R</a:t>
            </a:r>
            <a:r>
              <a:rPr lang="en-US" sz="2800" baseline="-25000" dirty="0" smtClean="0">
                <a:solidFill>
                  <a:schemeClr val="tx1"/>
                </a:solidFill>
              </a:rPr>
              <a:t>T </a:t>
            </a:r>
            <a:r>
              <a:rPr lang="en-US" sz="2800" dirty="0" smtClean="0">
                <a:solidFill>
                  <a:schemeClr val="tx1"/>
                </a:solidFill>
              </a:rPr>
              <a:t>for resistors R</a:t>
            </a:r>
            <a:r>
              <a:rPr lang="en-US" sz="2800" baseline="-25000" dirty="0" smtClean="0">
                <a:solidFill>
                  <a:schemeClr val="tx1"/>
                </a:solidFill>
              </a:rPr>
              <a:t>1</a:t>
            </a:r>
            <a:r>
              <a:rPr lang="en-US" sz="2800" dirty="0" smtClean="0">
                <a:solidFill>
                  <a:schemeClr val="tx1"/>
                </a:solidFill>
              </a:rPr>
              <a:t>, R</a:t>
            </a:r>
            <a:r>
              <a:rPr lang="en-US" sz="2800" baseline="-25000" dirty="0" smtClean="0">
                <a:solidFill>
                  <a:schemeClr val="tx1"/>
                </a:solidFill>
              </a:rPr>
              <a:t>2</a:t>
            </a:r>
            <a:r>
              <a:rPr lang="en-US" sz="2800" dirty="0" smtClean="0">
                <a:solidFill>
                  <a:schemeClr val="tx1"/>
                </a:solidFill>
              </a:rPr>
              <a:t>, R</a:t>
            </a:r>
            <a:r>
              <a:rPr lang="en-US" sz="2800" baseline="-25000" dirty="0" smtClean="0">
                <a:solidFill>
                  <a:schemeClr val="tx1"/>
                </a:solidFill>
              </a:rPr>
              <a:t>3</a:t>
            </a:r>
            <a:r>
              <a:rPr lang="en-US" sz="2800" dirty="0" smtClean="0">
                <a:solidFill>
                  <a:schemeClr val="tx1"/>
                </a:solidFill>
              </a:rPr>
              <a:t>, ….., R</a:t>
            </a:r>
            <a:r>
              <a:rPr lang="en-US" sz="2800" baseline="-25000" dirty="0" smtClean="0">
                <a:solidFill>
                  <a:schemeClr val="tx1"/>
                </a:solidFill>
              </a:rPr>
              <a:t>N</a:t>
            </a:r>
            <a:r>
              <a:rPr lang="en-US" sz="2800" dirty="0" smtClean="0">
                <a:solidFill>
                  <a:schemeClr val="tx1"/>
                </a:solidFill>
              </a:rPr>
              <a:t> which are in series if given by:</a:t>
            </a:r>
          </a:p>
          <a:p>
            <a:pPr algn="just"/>
            <a:endParaRPr lang="en-US" sz="2800" baseline="-25000" dirty="0" smtClean="0">
              <a:solidFill>
                <a:schemeClr val="tx1"/>
              </a:solidFill>
            </a:endParaRPr>
          </a:p>
          <a:p>
            <a:pPr algn="just"/>
            <a:endParaRPr lang="en-US" sz="2800" dirty="0" smtClean="0">
              <a:solidFill>
                <a:schemeClr val="tx1"/>
              </a:solidFill>
            </a:endParaRP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26626" name="Object 2"/>
          <p:cNvGraphicFramePr>
            <a:graphicFrameLocks noChangeAspect="1"/>
          </p:cNvGraphicFramePr>
          <p:nvPr/>
        </p:nvGraphicFramePr>
        <p:xfrm>
          <a:off x="1143000" y="2819400"/>
          <a:ext cx="6069012" cy="1130300"/>
        </p:xfrm>
        <a:graphic>
          <a:graphicData uri="http://schemas.openxmlformats.org/presentationml/2006/ole">
            <p:oleObj spid="_x0000_s26626" name="Equation" r:id="rId5" imgW="1320480" imgH="215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Effect transition="in" filter="box(in)">
                                      <p:cBhvr>
                                        <p:cTn id="17" dur="5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2000" b="1" dirty="0" smtClean="0">
              <a:solidFill>
                <a:srgbClr val="0000FF"/>
              </a:solidFill>
            </a:endParaRPr>
          </a:p>
          <a:p>
            <a:pPr marL="346075" indent="-346075" algn="just">
              <a:lnSpc>
                <a:spcPct val="120000"/>
              </a:lnSpc>
            </a:pPr>
            <a:r>
              <a:rPr lang="en-US" sz="11200" b="1" dirty="0" smtClean="0">
                <a:solidFill>
                  <a:srgbClr val="0000FF"/>
                </a:solidFill>
              </a:rPr>
              <a:t>(b)</a:t>
            </a: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8058" name="Object 17"/>
          <p:cNvGraphicFramePr>
            <a:graphicFrameLocks noChangeAspect="1"/>
          </p:cNvGraphicFramePr>
          <p:nvPr/>
        </p:nvGraphicFramePr>
        <p:xfrm>
          <a:off x="1066800" y="1149350"/>
          <a:ext cx="2349500" cy="1168400"/>
        </p:xfrm>
        <a:graphic>
          <a:graphicData uri="http://schemas.openxmlformats.org/presentationml/2006/ole">
            <p:oleObj spid="_x0000_s258058" name="Equation" r:id="rId5" imgW="2349360" imgH="1168200" progId="Equation.3">
              <p:embed/>
            </p:oleObj>
          </a:graphicData>
        </a:graphic>
      </p:graphicFrame>
      <p:graphicFrame>
        <p:nvGraphicFramePr>
          <p:cNvPr id="258059" name="Object 17"/>
          <p:cNvGraphicFramePr>
            <a:graphicFrameLocks noChangeAspect="1"/>
          </p:cNvGraphicFramePr>
          <p:nvPr/>
        </p:nvGraphicFramePr>
        <p:xfrm>
          <a:off x="3632200" y="1155700"/>
          <a:ext cx="2540000" cy="1155700"/>
        </p:xfrm>
        <a:graphic>
          <a:graphicData uri="http://schemas.openxmlformats.org/presentationml/2006/ole">
            <p:oleObj spid="_x0000_s258059" name="Equation" r:id="rId6" imgW="2539800" imgH="1155600" progId="Equation.3">
              <p:embed/>
            </p:oleObj>
          </a:graphicData>
        </a:graphic>
      </p:graphicFrame>
      <p:graphicFrame>
        <p:nvGraphicFramePr>
          <p:cNvPr id="258060" name="Object 17"/>
          <p:cNvGraphicFramePr>
            <a:graphicFrameLocks noChangeAspect="1"/>
          </p:cNvGraphicFramePr>
          <p:nvPr/>
        </p:nvGraphicFramePr>
        <p:xfrm>
          <a:off x="990600" y="2590800"/>
          <a:ext cx="2362200" cy="520700"/>
        </p:xfrm>
        <a:graphic>
          <a:graphicData uri="http://schemas.openxmlformats.org/presentationml/2006/ole">
            <p:oleObj spid="_x0000_s258060" name="Equation" r:id="rId7" imgW="2361960" imgH="520560" progId="Equation.3">
              <p:embed/>
            </p:oleObj>
          </a:graphicData>
        </a:graphic>
      </p:graphicFrame>
      <p:graphicFrame>
        <p:nvGraphicFramePr>
          <p:cNvPr id="258061" name="Object 17"/>
          <p:cNvGraphicFramePr>
            <a:graphicFrameLocks noChangeAspect="1"/>
          </p:cNvGraphicFramePr>
          <p:nvPr/>
        </p:nvGraphicFramePr>
        <p:xfrm>
          <a:off x="3416300" y="2552700"/>
          <a:ext cx="2374900" cy="495300"/>
        </p:xfrm>
        <a:graphic>
          <a:graphicData uri="http://schemas.openxmlformats.org/presentationml/2006/ole">
            <p:oleObj spid="_x0000_s258061" name="Equation" r:id="rId8" imgW="2374560" imgH="495000" progId="Equation.3">
              <p:embed/>
            </p:oleObj>
          </a:graphicData>
        </a:graphic>
      </p:graphicFrame>
      <p:graphicFrame>
        <p:nvGraphicFramePr>
          <p:cNvPr id="258062" name="Object 17"/>
          <p:cNvGraphicFramePr>
            <a:graphicFrameLocks noChangeAspect="1"/>
          </p:cNvGraphicFramePr>
          <p:nvPr/>
        </p:nvGraphicFramePr>
        <p:xfrm>
          <a:off x="3429000" y="3048000"/>
          <a:ext cx="2286000" cy="419100"/>
        </p:xfrm>
        <a:graphic>
          <a:graphicData uri="http://schemas.openxmlformats.org/presentationml/2006/ole">
            <p:oleObj spid="_x0000_s258062" name="Equation" r:id="rId9" imgW="2286000" imgH="419040" progId="Equation.3">
              <p:embed/>
            </p:oleObj>
          </a:graphicData>
        </a:graphic>
      </p:graphicFrame>
      <p:graphicFrame>
        <p:nvGraphicFramePr>
          <p:cNvPr id="258063" name="Object 15"/>
          <p:cNvGraphicFramePr>
            <a:graphicFrameLocks noChangeAspect="1"/>
          </p:cNvGraphicFramePr>
          <p:nvPr/>
        </p:nvGraphicFramePr>
        <p:xfrm>
          <a:off x="6324600" y="1143000"/>
          <a:ext cx="2819400" cy="2590800"/>
        </p:xfrm>
        <a:graphic>
          <a:graphicData uri="http://schemas.openxmlformats.org/presentationml/2006/ole">
            <p:oleObj spid="_x0000_s258063" name="Visio" r:id="rId10" imgW="1023616" imgH="920474" progId="Visio.Drawing.11">
              <p:embed/>
            </p:oleObj>
          </a:graphicData>
        </a:graphic>
      </p:graphicFrame>
      <p:graphicFrame>
        <p:nvGraphicFramePr>
          <p:cNvPr id="258064" name="Object 17"/>
          <p:cNvGraphicFramePr>
            <a:graphicFrameLocks noChangeAspect="1"/>
          </p:cNvGraphicFramePr>
          <p:nvPr/>
        </p:nvGraphicFramePr>
        <p:xfrm>
          <a:off x="876300" y="3486150"/>
          <a:ext cx="2590800" cy="584200"/>
        </p:xfrm>
        <a:graphic>
          <a:graphicData uri="http://schemas.openxmlformats.org/presentationml/2006/ole">
            <p:oleObj spid="_x0000_s258064" name="Equation" r:id="rId11" imgW="2590560" imgH="583920" progId="Equation.3">
              <p:embed/>
            </p:oleObj>
          </a:graphicData>
        </a:graphic>
      </p:graphicFrame>
      <p:graphicFrame>
        <p:nvGraphicFramePr>
          <p:cNvPr id="258065" name="Object 17"/>
          <p:cNvGraphicFramePr>
            <a:graphicFrameLocks noChangeAspect="1"/>
          </p:cNvGraphicFramePr>
          <p:nvPr/>
        </p:nvGraphicFramePr>
        <p:xfrm>
          <a:off x="3606800" y="3505200"/>
          <a:ext cx="2336800" cy="495300"/>
        </p:xfrm>
        <a:graphic>
          <a:graphicData uri="http://schemas.openxmlformats.org/presentationml/2006/ole">
            <p:oleObj spid="_x0000_s258065" name="Equation" r:id="rId12" imgW="2336760" imgH="495000" progId="Equation.3">
              <p:embed/>
            </p:oleObj>
          </a:graphicData>
        </a:graphic>
      </p:graphicFrame>
      <p:graphicFrame>
        <p:nvGraphicFramePr>
          <p:cNvPr id="258066" name="Object 17"/>
          <p:cNvGraphicFramePr>
            <a:graphicFrameLocks noChangeAspect="1"/>
          </p:cNvGraphicFramePr>
          <p:nvPr/>
        </p:nvGraphicFramePr>
        <p:xfrm>
          <a:off x="5816600" y="3587750"/>
          <a:ext cx="2336800" cy="419100"/>
        </p:xfrm>
        <a:graphic>
          <a:graphicData uri="http://schemas.openxmlformats.org/presentationml/2006/ole">
            <p:oleObj spid="_x0000_s258066" name="Equation" r:id="rId13" imgW="2336760" imgH="419040" progId="Equation.3">
              <p:embed/>
            </p:oleObj>
          </a:graphicData>
        </a:graphic>
      </p:graphicFrame>
      <p:graphicFrame>
        <p:nvGraphicFramePr>
          <p:cNvPr id="258067" name="Object 17"/>
          <p:cNvGraphicFramePr>
            <a:graphicFrameLocks noChangeAspect="1"/>
          </p:cNvGraphicFramePr>
          <p:nvPr/>
        </p:nvGraphicFramePr>
        <p:xfrm>
          <a:off x="990600" y="4521200"/>
          <a:ext cx="2197100" cy="584200"/>
        </p:xfrm>
        <a:graphic>
          <a:graphicData uri="http://schemas.openxmlformats.org/presentationml/2006/ole">
            <p:oleObj spid="_x0000_s258067" name="Equation" r:id="rId14" imgW="2197080" imgH="583920" progId="Equation.3">
              <p:embed/>
            </p:oleObj>
          </a:graphicData>
        </a:graphic>
      </p:graphicFrame>
      <p:graphicFrame>
        <p:nvGraphicFramePr>
          <p:cNvPr id="258068" name="Object 17"/>
          <p:cNvGraphicFramePr>
            <a:graphicFrameLocks noChangeAspect="1"/>
          </p:cNvGraphicFramePr>
          <p:nvPr/>
        </p:nvGraphicFramePr>
        <p:xfrm>
          <a:off x="3352800" y="4216400"/>
          <a:ext cx="2336800" cy="1270000"/>
        </p:xfrm>
        <a:graphic>
          <a:graphicData uri="http://schemas.openxmlformats.org/presentationml/2006/ole">
            <p:oleObj spid="_x0000_s258068" name="Equation" r:id="rId15" imgW="2336760" imgH="1269720" progId="Equation.3">
              <p:embed/>
            </p:oleObj>
          </a:graphicData>
        </a:graphic>
      </p:graphicFrame>
      <p:graphicFrame>
        <p:nvGraphicFramePr>
          <p:cNvPr id="258069" name="Object 17"/>
          <p:cNvGraphicFramePr>
            <a:graphicFrameLocks noChangeAspect="1"/>
          </p:cNvGraphicFramePr>
          <p:nvPr/>
        </p:nvGraphicFramePr>
        <p:xfrm>
          <a:off x="5791200" y="4241800"/>
          <a:ext cx="2019300" cy="1168400"/>
        </p:xfrm>
        <a:graphic>
          <a:graphicData uri="http://schemas.openxmlformats.org/presentationml/2006/ole">
            <p:oleObj spid="_x0000_s258069" name="Equation" r:id="rId16" imgW="2019240" imgH="1168200" progId="Equation.3">
              <p:embed/>
            </p:oleObj>
          </a:graphicData>
        </a:graphic>
      </p:graphicFrame>
      <p:graphicFrame>
        <p:nvGraphicFramePr>
          <p:cNvPr id="258070" name="Object 17"/>
          <p:cNvGraphicFramePr>
            <a:graphicFrameLocks noChangeAspect="1"/>
          </p:cNvGraphicFramePr>
          <p:nvPr/>
        </p:nvGraphicFramePr>
        <p:xfrm>
          <a:off x="4495800" y="5676900"/>
          <a:ext cx="2082800" cy="419100"/>
        </p:xfrm>
        <a:graphic>
          <a:graphicData uri="http://schemas.openxmlformats.org/presentationml/2006/ole">
            <p:oleObj spid="_x0000_s258070" name="Equation" r:id="rId17" imgW="208260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8058"/>
                                        </p:tgtEl>
                                        <p:attrNameLst>
                                          <p:attrName>style.visibility</p:attrName>
                                        </p:attrNameLst>
                                      </p:cBhvr>
                                      <p:to>
                                        <p:strVal val="visible"/>
                                      </p:to>
                                    </p:set>
                                    <p:animEffect transition="in" filter="box(in)">
                                      <p:cBhvr>
                                        <p:cTn id="12" dur="500"/>
                                        <p:tgtEl>
                                          <p:spTgt spid="25805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8059"/>
                                        </p:tgtEl>
                                        <p:attrNameLst>
                                          <p:attrName>style.visibility</p:attrName>
                                        </p:attrNameLst>
                                      </p:cBhvr>
                                      <p:to>
                                        <p:strVal val="visible"/>
                                      </p:to>
                                    </p:set>
                                    <p:animEffect transition="in" filter="box(in)">
                                      <p:cBhvr>
                                        <p:cTn id="17" dur="500"/>
                                        <p:tgtEl>
                                          <p:spTgt spid="25805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8060"/>
                                        </p:tgtEl>
                                        <p:attrNameLst>
                                          <p:attrName>style.visibility</p:attrName>
                                        </p:attrNameLst>
                                      </p:cBhvr>
                                      <p:to>
                                        <p:strVal val="visible"/>
                                      </p:to>
                                    </p:set>
                                    <p:animEffect transition="in" filter="box(in)">
                                      <p:cBhvr>
                                        <p:cTn id="22" dur="500"/>
                                        <p:tgtEl>
                                          <p:spTgt spid="25806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58061"/>
                                        </p:tgtEl>
                                        <p:attrNameLst>
                                          <p:attrName>style.visibility</p:attrName>
                                        </p:attrNameLst>
                                      </p:cBhvr>
                                      <p:to>
                                        <p:strVal val="visible"/>
                                      </p:to>
                                    </p:set>
                                    <p:animEffect transition="in" filter="box(in)">
                                      <p:cBhvr>
                                        <p:cTn id="27" dur="500"/>
                                        <p:tgtEl>
                                          <p:spTgt spid="25806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58062"/>
                                        </p:tgtEl>
                                        <p:attrNameLst>
                                          <p:attrName>style.visibility</p:attrName>
                                        </p:attrNameLst>
                                      </p:cBhvr>
                                      <p:to>
                                        <p:strVal val="visible"/>
                                      </p:to>
                                    </p:set>
                                    <p:animEffect transition="in" filter="box(in)">
                                      <p:cBhvr>
                                        <p:cTn id="32" dur="500"/>
                                        <p:tgtEl>
                                          <p:spTgt spid="25806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58064"/>
                                        </p:tgtEl>
                                        <p:attrNameLst>
                                          <p:attrName>style.visibility</p:attrName>
                                        </p:attrNameLst>
                                      </p:cBhvr>
                                      <p:to>
                                        <p:strVal val="visible"/>
                                      </p:to>
                                    </p:set>
                                    <p:animEffect transition="in" filter="box(in)">
                                      <p:cBhvr>
                                        <p:cTn id="37" dur="500"/>
                                        <p:tgtEl>
                                          <p:spTgt spid="25806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58065"/>
                                        </p:tgtEl>
                                        <p:attrNameLst>
                                          <p:attrName>style.visibility</p:attrName>
                                        </p:attrNameLst>
                                      </p:cBhvr>
                                      <p:to>
                                        <p:strVal val="visible"/>
                                      </p:to>
                                    </p:set>
                                    <p:animEffect transition="in" filter="box(in)">
                                      <p:cBhvr>
                                        <p:cTn id="42" dur="500"/>
                                        <p:tgtEl>
                                          <p:spTgt spid="258065"/>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58066"/>
                                        </p:tgtEl>
                                        <p:attrNameLst>
                                          <p:attrName>style.visibility</p:attrName>
                                        </p:attrNameLst>
                                      </p:cBhvr>
                                      <p:to>
                                        <p:strVal val="visible"/>
                                      </p:to>
                                    </p:set>
                                    <p:animEffect transition="in" filter="box(in)">
                                      <p:cBhvr>
                                        <p:cTn id="47" dur="500"/>
                                        <p:tgtEl>
                                          <p:spTgt spid="258066"/>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58067"/>
                                        </p:tgtEl>
                                        <p:attrNameLst>
                                          <p:attrName>style.visibility</p:attrName>
                                        </p:attrNameLst>
                                      </p:cBhvr>
                                      <p:to>
                                        <p:strVal val="visible"/>
                                      </p:to>
                                    </p:set>
                                    <p:animEffect transition="in" filter="box(in)">
                                      <p:cBhvr>
                                        <p:cTn id="52" dur="500"/>
                                        <p:tgtEl>
                                          <p:spTgt spid="25806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58068"/>
                                        </p:tgtEl>
                                        <p:attrNameLst>
                                          <p:attrName>style.visibility</p:attrName>
                                        </p:attrNameLst>
                                      </p:cBhvr>
                                      <p:to>
                                        <p:strVal val="visible"/>
                                      </p:to>
                                    </p:set>
                                    <p:animEffect transition="in" filter="box(in)">
                                      <p:cBhvr>
                                        <p:cTn id="57" dur="500"/>
                                        <p:tgtEl>
                                          <p:spTgt spid="258068"/>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58069"/>
                                        </p:tgtEl>
                                        <p:attrNameLst>
                                          <p:attrName>style.visibility</p:attrName>
                                        </p:attrNameLst>
                                      </p:cBhvr>
                                      <p:to>
                                        <p:strVal val="visible"/>
                                      </p:to>
                                    </p:set>
                                    <p:animEffect transition="in" filter="box(in)">
                                      <p:cBhvr>
                                        <p:cTn id="62" dur="500"/>
                                        <p:tgtEl>
                                          <p:spTgt spid="258069"/>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58070"/>
                                        </p:tgtEl>
                                        <p:attrNameLst>
                                          <p:attrName>style.visibility</p:attrName>
                                        </p:attrNameLst>
                                      </p:cBhvr>
                                      <p:to>
                                        <p:strVal val="visible"/>
                                      </p:to>
                                    </p:set>
                                    <p:animEffect transition="in" filter="box(in)">
                                      <p:cBhvr>
                                        <p:cTn id="67" dur="500"/>
                                        <p:tgtEl>
                                          <p:spTgt spid="25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b="1" dirty="0" smtClean="0">
                <a:solidFill>
                  <a:srgbClr val="0000FF"/>
                </a:solidFill>
                <a:latin typeface="+mn-lt"/>
              </a:rPr>
              <a:t>POWER IN AC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2000" b="1" dirty="0" smtClean="0">
              <a:solidFill>
                <a:srgbClr val="0000FF"/>
              </a:solidFill>
            </a:endParaRPr>
          </a:p>
          <a:p>
            <a:pPr marL="346075" indent="-346075" algn="just">
              <a:lnSpc>
                <a:spcPct val="120000"/>
              </a:lnSpc>
            </a:pPr>
            <a:r>
              <a:rPr lang="en-US" sz="11200" b="1" dirty="0" smtClean="0">
                <a:solidFill>
                  <a:srgbClr val="0000FF"/>
                </a:solidFill>
              </a:rPr>
              <a:t>(c)</a:t>
            </a: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8058" name="Object 17"/>
          <p:cNvGraphicFramePr>
            <a:graphicFrameLocks noChangeAspect="1"/>
          </p:cNvGraphicFramePr>
          <p:nvPr/>
        </p:nvGraphicFramePr>
        <p:xfrm>
          <a:off x="990600" y="1612900"/>
          <a:ext cx="2501900" cy="520700"/>
        </p:xfrm>
        <a:graphic>
          <a:graphicData uri="http://schemas.openxmlformats.org/presentationml/2006/ole">
            <p:oleObj spid="_x0000_s259074" name="Equation" r:id="rId5" imgW="2501640" imgH="520560" progId="Equation.3">
              <p:embed/>
            </p:oleObj>
          </a:graphicData>
        </a:graphic>
      </p:graphicFrame>
      <p:graphicFrame>
        <p:nvGraphicFramePr>
          <p:cNvPr id="259087" name="Object 17"/>
          <p:cNvGraphicFramePr>
            <a:graphicFrameLocks noChangeAspect="1"/>
          </p:cNvGraphicFramePr>
          <p:nvPr/>
        </p:nvGraphicFramePr>
        <p:xfrm>
          <a:off x="3657600" y="1276350"/>
          <a:ext cx="4013200" cy="1168400"/>
        </p:xfrm>
        <a:graphic>
          <a:graphicData uri="http://schemas.openxmlformats.org/presentationml/2006/ole">
            <p:oleObj spid="_x0000_s259087" name="Equation" r:id="rId6" imgW="4012920" imgH="1168200" progId="Equation.3">
              <p:embed/>
            </p:oleObj>
          </a:graphicData>
        </a:graphic>
      </p:graphicFrame>
      <p:graphicFrame>
        <p:nvGraphicFramePr>
          <p:cNvPr id="259088" name="Object 17"/>
          <p:cNvGraphicFramePr>
            <a:graphicFrameLocks noChangeAspect="1"/>
          </p:cNvGraphicFramePr>
          <p:nvPr/>
        </p:nvGraphicFramePr>
        <p:xfrm>
          <a:off x="1485900" y="2590800"/>
          <a:ext cx="2628900" cy="419100"/>
        </p:xfrm>
        <a:graphic>
          <a:graphicData uri="http://schemas.openxmlformats.org/presentationml/2006/ole">
            <p:oleObj spid="_x0000_s259088" name="Equation" r:id="rId7" imgW="262872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8058"/>
                                        </p:tgtEl>
                                        <p:attrNameLst>
                                          <p:attrName>style.visibility</p:attrName>
                                        </p:attrNameLst>
                                      </p:cBhvr>
                                      <p:to>
                                        <p:strVal val="visible"/>
                                      </p:to>
                                    </p:set>
                                    <p:animEffect transition="in" filter="box(in)">
                                      <p:cBhvr>
                                        <p:cTn id="12" dur="500"/>
                                        <p:tgtEl>
                                          <p:spTgt spid="25805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9087"/>
                                        </p:tgtEl>
                                        <p:attrNameLst>
                                          <p:attrName>style.visibility</p:attrName>
                                        </p:attrNameLst>
                                      </p:cBhvr>
                                      <p:to>
                                        <p:strVal val="visible"/>
                                      </p:to>
                                    </p:set>
                                    <p:animEffect transition="in" filter="box(in)">
                                      <p:cBhvr>
                                        <p:cTn id="17" dur="500"/>
                                        <p:tgtEl>
                                          <p:spTgt spid="25908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9088"/>
                                        </p:tgtEl>
                                        <p:attrNameLst>
                                          <p:attrName>style.visibility</p:attrName>
                                        </p:attrNameLst>
                                      </p:cBhvr>
                                      <p:to>
                                        <p:strVal val="visible"/>
                                      </p:to>
                                    </p:set>
                                    <p:animEffect transition="in" filter="box(in)">
                                      <p:cBhvr>
                                        <p:cTn id="22" dur="500"/>
                                        <p:tgtEl>
                                          <p:spTgt spid="259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USING COMPLEX NUMBERS </a:t>
            </a:r>
            <a:br>
              <a:rPr lang="en-US" b="1" dirty="0" smtClean="0">
                <a:solidFill>
                  <a:srgbClr val="0000FF"/>
                </a:solidFill>
                <a:latin typeface="+mn-lt"/>
              </a:rPr>
            </a:br>
            <a:r>
              <a:rPr lang="en-US" b="1" dirty="0" smtClean="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2000" b="1" dirty="0" smtClean="0">
              <a:solidFill>
                <a:srgbClr val="0000FF"/>
              </a:solidFill>
            </a:endParaRPr>
          </a:p>
          <a:p>
            <a:pPr marL="346075" indent="-346075" algn="just">
              <a:lnSpc>
                <a:spcPct val="120000"/>
              </a:lnSpc>
              <a:buFont typeface="Wingdings" pitchFamily="2" charset="2"/>
              <a:buChar char="v"/>
            </a:pPr>
            <a:r>
              <a:rPr lang="en-US" sz="11200" b="1" dirty="0" smtClean="0">
                <a:solidFill>
                  <a:srgbClr val="0000FF"/>
                </a:solidFill>
              </a:rPr>
              <a:t>The ability to make a vector quantity appear as a scalar quantity using complex numbers is utilized in the analysis of ac circuits.</a:t>
            </a:r>
          </a:p>
          <a:p>
            <a:pPr marL="346075" indent="-346075" algn="just">
              <a:lnSpc>
                <a:spcPct val="120000"/>
              </a:lnSpc>
              <a:buFont typeface="Wingdings" pitchFamily="2" charset="2"/>
              <a:buChar char="v"/>
            </a:pPr>
            <a:r>
              <a:rPr lang="en-US" sz="11200" b="1" dirty="0" smtClean="0">
                <a:solidFill>
                  <a:srgbClr val="0000FF"/>
                </a:solidFill>
              </a:rPr>
              <a:t>All the mathematical manipulations in complex algebra hold when employing complex numbers in analyzing ac circuits.</a:t>
            </a:r>
          </a:p>
          <a:p>
            <a:pPr marL="346075" indent="-346075" algn="just">
              <a:lnSpc>
                <a:spcPct val="120000"/>
              </a:lnSpc>
              <a:buFont typeface="Wingdings" pitchFamily="2" charset="2"/>
              <a:buChar char="v"/>
            </a:pPr>
            <a:r>
              <a:rPr lang="en-US" sz="11200" b="1" dirty="0" smtClean="0">
                <a:solidFill>
                  <a:srgbClr val="0000FF"/>
                </a:solidFill>
              </a:rPr>
              <a:t>The operator ‘</a:t>
            </a:r>
            <a:r>
              <a:rPr lang="en-US" sz="11200" b="1" dirty="0" err="1" smtClean="0">
                <a:solidFill>
                  <a:srgbClr val="0000FF"/>
                </a:solidFill>
              </a:rPr>
              <a:t>i</a:t>
            </a:r>
            <a:r>
              <a:rPr lang="en-US" sz="11200" b="1" dirty="0" smtClean="0">
                <a:solidFill>
                  <a:srgbClr val="0000FF"/>
                </a:solidFill>
              </a:rPr>
              <a:t>’ is replaced with ‘j’ in other to avoid confusing it with current.</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USING COMPLEX NUMBERS </a:t>
            </a:r>
            <a:br>
              <a:rPr lang="en-US" b="1" dirty="0" smtClean="0">
                <a:solidFill>
                  <a:srgbClr val="0000FF"/>
                </a:solidFill>
                <a:latin typeface="+mn-lt"/>
              </a:rPr>
            </a:br>
            <a:r>
              <a:rPr lang="en-US" b="1" dirty="0" smtClean="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2000" b="1" dirty="0" smtClean="0">
              <a:solidFill>
                <a:srgbClr val="0000FF"/>
              </a:solidFill>
            </a:endParaRPr>
          </a:p>
          <a:p>
            <a:pPr marL="346075" indent="-346075" algn="just">
              <a:lnSpc>
                <a:spcPct val="120000"/>
              </a:lnSpc>
              <a:buFont typeface="Wingdings" pitchFamily="2" charset="2"/>
              <a:buChar char="v"/>
            </a:pPr>
            <a:r>
              <a:rPr lang="en-US" sz="11200" b="1" dirty="0" smtClean="0">
                <a:solidFill>
                  <a:srgbClr val="0000FF"/>
                </a:solidFill>
              </a:rPr>
              <a:t>The three passive elements are represented as follows:</a:t>
            </a:r>
          </a:p>
          <a:p>
            <a:pPr marL="804863" indent="-457200" algn="just">
              <a:lnSpc>
                <a:spcPct val="120000"/>
              </a:lnSpc>
              <a:buFont typeface="+mj-lt"/>
              <a:buAutoNum type="arabicPeriod"/>
            </a:pPr>
            <a:r>
              <a:rPr lang="en-US" sz="11200" b="1" dirty="0" smtClean="0">
                <a:solidFill>
                  <a:srgbClr val="0000FF"/>
                </a:solidFill>
              </a:rPr>
              <a:t>    as a complex number is</a:t>
            </a:r>
          </a:p>
          <a:p>
            <a:pPr marL="804863" indent="-457200" algn="just">
              <a:lnSpc>
                <a:spcPct val="120000"/>
              </a:lnSpc>
              <a:buFont typeface="+mj-lt"/>
              <a:buAutoNum type="arabicPeriod"/>
            </a:pPr>
            <a:r>
              <a:rPr lang="en-US" sz="11200" b="1" dirty="0" smtClean="0">
                <a:solidFill>
                  <a:srgbClr val="0000FF"/>
                </a:solidFill>
              </a:rPr>
              <a:t>        as a complex number is</a:t>
            </a:r>
          </a:p>
          <a:p>
            <a:pPr marL="804863" indent="-457200" algn="just">
              <a:lnSpc>
                <a:spcPct val="120000"/>
              </a:lnSpc>
              <a:buFont typeface="+mj-lt"/>
              <a:buAutoNum type="arabicPeriod"/>
            </a:pPr>
            <a:r>
              <a:rPr lang="en-US" sz="11200" b="1" dirty="0" smtClean="0">
                <a:solidFill>
                  <a:srgbClr val="0000FF"/>
                </a:solidFill>
              </a:rPr>
              <a:t>        as a complex number is </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9088" name="Object 17"/>
          <p:cNvGraphicFramePr>
            <a:graphicFrameLocks noChangeAspect="1"/>
          </p:cNvGraphicFramePr>
          <p:nvPr/>
        </p:nvGraphicFramePr>
        <p:xfrm>
          <a:off x="1143000" y="2514600"/>
          <a:ext cx="393700" cy="393700"/>
        </p:xfrm>
        <a:graphic>
          <a:graphicData uri="http://schemas.openxmlformats.org/presentationml/2006/ole">
            <p:oleObj spid="_x0000_s261122" name="Equation" r:id="rId5" imgW="393480" imgH="393480" progId="Equation.3">
              <p:embed/>
            </p:oleObj>
          </a:graphicData>
        </a:graphic>
      </p:graphicFrame>
      <p:graphicFrame>
        <p:nvGraphicFramePr>
          <p:cNvPr id="260103" name="Object 7"/>
          <p:cNvGraphicFramePr>
            <a:graphicFrameLocks noChangeAspect="1"/>
          </p:cNvGraphicFramePr>
          <p:nvPr/>
        </p:nvGraphicFramePr>
        <p:xfrm>
          <a:off x="4919663" y="3962400"/>
          <a:ext cx="4300537" cy="2590800"/>
        </p:xfrm>
        <a:graphic>
          <a:graphicData uri="http://schemas.openxmlformats.org/presentationml/2006/ole">
            <p:oleObj spid="_x0000_s261123" name="Visio" r:id="rId6" imgW="1321631" imgH="1289743" progId="Visio.Drawing.11">
              <p:embed/>
            </p:oleObj>
          </a:graphicData>
        </a:graphic>
      </p:graphicFrame>
      <p:graphicFrame>
        <p:nvGraphicFramePr>
          <p:cNvPr id="261124" name="Object 17"/>
          <p:cNvGraphicFramePr>
            <a:graphicFrameLocks noChangeAspect="1"/>
          </p:cNvGraphicFramePr>
          <p:nvPr/>
        </p:nvGraphicFramePr>
        <p:xfrm>
          <a:off x="5105400" y="2590800"/>
          <a:ext cx="393700" cy="393700"/>
        </p:xfrm>
        <a:graphic>
          <a:graphicData uri="http://schemas.openxmlformats.org/presentationml/2006/ole">
            <p:oleObj spid="_x0000_s261124" name="Equation" r:id="rId7" imgW="393480" imgH="393480" progId="Equation.3">
              <p:embed/>
            </p:oleObj>
          </a:graphicData>
        </a:graphic>
      </p:graphicFrame>
      <p:graphicFrame>
        <p:nvGraphicFramePr>
          <p:cNvPr id="261125" name="Object 17"/>
          <p:cNvGraphicFramePr>
            <a:graphicFrameLocks noChangeAspect="1"/>
          </p:cNvGraphicFramePr>
          <p:nvPr/>
        </p:nvGraphicFramePr>
        <p:xfrm>
          <a:off x="1143000" y="2895600"/>
          <a:ext cx="635000" cy="584200"/>
        </p:xfrm>
        <a:graphic>
          <a:graphicData uri="http://schemas.openxmlformats.org/presentationml/2006/ole">
            <p:oleObj spid="_x0000_s261125" name="Equation" r:id="rId8" imgW="634680" imgH="583920" progId="Equation.3">
              <p:embed/>
            </p:oleObj>
          </a:graphicData>
        </a:graphic>
      </p:graphicFrame>
      <p:graphicFrame>
        <p:nvGraphicFramePr>
          <p:cNvPr id="261126" name="Object 17"/>
          <p:cNvGraphicFramePr>
            <a:graphicFrameLocks noChangeAspect="1"/>
          </p:cNvGraphicFramePr>
          <p:nvPr/>
        </p:nvGraphicFramePr>
        <p:xfrm>
          <a:off x="5365750" y="2921000"/>
          <a:ext cx="825500" cy="584200"/>
        </p:xfrm>
        <a:graphic>
          <a:graphicData uri="http://schemas.openxmlformats.org/presentationml/2006/ole">
            <p:oleObj spid="_x0000_s261126" name="Equation" r:id="rId9" imgW="825480" imgH="583920" progId="Equation.3">
              <p:embed/>
            </p:oleObj>
          </a:graphicData>
        </a:graphic>
      </p:graphicFrame>
      <p:graphicFrame>
        <p:nvGraphicFramePr>
          <p:cNvPr id="261127" name="Object 17"/>
          <p:cNvGraphicFramePr>
            <a:graphicFrameLocks noChangeAspect="1"/>
          </p:cNvGraphicFramePr>
          <p:nvPr/>
        </p:nvGraphicFramePr>
        <p:xfrm>
          <a:off x="1212850" y="3498850"/>
          <a:ext cx="647700" cy="596900"/>
        </p:xfrm>
        <a:graphic>
          <a:graphicData uri="http://schemas.openxmlformats.org/presentationml/2006/ole">
            <p:oleObj spid="_x0000_s261127" name="Equation" r:id="rId10" imgW="647640" imgH="596880" progId="Equation.3">
              <p:embed/>
            </p:oleObj>
          </a:graphicData>
        </a:graphic>
      </p:graphicFrame>
      <p:graphicFrame>
        <p:nvGraphicFramePr>
          <p:cNvPr id="261128" name="Object 17"/>
          <p:cNvGraphicFramePr>
            <a:graphicFrameLocks noChangeAspect="1"/>
          </p:cNvGraphicFramePr>
          <p:nvPr/>
        </p:nvGraphicFramePr>
        <p:xfrm>
          <a:off x="5473700" y="3498850"/>
          <a:ext cx="1231900" cy="596900"/>
        </p:xfrm>
        <a:graphic>
          <a:graphicData uri="http://schemas.openxmlformats.org/presentationml/2006/ole">
            <p:oleObj spid="_x0000_s261128" name="Equation" r:id="rId11" imgW="1231560" imgH="596880" progId="Equation.3">
              <p:embed/>
            </p:oleObj>
          </a:graphicData>
        </a:graphic>
      </p:graphicFrame>
      <p:graphicFrame>
        <p:nvGraphicFramePr>
          <p:cNvPr id="261129" name="Object 17"/>
          <p:cNvGraphicFramePr>
            <a:graphicFrameLocks noChangeAspect="1"/>
          </p:cNvGraphicFramePr>
          <p:nvPr/>
        </p:nvGraphicFramePr>
        <p:xfrm>
          <a:off x="939800" y="4260850"/>
          <a:ext cx="4165600" cy="596900"/>
        </p:xfrm>
        <a:graphic>
          <a:graphicData uri="http://schemas.openxmlformats.org/presentationml/2006/ole">
            <p:oleObj spid="_x0000_s261129" name="Equation" r:id="rId12" imgW="4165560" imgH="5968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60103"/>
                                        </p:tgtEl>
                                        <p:attrNameLst>
                                          <p:attrName>style.visibility</p:attrName>
                                        </p:attrNameLst>
                                      </p:cBhvr>
                                      <p:to>
                                        <p:strVal val="visible"/>
                                      </p:to>
                                    </p:set>
                                    <p:animEffect transition="in" filter="box(in)">
                                      <p:cBhvr>
                                        <p:cTn id="12" dur="500"/>
                                        <p:tgtEl>
                                          <p:spTgt spid="26010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59088"/>
                                        </p:tgtEl>
                                        <p:attrNameLst>
                                          <p:attrName>style.visibility</p:attrName>
                                        </p:attrNameLst>
                                      </p:cBhvr>
                                      <p:to>
                                        <p:strVal val="visible"/>
                                      </p:to>
                                    </p:set>
                                    <p:animEffect transition="in" filter="box(in)">
                                      <p:cBhvr>
                                        <p:cTn id="20" dur="500"/>
                                        <p:tgtEl>
                                          <p:spTgt spid="259088"/>
                                        </p:tgtEl>
                                      </p:cBhvr>
                                    </p:animEffect>
                                  </p:childTnLst>
                                </p:cTn>
                              </p:par>
                              <p:par>
                                <p:cTn id="21" presetID="4" presetClass="entr" presetSubtype="16" fill="hold" nodeType="withEffect">
                                  <p:stCondLst>
                                    <p:cond delay="0"/>
                                  </p:stCondLst>
                                  <p:childTnLst>
                                    <p:set>
                                      <p:cBhvr>
                                        <p:cTn id="22" dur="1" fill="hold">
                                          <p:stCondLst>
                                            <p:cond delay="0"/>
                                          </p:stCondLst>
                                        </p:cTn>
                                        <p:tgtEl>
                                          <p:spTgt spid="261124"/>
                                        </p:tgtEl>
                                        <p:attrNameLst>
                                          <p:attrName>style.visibility</p:attrName>
                                        </p:attrNameLst>
                                      </p:cBhvr>
                                      <p:to>
                                        <p:strVal val="visible"/>
                                      </p:to>
                                    </p:set>
                                    <p:animEffect transition="in" filter="box(in)">
                                      <p:cBhvr>
                                        <p:cTn id="23" dur="500"/>
                                        <p:tgtEl>
                                          <p:spTgt spid="26112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ox(in)">
                                      <p:cBhvr>
                                        <p:cTn id="28" dur="500"/>
                                        <p:tgtEl>
                                          <p:spTgt spid="3">
                                            <p:txEl>
                                              <p:pRg st="3" end="3"/>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261125"/>
                                        </p:tgtEl>
                                        <p:attrNameLst>
                                          <p:attrName>style.visibility</p:attrName>
                                        </p:attrNameLst>
                                      </p:cBhvr>
                                      <p:to>
                                        <p:strVal val="visible"/>
                                      </p:to>
                                    </p:set>
                                    <p:animEffect transition="in" filter="box(in)">
                                      <p:cBhvr>
                                        <p:cTn id="31" dur="500"/>
                                        <p:tgtEl>
                                          <p:spTgt spid="261125"/>
                                        </p:tgtEl>
                                      </p:cBhvr>
                                    </p:animEffect>
                                  </p:childTnLst>
                                </p:cTn>
                              </p:par>
                              <p:par>
                                <p:cTn id="32" presetID="4" presetClass="entr" presetSubtype="16" fill="hold" nodeType="withEffect">
                                  <p:stCondLst>
                                    <p:cond delay="0"/>
                                  </p:stCondLst>
                                  <p:childTnLst>
                                    <p:set>
                                      <p:cBhvr>
                                        <p:cTn id="33" dur="1" fill="hold">
                                          <p:stCondLst>
                                            <p:cond delay="0"/>
                                          </p:stCondLst>
                                        </p:cTn>
                                        <p:tgtEl>
                                          <p:spTgt spid="261126"/>
                                        </p:tgtEl>
                                        <p:attrNameLst>
                                          <p:attrName>style.visibility</p:attrName>
                                        </p:attrNameLst>
                                      </p:cBhvr>
                                      <p:to>
                                        <p:strVal val="visible"/>
                                      </p:to>
                                    </p:set>
                                    <p:animEffect transition="in" filter="box(in)">
                                      <p:cBhvr>
                                        <p:cTn id="34" dur="500"/>
                                        <p:tgtEl>
                                          <p:spTgt spid="26112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ox(in)">
                                      <p:cBhvr>
                                        <p:cTn id="39" dur="500"/>
                                        <p:tgtEl>
                                          <p:spTgt spid="3">
                                            <p:txEl>
                                              <p:pRg st="4" end="4"/>
                                            </p:txEl>
                                          </p:spTgt>
                                        </p:tgtEl>
                                      </p:cBhvr>
                                    </p:animEffect>
                                  </p:childTnLst>
                                </p:cTn>
                              </p:par>
                              <p:par>
                                <p:cTn id="40" presetID="4" presetClass="entr" presetSubtype="16" fill="hold" nodeType="withEffect">
                                  <p:stCondLst>
                                    <p:cond delay="0"/>
                                  </p:stCondLst>
                                  <p:childTnLst>
                                    <p:set>
                                      <p:cBhvr>
                                        <p:cTn id="41" dur="1" fill="hold">
                                          <p:stCondLst>
                                            <p:cond delay="0"/>
                                          </p:stCondLst>
                                        </p:cTn>
                                        <p:tgtEl>
                                          <p:spTgt spid="261127"/>
                                        </p:tgtEl>
                                        <p:attrNameLst>
                                          <p:attrName>style.visibility</p:attrName>
                                        </p:attrNameLst>
                                      </p:cBhvr>
                                      <p:to>
                                        <p:strVal val="visible"/>
                                      </p:to>
                                    </p:set>
                                    <p:animEffect transition="in" filter="box(in)">
                                      <p:cBhvr>
                                        <p:cTn id="42" dur="500"/>
                                        <p:tgtEl>
                                          <p:spTgt spid="261127"/>
                                        </p:tgtEl>
                                      </p:cBhvr>
                                    </p:animEffect>
                                  </p:childTnLst>
                                </p:cTn>
                              </p:par>
                              <p:par>
                                <p:cTn id="43" presetID="4" presetClass="entr" presetSubtype="16" fill="hold" nodeType="withEffect">
                                  <p:stCondLst>
                                    <p:cond delay="0"/>
                                  </p:stCondLst>
                                  <p:childTnLst>
                                    <p:set>
                                      <p:cBhvr>
                                        <p:cTn id="44" dur="1" fill="hold">
                                          <p:stCondLst>
                                            <p:cond delay="0"/>
                                          </p:stCondLst>
                                        </p:cTn>
                                        <p:tgtEl>
                                          <p:spTgt spid="261128"/>
                                        </p:tgtEl>
                                        <p:attrNameLst>
                                          <p:attrName>style.visibility</p:attrName>
                                        </p:attrNameLst>
                                      </p:cBhvr>
                                      <p:to>
                                        <p:strVal val="visible"/>
                                      </p:to>
                                    </p:set>
                                    <p:animEffect transition="in" filter="box(in)">
                                      <p:cBhvr>
                                        <p:cTn id="45" dur="500"/>
                                        <p:tgtEl>
                                          <p:spTgt spid="261128"/>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61129"/>
                                        </p:tgtEl>
                                        <p:attrNameLst>
                                          <p:attrName>style.visibility</p:attrName>
                                        </p:attrNameLst>
                                      </p:cBhvr>
                                      <p:to>
                                        <p:strVal val="visible"/>
                                      </p:to>
                                    </p:set>
                                    <p:animEffect transition="in" filter="box(in)">
                                      <p:cBhvr>
                                        <p:cTn id="50" dur="500"/>
                                        <p:tgtEl>
                                          <p:spTgt spid="261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USING COMPLEX NUMBERS </a:t>
            </a:r>
            <a:br>
              <a:rPr lang="en-US" b="1" dirty="0" smtClean="0">
                <a:solidFill>
                  <a:srgbClr val="0000FF"/>
                </a:solidFill>
                <a:latin typeface="+mn-lt"/>
              </a:rPr>
            </a:br>
            <a:r>
              <a:rPr lang="en-US" b="1" dirty="0" smtClean="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2000" b="1" dirty="0" smtClean="0">
              <a:solidFill>
                <a:srgbClr val="0000FF"/>
              </a:solidFill>
            </a:endParaRPr>
          </a:p>
          <a:p>
            <a:pPr marL="346075" indent="-346075" algn="just">
              <a:lnSpc>
                <a:spcPct val="120000"/>
              </a:lnSpc>
              <a:buFont typeface="Wingdings" pitchFamily="2" charset="2"/>
              <a:buChar char="v"/>
            </a:pPr>
            <a:r>
              <a:rPr lang="en-US" sz="11200" b="1" dirty="0" smtClean="0">
                <a:solidFill>
                  <a:srgbClr val="0000FF"/>
                </a:solidFill>
              </a:rPr>
              <a:t>Example 1</a:t>
            </a:r>
          </a:p>
          <a:p>
            <a:pPr algn="just"/>
            <a:r>
              <a:rPr lang="en-US" sz="11200" b="1" dirty="0" smtClean="0">
                <a:solidFill>
                  <a:srgbClr val="0000FF"/>
                </a:solidFill>
              </a:rPr>
              <a:t>Express in rectangular and polar notations, the impedance of each of the following circuits at a frequency of 50 Hz: (a) a resistance of 20 Ω  (b) a resistance of 20 Ω in series with an inductance of 0.1 H    (c) a resistance of 50 Ω in series with a capacitance of 40 </a:t>
            </a:r>
            <a:r>
              <a:rPr lang="en-US" sz="11200" b="1" dirty="0" err="1" smtClean="0">
                <a:solidFill>
                  <a:srgbClr val="0000FF"/>
                </a:solidFill>
              </a:rPr>
              <a:t>μF</a:t>
            </a:r>
            <a:r>
              <a:rPr lang="en-US" sz="11200" b="1" dirty="0" smtClean="0">
                <a:solidFill>
                  <a:srgbClr val="0000FF"/>
                </a:solidFill>
              </a:rPr>
              <a:t>.</a:t>
            </a:r>
          </a:p>
          <a:p>
            <a:pPr algn="just"/>
            <a:endParaRPr lang="en-US" sz="4000" b="1" dirty="0" smtClean="0">
              <a:solidFill>
                <a:srgbClr val="0000FF"/>
              </a:solidFill>
            </a:endParaRPr>
          </a:p>
          <a:p>
            <a:pPr algn="just">
              <a:buFont typeface="Wingdings" pitchFamily="2" charset="2"/>
              <a:buChar char="v"/>
            </a:pPr>
            <a:r>
              <a:rPr lang="en-US" sz="11200" b="1" dirty="0" smtClean="0">
                <a:solidFill>
                  <a:srgbClr val="0000FF"/>
                </a:solidFill>
              </a:rPr>
              <a:t>Solution</a:t>
            </a:r>
          </a:p>
          <a:p>
            <a:pPr algn="just"/>
            <a:r>
              <a:rPr lang="en-US" sz="11200" b="1" dirty="0" smtClean="0">
                <a:solidFill>
                  <a:srgbClr val="0000FF"/>
                </a:solidFill>
              </a:rPr>
              <a:t>(a)</a:t>
            </a:r>
          </a:p>
          <a:p>
            <a:pPr algn="just"/>
            <a:r>
              <a:rPr lang="en-US" sz="11200" b="1" dirty="0" smtClean="0">
                <a:solidFill>
                  <a:srgbClr val="0000FF"/>
                </a:solidFill>
              </a:rPr>
              <a:t>(b)</a:t>
            </a:r>
          </a:p>
          <a:p>
            <a:pPr marL="804863" indent="-457200"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6490" name="Object 17"/>
          <p:cNvGraphicFramePr>
            <a:graphicFrameLocks noChangeAspect="1"/>
          </p:cNvGraphicFramePr>
          <p:nvPr/>
        </p:nvGraphicFramePr>
        <p:xfrm>
          <a:off x="965200" y="4724400"/>
          <a:ext cx="2463800" cy="520700"/>
        </p:xfrm>
        <a:graphic>
          <a:graphicData uri="http://schemas.openxmlformats.org/presentationml/2006/ole">
            <p:oleObj spid="_x0000_s276490" name="Equation" r:id="rId5" imgW="2463480" imgH="520560" progId="Equation.3">
              <p:embed/>
            </p:oleObj>
          </a:graphicData>
        </a:graphic>
      </p:graphicFrame>
      <p:graphicFrame>
        <p:nvGraphicFramePr>
          <p:cNvPr id="276491" name="Object 17"/>
          <p:cNvGraphicFramePr>
            <a:graphicFrameLocks noChangeAspect="1"/>
          </p:cNvGraphicFramePr>
          <p:nvPr/>
        </p:nvGraphicFramePr>
        <p:xfrm>
          <a:off x="3581400" y="4648200"/>
          <a:ext cx="1803400" cy="495300"/>
        </p:xfrm>
        <a:graphic>
          <a:graphicData uri="http://schemas.openxmlformats.org/presentationml/2006/ole">
            <p:oleObj spid="_x0000_s276491" name="Equation" r:id="rId6" imgW="1803240" imgH="495000" progId="Equation.3">
              <p:embed/>
            </p:oleObj>
          </a:graphicData>
        </a:graphic>
      </p:graphicFrame>
      <p:graphicFrame>
        <p:nvGraphicFramePr>
          <p:cNvPr id="276492" name="Object 17"/>
          <p:cNvGraphicFramePr>
            <a:graphicFrameLocks noChangeAspect="1"/>
          </p:cNvGraphicFramePr>
          <p:nvPr/>
        </p:nvGraphicFramePr>
        <p:xfrm>
          <a:off x="838200" y="5105400"/>
          <a:ext cx="2197100" cy="584200"/>
        </p:xfrm>
        <a:graphic>
          <a:graphicData uri="http://schemas.openxmlformats.org/presentationml/2006/ole">
            <p:oleObj spid="_x0000_s276492" name="Equation" r:id="rId7" imgW="2197080" imgH="583920" progId="Equation.3">
              <p:embed/>
            </p:oleObj>
          </a:graphicData>
        </a:graphic>
      </p:graphicFrame>
      <p:graphicFrame>
        <p:nvGraphicFramePr>
          <p:cNvPr id="276493" name="Object 17"/>
          <p:cNvGraphicFramePr>
            <a:graphicFrameLocks noChangeAspect="1"/>
          </p:cNvGraphicFramePr>
          <p:nvPr/>
        </p:nvGraphicFramePr>
        <p:xfrm>
          <a:off x="3162300" y="5143500"/>
          <a:ext cx="3009900" cy="419100"/>
        </p:xfrm>
        <a:graphic>
          <a:graphicData uri="http://schemas.openxmlformats.org/presentationml/2006/ole">
            <p:oleObj spid="_x0000_s276493" name="Equation" r:id="rId8" imgW="3009600" imgH="419040" progId="Equation.3">
              <p:embed/>
            </p:oleObj>
          </a:graphicData>
        </a:graphic>
      </p:graphicFrame>
      <p:graphicFrame>
        <p:nvGraphicFramePr>
          <p:cNvPr id="276494" name="Object 17"/>
          <p:cNvGraphicFramePr>
            <a:graphicFrameLocks noChangeAspect="1"/>
          </p:cNvGraphicFramePr>
          <p:nvPr/>
        </p:nvGraphicFramePr>
        <p:xfrm>
          <a:off x="6261100" y="5143500"/>
          <a:ext cx="2349500" cy="419100"/>
        </p:xfrm>
        <a:graphic>
          <a:graphicData uri="http://schemas.openxmlformats.org/presentationml/2006/ole">
            <p:oleObj spid="_x0000_s276494" name="Equation" r:id="rId9" imgW="2349360" imgH="419040" progId="Equation.3">
              <p:embed/>
            </p:oleObj>
          </a:graphicData>
        </a:graphic>
      </p:graphicFrame>
      <p:graphicFrame>
        <p:nvGraphicFramePr>
          <p:cNvPr id="276495" name="Object 17"/>
          <p:cNvGraphicFramePr>
            <a:graphicFrameLocks noChangeAspect="1"/>
          </p:cNvGraphicFramePr>
          <p:nvPr/>
        </p:nvGraphicFramePr>
        <p:xfrm>
          <a:off x="660400" y="5715000"/>
          <a:ext cx="4064000" cy="520700"/>
        </p:xfrm>
        <a:graphic>
          <a:graphicData uri="http://schemas.openxmlformats.org/presentationml/2006/ole">
            <p:oleObj spid="_x0000_s276495" name="Equation" r:id="rId10" imgW="4063680" imgH="520560" progId="Equation.3">
              <p:embed/>
            </p:oleObj>
          </a:graphicData>
        </a:graphic>
      </p:graphicFrame>
      <p:graphicFrame>
        <p:nvGraphicFramePr>
          <p:cNvPr id="276496" name="Object 17"/>
          <p:cNvGraphicFramePr>
            <a:graphicFrameLocks noChangeAspect="1"/>
          </p:cNvGraphicFramePr>
          <p:nvPr/>
        </p:nvGraphicFramePr>
        <p:xfrm>
          <a:off x="1612900" y="6134100"/>
          <a:ext cx="3568700" cy="495300"/>
        </p:xfrm>
        <a:graphic>
          <a:graphicData uri="http://schemas.openxmlformats.org/presentationml/2006/ole">
            <p:oleObj spid="_x0000_s276496" name="Equation" r:id="rId11" imgW="3568680" imgH="495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6490"/>
                                        </p:tgtEl>
                                        <p:attrNameLst>
                                          <p:attrName>style.visibility</p:attrName>
                                        </p:attrNameLst>
                                      </p:cBhvr>
                                      <p:to>
                                        <p:strVal val="visible"/>
                                      </p:to>
                                    </p:set>
                                    <p:animEffect transition="in" filter="box(in)">
                                      <p:cBhvr>
                                        <p:cTn id="27" dur="500"/>
                                        <p:tgtEl>
                                          <p:spTgt spid="27649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76491"/>
                                        </p:tgtEl>
                                        <p:attrNameLst>
                                          <p:attrName>style.visibility</p:attrName>
                                        </p:attrNameLst>
                                      </p:cBhvr>
                                      <p:to>
                                        <p:strVal val="visible"/>
                                      </p:to>
                                    </p:set>
                                    <p:animEffect transition="in" filter="box(in)">
                                      <p:cBhvr>
                                        <p:cTn id="32" dur="500"/>
                                        <p:tgtEl>
                                          <p:spTgt spid="27649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76492"/>
                                        </p:tgtEl>
                                        <p:attrNameLst>
                                          <p:attrName>style.visibility</p:attrName>
                                        </p:attrNameLst>
                                      </p:cBhvr>
                                      <p:to>
                                        <p:strVal val="visible"/>
                                      </p:to>
                                    </p:set>
                                    <p:animEffect transition="in" filter="box(in)">
                                      <p:cBhvr>
                                        <p:cTn id="42" dur="500"/>
                                        <p:tgtEl>
                                          <p:spTgt spid="27649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76493"/>
                                        </p:tgtEl>
                                        <p:attrNameLst>
                                          <p:attrName>style.visibility</p:attrName>
                                        </p:attrNameLst>
                                      </p:cBhvr>
                                      <p:to>
                                        <p:strVal val="visible"/>
                                      </p:to>
                                    </p:set>
                                    <p:animEffect transition="in" filter="box(in)">
                                      <p:cBhvr>
                                        <p:cTn id="47" dur="500"/>
                                        <p:tgtEl>
                                          <p:spTgt spid="27649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76494"/>
                                        </p:tgtEl>
                                        <p:attrNameLst>
                                          <p:attrName>style.visibility</p:attrName>
                                        </p:attrNameLst>
                                      </p:cBhvr>
                                      <p:to>
                                        <p:strVal val="visible"/>
                                      </p:to>
                                    </p:set>
                                    <p:animEffect transition="in" filter="box(in)">
                                      <p:cBhvr>
                                        <p:cTn id="52" dur="500"/>
                                        <p:tgtEl>
                                          <p:spTgt spid="27649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76495"/>
                                        </p:tgtEl>
                                        <p:attrNameLst>
                                          <p:attrName>style.visibility</p:attrName>
                                        </p:attrNameLst>
                                      </p:cBhvr>
                                      <p:to>
                                        <p:strVal val="visible"/>
                                      </p:to>
                                    </p:set>
                                    <p:animEffect transition="in" filter="box(in)">
                                      <p:cBhvr>
                                        <p:cTn id="57" dur="500"/>
                                        <p:tgtEl>
                                          <p:spTgt spid="276495"/>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76496"/>
                                        </p:tgtEl>
                                        <p:attrNameLst>
                                          <p:attrName>style.visibility</p:attrName>
                                        </p:attrNameLst>
                                      </p:cBhvr>
                                      <p:to>
                                        <p:strVal val="visible"/>
                                      </p:to>
                                    </p:set>
                                    <p:animEffect transition="in" filter="box(in)">
                                      <p:cBhvr>
                                        <p:cTn id="62" dur="500"/>
                                        <p:tgtEl>
                                          <p:spTgt spid="276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USING COMPLEX NUMBERS </a:t>
            </a:r>
            <a:br>
              <a:rPr lang="en-US" b="1" dirty="0" smtClean="0">
                <a:solidFill>
                  <a:srgbClr val="0000FF"/>
                </a:solidFill>
                <a:latin typeface="+mn-lt"/>
              </a:rPr>
            </a:br>
            <a:r>
              <a:rPr lang="en-US" b="1" dirty="0" smtClean="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2000" b="1" dirty="0" smtClean="0">
              <a:solidFill>
                <a:srgbClr val="0000FF"/>
              </a:solidFill>
            </a:endParaRPr>
          </a:p>
          <a:p>
            <a:pPr algn="just"/>
            <a:r>
              <a:rPr lang="en-US" sz="11200" b="1" dirty="0" smtClean="0">
                <a:solidFill>
                  <a:srgbClr val="0000FF"/>
                </a:solidFill>
              </a:rPr>
              <a:t>(c)</a:t>
            </a:r>
          </a:p>
          <a:p>
            <a:pPr marL="804863" indent="-457200"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6492" name="Object 17"/>
          <p:cNvGraphicFramePr>
            <a:graphicFrameLocks noChangeAspect="1"/>
          </p:cNvGraphicFramePr>
          <p:nvPr/>
        </p:nvGraphicFramePr>
        <p:xfrm>
          <a:off x="1003300" y="1181100"/>
          <a:ext cx="2324100" cy="1270000"/>
        </p:xfrm>
        <a:graphic>
          <a:graphicData uri="http://schemas.openxmlformats.org/presentationml/2006/ole">
            <p:oleObj spid="_x0000_s277508" name="Equation" r:id="rId5" imgW="2323800" imgH="1269720" progId="Equation.3">
              <p:embed/>
            </p:oleObj>
          </a:graphicData>
        </a:graphic>
      </p:graphicFrame>
      <p:graphicFrame>
        <p:nvGraphicFramePr>
          <p:cNvPr id="277513" name="Object 17"/>
          <p:cNvGraphicFramePr>
            <a:graphicFrameLocks noChangeAspect="1"/>
          </p:cNvGraphicFramePr>
          <p:nvPr/>
        </p:nvGraphicFramePr>
        <p:xfrm>
          <a:off x="3365500" y="1143000"/>
          <a:ext cx="4254500" cy="1168400"/>
        </p:xfrm>
        <a:graphic>
          <a:graphicData uri="http://schemas.openxmlformats.org/presentationml/2006/ole">
            <p:oleObj spid="_x0000_s277513" name="Equation" r:id="rId6" imgW="4254480" imgH="1168200" progId="Equation.3">
              <p:embed/>
            </p:oleObj>
          </a:graphicData>
        </a:graphic>
      </p:graphicFrame>
      <p:graphicFrame>
        <p:nvGraphicFramePr>
          <p:cNvPr id="277514" name="Object 17"/>
          <p:cNvGraphicFramePr>
            <a:graphicFrameLocks noChangeAspect="1"/>
          </p:cNvGraphicFramePr>
          <p:nvPr/>
        </p:nvGraphicFramePr>
        <p:xfrm>
          <a:off x="3403600" y="2438400"/>
          <a:ext cx="2311400" cy="419100"/>
        </p:xfrm>
        <a:graphic>
          <a:graphicData uri="http://schemas.openxmlformats.org/presentationml/2006/ole">
            <p:oleObj spid="_x0000_s277514" name="Equation" r:id="rId7" imgW="2311200" imgH="419040" progId="Equation.3">
              <p:embed/>
            </p:oleObj>
          </a:graphicData>
        </a:graphic>
      </p:graphicFrame>
      <p:graphicFrame>
        <p:nvGraphicFramePr>
          <p:cNvPr id="277515" name="Object 17"/>
          <p:cNvGraphicFramePr>
            <a:graphicFrameLocks noChangeAspect="1"/>
          </p:cNvGraphicFramePr>
          <p:nvPr/>
        </p:nvGraphicFramePr>
        <p:xfrm>
          <a:off x="1162050" y="3048000"/>
          <a:ext cx="4000500" cy="520700"/>
        </p:xfrm>
        <a:graphic>
          <a:graphicData uri="http://schemas.openxmlformats.org/presentationml/2006/ole">
            <p:oleObj spid="_x0000_s277515" name="Equation" r:id="rId8" imgW="4000320" imgH="520560" progId="Equation.3">
              <p:embed/>
            </p:oleObj>
          </a:graphicData>
        </a:graphic>
      </p:graphicFrame>
      <p:graphicFrame>
        <p:nvGraphicFramePr>
          <p:cNvPr id="277516" name="Object 17"/>
          <p:cNvGraphicFramePr>
            <a:graphicFrameLocks noChangeAspect="1"/>
          </p:cNvGraphicFramePr>
          <p:nvPr/>
        </p:nvGraphicFramePr>
        <p:xfrm>
          <a:off x="2057400" y="3733800"/>
          <a:ext cx="4000500" cy="495300"/>
        </p:xfrm>
        <a:graphic>
          <a:graphicData uri="http://schemas.openxmlformats.org/presentationml/2006/ole">
            <p:oleObj spid="_x0000_s277516" name="Equation" r:id="rId9" imgW="4000320" imgH="495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6492"/>
                                        </p:tgtEl>
                                        <p:attrNameLst>
                                          <p:attrName>style.visibility</p:attrName>
                                        </p:attrNameLst>
                                      </p:cBhvr>
                                      <p:to>
                                        <p:strVal val="visible"/>
                                      </p:to>
                                    </p:set>
                                    <p:animEffect transition="in" filter="box(in)">
                                      <p:cBhvr>
                                        <p:cTn id="12" dur="500"/>
                                        <p:tgtEl>
                                          <p:spTgt spid="27649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7513"/>
                                        </p:tgtEl>
                                        <p:attrNameLst>
                                          <p:attrName>style.visibility</p:attrName>
                                        </p:attrNameLst>
                                      </p:cBhvr>
                                      <p:to>
                                        <p:strVal val="visible"/>
                                      </p:to>
                                    </p:set>
                                    <p:animEffect transition="in" filter="box(in)">
                                      <p:cBhvr>
                                        <p:cTn id="17" dur="500"/>
                                        <p:tgtEl>
                                          <p:spTgt spid="2775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77514"/>
                                        </p:tgtEl>
                                        <p:attrNameLst>
                                          <p:attrName>style.visibility</p:attrName>
                                        </p:attrNameLst>
                                      </p:cBhvr>
                                      <p:to>
                                        <p:strVal val="visible"/>
                                      </p:to>
                                    </p:set>
                                    <p:animEffect transition="in" filter="box(in)">
                                      <p:cBhvr>
                                        <p:cTn id="22" dur="500"/>
                                        <p:tgtEl>
                                          <p:spTgt spid="2775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7515"/>
                                        </p:tgtEl>
                                        <p:attrNameLst>
                                          <p:attrName>style.visibility</p:attrName>
                                        </p:attrNameLst>
                                      </p:cBhvr>
                                      <p:to>
                                        <p:strVal val="visible"/>
                                      </p:to>
                                    </p:set>
                                    <p:animEffect transition="in" filter="box(in)">
                                      <p:cBhvr>
                                        <p:cTn id="27" dur="500"/>
                                        <p:tgtEl>
                                          <p:spTgt spid="27751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77516"/>
                                        </p:tgtEl>
                                        <p:attrNameLst>
                                          <p:attrName>style.visibility</p:attrName>
                                        </p:attrNameLst>
                                      </p:cBhvr>
                                      <p:to>
                                        <p:strVal val="visible"/>
                                      </p:to>
                                    </p:set>
                                    <p:animEffect transition="in" filter="box(in)">
                                      <p:cBhvr>
                                        <p:cTn id="32" dur="500"/>
                                        <p:tgtEl>
                                          <p:spTgt spid="277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USING COMPLEX NUMBERS </a:t>
            </a:r>
            <a:br>
              <a:rPr lang="en-US" b="1" dirty="0" smtClean="0">
                <a:solidFill>
                  <a:srgbClr val="0000FF"/>
                </a:solidFill>
                <a:latin typeface="+mn-lt"/>
              </a:rPr>
            </a:br>
            <a:r>
              <a:rPr lang="en-US" b="1" dirty="0" smtClean="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2000" b="1" dirty="0" smtClean="0">
              <a:solidFill>
                <a:srgbClr val="0000FF"/>
              </a:solidFill>
            </a:endParaRPr>
          </a:p>
          <a:p>
            <a:pPr algn="just">
              <a:buFont typeface="Wingdings" pitchFamily="2" charset="2"/>
              <a:buChar char="v"/>
            </a:pPr>
            <a:r>
              <a:rPr lang="en-US" sz="11200" b="1" dirty="0" smtClean="0">
                <a:solidFill>
                  <a:srgbClr val="0000FF"/>
                </a:solidFill>
              </a:rPr>
              <a:t>Example 2</a:t>
            </a:r>
          </a:p>
          <a:p>
            <a:pPr algn="just"/>
            <a:r>
              <a:rPr lang="en-US" sz="11200" b="1" dirty="0" smtClean="0">
                <a:solidFill>
                  <a:srgbClr val="0000FF"/>
                </a:solidFill>
              </a:rPr>
              <a:t>A circuit is arranged as indicated in the figure below, the values being as shown. Calculate the value of the current in each branch and its phase relative to the supply voltage.</a:t>
            </a:r>
          </a:p>
          <a:p>
            <a:pPr algn="just"/>
            <a:endParaRPr lang="en-US" sz="11200" b="1" dirty="0" smtClean="0">
              <a:solidFill>
                <a:srgbClr val="0000FF"/>
              </a:solidFill>
            </a:endParaRPr>
          </a:p>
          <a:p>
            <a:pPr algn="just">
              <a:buFont typeface="Wingdings" pitchFamily="2" charset="2"/>
              <a:buChar char="v"/>
            </a:pPr>
            <a:r>
              <a:rPr lang="en-US" sz="11200" b="1" dirty="0" smtClean="0">
                <a:solidFill>
                  <a:srgbClr val="0000FF"/>
                </a:solidFill>
              </a:rPr>
              <a:t>Solution</a:t>
            </a:r>
          </a:p>
          <a:p>
            <a:pPr algn="just">
              <a:buFont typeface="Wingdings" pitchFamily="2" charset="2"/>
              <a:buChar char="v"/>
            </a:pPr>
            <a:endParaRPr lang="en-US" sz="11200" b="1" dirty="0" smtClean="0">
              <a:solidFill>
                <a:srgbClr val="0000FF"/>
              </a:solidFill>
            </a:endParaRPr>
          </a:p>
          <a:p>
            <a:pPr marL="804863" indent="-457200"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6492" name="Object 17"/>
          <p:cNvGraphicFramePr>
            <a:graphicFrameLocks noChangeAspect="1"/>
          </p:cNvGraphicFramePr>
          <p:nvPr/>
        </p:nvGraphicFramePr>
        <p:xfrm>
          <a:off x="762000" y="4267200"/>
          <a:ext cx="2679700" cy="584200"/>
        </p:xfrm>
        <a:graphic>
          <a:graphicData uri="http://schemas.openxmlformats.org/presentationml/2006/ole">
            <p:oleObj spid="_x0000_s278530" name="Equation" r:id="rId5" imgW="2679480" imgH="583920" progId="Equation.3">
              <p:embed/>
            </p:oleObj>
          </a:graphicData>
        </a:graphic>
      </p:graphicFrame>
      <p:graphicFrame>
        <p:nvGraphicFramePr>
          <p:cNvPr id="278535" name="Object 7"/>
          <p:cNvGraphicFramePr>
            <a:graphicFrameLocks noChangeAspect="1"/>
          </p:cNvGraphicFramePr>
          <p:nvPr/>
        </p:nvGraphicFramePr>
        <p:xfrm>
          <a:off x="4038600" y="2590800"/>
          <a:ext cx="5029200" cy="2438400"/>
        </p:xfrm>
        <a:graphic>
          <a:graphicData uri="http://schemas.openxmlformats.org/presentationml/2006/ole">
            <p:oleObj spid="_x0000_s278535" name="Visio" r:id="rId6" imgW="3566999" imgH="1810175" progId="Visio.Drawing.11">
              <p:embed/>
            </p:oleObj>
          </a:graphicData>
        </a:graphic>
      </p:graphicFrame>
      <p:graphicFrame>
        <p:nvGraphicFramePr>
          <p:cNvPr id="278536" name="Object 17"/>
          <p:cNvGraphicFramePr>
            <a:graphicFrameLocks noChangeAspect="1"/>
          </p:cNvGraphicFramePr>
          <p:nvPr/>
        </p:nvGraphicFramePr>
        <p:xfrm>
          <a:off x="863600" y="4876800"/>
          <a:ext cx="2794000" cy="584200"/>
        </p:xfrm>
        <a:graphic>
          <a:graphicData uri="http://schemas.openxmlformats.org/presentationml/2006/ole">
            <p:oleObj spid="_x0000_s278536" name="Equation" r:id="rId7" imgW="2793960" imgH="583920" progId="Equation.3">
              <p:embed/>
            </p:oleObj>
          </a:graphicData>
        </a:graphic>
      </p:graphicFrame>
      <p:graphicFrame>
        <p:nvGraphicFramePr>
          <p:cNvPr id="278537" name="Object 17"/>
          <p:cNvGraphicFramePr>
            <a:graphicFrameLocks noChangeAspect="1"/>
          </p:cNvGraphicFramePr>
          <p:nvPr/>
        </p:nvGraphicFramePr>
        <p:xfrm>
          <a:off x="3657600" y="4965700"/>
          <a:ext cx="2362200" cy="520700"/>
        </p:xfrm>
        <a:graphic>
          <a:graphicData uri="http://schemas.openxmlformats.org/presentationml/2006/ole">
            <p:oleObj spid="_x0000_s278537" name="Equation" r:id="rId8" imgW="2361960" imgH="520560" progId="Equation.3">
              <p:embed/>
            </p:oleObj>
          </a:graphicData>
        </a:graphic>
      </p:graphicFrame>
      <p:graphicFrame>
        <p:nvGraphicFramePr>
          <p:cNvPr id="278538" name="Object 17"/>
          <p:cNvGraphicFramePr>
            <a:graphicFrameLocks noChangeAspect="1"/>
          </p:cNvGraphicFramePr>
          <p:nvPr/>
        </p:nvGraphicFramePr>
        <p:xfrm>
          <a:off x="850900" y="5429250"/>
          <a:ext cx="2273300" cy="596900"/>
        </p:xfrm>
        <a:graphic>
          <a:graphicData uri="http://schemas.openxmlformats.org/presentationml/2006/ole">
            <p:oleObj spid="_x0000_s278538" name="Equation" r:id="rId9" imgW="2273040" imgH="596880" progId="Equation.3">
              <p:embed/>
            </p:oleObj>
          </a:graphicData>
        </a:graphic>
      </p:graphicFrame>
      <p:graphicFrame>
        <p:nvGraphicFramePr>
          <p:cNvPr id="278539" name="Object 17"/>
          <p:cNvGraphicFramePr>
            <a:graphicFrameLocks noChangeAspect="1"/>
          </p:cNvGraphicFramePr>
          <p:nvPr/>
        </p:nvGraphicFramePr>
        <p:xfrm>
          <a:off x="3276600" y="5499100"/>
          <a:ext cx="2400300" cy="520700"/>
        </p:xfrm>
        <a:graphic>
          <a:graphicData uri="http://schemas.openxmlformats.org/presentationml/2006/ole">
            <p:oleObj spid="_x0000_s278539" name="Equation" r:id="rId10" imgW="2400120" imgH="520560" progId="Equation.3">
              <p:embed/>
            </p:oleObj>
          </a:graphicData>
        </a:graphic>
      </p:graphicFrame>
      <p:graphicFrame>
        <p:nvGraphicFramePr>
          <p:cNvPr id="278540" name="Object 17"/>
          <p:cNvGraphicFramePr>
            <a:graphicFrameLocks noChangeAspect="1"/>
          </p:cNvGraphicFramePr>
          <p:nvPr/>
        </p:nvGraphicFramePr>
        <p:xfrm>
          <a:off x="800100" y="6038850"/>
          <a:ext cx="3009900" cy="584200"/>
        </p:xfrm>
        <a:graphic>
          <a:graphicData uri="http://schemas.openxmlformats.org/presentationml/2006/ole">
            <p:oleObj spid="_x0000_s278540" name="Equation" r:id="rId11" imgW="3009600" imgH="583920" progId="Equation.3">
              <p:embed/>
            </p:oleObj>
          </a:graphicData>
        </a:graphic>
      </p:graphicFrame>
      <p:graphicFrame>
        <p:nvGraphicFramePr>
          <p:cNvPr id="278541" name="Object 17"/>
          <p:cNvGraphicFramePr>
            <a:graphicFrameLocks noChangeAspect="1"/>
          </p:cNvGraphicFramePr>
          <p:nvPr/>
        </p:nvGraphicFramePr>
        <p:xfrm>
          <a:off x="3810000" y="6019800"/>
          <a:ext cx="3327400" cy="495300"/>
        </p:xfrm>
        <a:graphic>
          <a:graphicData uri="http://schemas.openxmlformats.org/presentationml/2006/ole">
            <p:oleObj spid="_x0000_s278541" name="Equation" r:id="rId12" imgW="3327120" imgH="495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78535"/>
                                        </p:tgtEl>
                                        <p:attrNameLst>
                                          <p:attrName>style.visibility</p:attrName>
                                        </p:attrNameLst>
                                      </p:cBhvr>
                                      <p:to>
                                        <p:strVal val="visible"/>
                                      </p:to>
                                    </p:set>
                                    <p:animEffect transition="in" filter="box(in)">
                                      <p:cBhvr>
                                        <p:cTn id="20" dur="500"/>
                                        <p:tgtEl>
                                          <p:spTgt spid="278535"/>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76492"/>
                                        </p:tgtEl>
                                        <p:attrNameLst>
                                          <p:attrName>style.visibility</p:attrName>
                                        </p:attrNameLst>
                                      </p:cBhvr>
                                      <p:to>
                                        <p:strVal val="visible"/>
                                      </p:to>
                                    </p:set>
                                    <p:animEffect transition="in" filter="box(in)">
                                      <p:cBhvr>
                                        <p:cTn id="25" dur="500"/>
                                        <p:tgtEl>
                                          <p:spTgt spid="276492"/>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78536"/>
                                        </p:tgtEl>
                                        <p:attrNameLst>
                                          <p:attrName>style.visibility</p:attrName>
                                        </p:attrNameLst>
                                      </p:cBhvr>
                                      <p:to>
                                        <p:strVal val="visible"/>
                                      </p:to>
                                    </p:set>
                                    <p:animEffect transition="in" filter="box(in)">
                                      <p:cBhvr>
                                        <p:cTn id="30" dur="500"/>
                                        <p:tgtEl>
                                          <p:spTgt spid="27853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78537"/>
                                        </p:tgtEl>
                                        <p:attrNameLst>
                                          <p:attrName>style.visibility</p:attrName>
                                        </p:attrNameLst>
                                      </p:cBhvr>
                                      <p:to>
                                        <p:strVal val="visible"/>
                                      </p:to>
                                    </p:set>
                                    <p:animEffect transition="in" filter="box(in)">
                                      <p:cBhvr>
                                        <p:cTn id="35" dur="500"/>
                                        <p:tgtEl>
                                          <p:spTgt spid="278537"/>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78538"/>
                                        </p:tgtEl>
                                        <p:attrNameLst>
                                          <p:attrName>style.visibility</p:attrName>
                                        </p:attrNameLst>
                                      </p:cBhvr>
                                      <p:to>
                                        <p:strVal val="visible"/>
                                      </p:to>
                                    </p:set>
                                    <p:animEffect transition="in" filter="box(in)">
                                      <p:cBhvr>
                                        <p:cTn id="40" dur="500"/>
                                        <p:tgtEl>
                                          <p:spTgt spid="278538"/>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278539"/>
                                        </p:tgtEl>
                                        <p:attrNameLst>
                                          <p:attrName>style.visibility</p:attrName>
                                        </p:attrNameLst>
                                      </p:cBhvr>
                                      <p:to>
                                        <p:strVal val="visible"/>
                                      </p:to>
                                    </p:set>
                                    <p:animEffect transition="in" filter="box(in)">
                                      <p:cBhvr>
                                        <p:cTn id="45" dur="500"/>
                                        <p:tgtEl>
                                          <p:spTgt spid="278539"/>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78540"/>
                                        </p:tgtEl>
                                        <p:attrNameLst>
                                          <p:attrName>style.visibility</p:attrName>
                                        </p:attrNameLst>
                                      </p:cBhvr>
                                      <p:to>
                                        <p:strVal val="visible"/>
                                      </p:to>
                                    </p:set>
                                    <p:animEffect transition="in" filter="box(in)">
                                      <p:cBhvr>
                                        <p:cTn id="50" dur="500"/>
                                        <p:tgtEl>
                                          <p:spTgt spid="278540"/>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278541"/>
                                        </p:tgtEl>
                                        <p:attrNameLst>
                                          <p:attrName>style.visibility</p:attrName>
                                        </p:attrNameLst>
                                      </p:cBhvr>
                                      <p:to>
                                        <p:strVal val="visible"/>
                                      </p:to>
                                    </p:set>
                                    <p:animEffect transition="in" filter="box(in)">
                                      <p:cBhvr>
                                        <p:cTn id="55" dur="500"/>
                                        <p:tgtEl>
                                          <p:spTgt spid="278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USING COMPLEX NUMBERS </a:t>
            </a:r>
            <a:br>
              <a:rPr lang="en-US" b="1" dirty="0" smtClean="0">
                <a:solidFill>
                  <a:srgbClr val="0000FF"/>
                </a:solidFill>
                <a:latin typeface="+mn-lt"/>
              </a:rPr>
            </a:br>
            <a:r>
              <a:rPr lang="en-US" b="1" dirty="0" smtClean="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2000" b="1" dirty="0" smtClean="0">
              <a:solidFill>
                <a:srgbClr val="0000FF"/>
              </a:solidFill>
            </a:endParaRPr>
          </a:p>
          <a:p>
            <a:pPr algn="just">
              <a:buFont typeface="Wingdings" pitchFamily="2" charset="2"/>
              <a:buChar char="v"/>
            </a:pPr>
            <a:endParaRPr lang="en-US" sz="11200" b="1" dirty="0" smtClean="0">
              <a:solidFill>
                <a:srgbClr val="0000FF"/>
              </a:solidFill>
            </a:endParaRPr>
          </a:p>
          <a:p>
            <a:pPr marL="804863" indent="-457200"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Choosing the voltage a the reference </a:t>
            </a:r>
            <a:r>
              <a:rPr lang="en-US" sz="11200" b="1" dirty="0" err="1" smtClean="0">
                <a:solidFill>
                  <a:srgbClr val="0000FF"/>
                </a:solidFill>
              </a:rPr>
              <a:t>phasor</a:t>
            </a:r>
            <a:r>
              <a:rPr lang="en-US" sz="11200" b="1" dirty="0" smtClean="0">
                <a:solidFill>
                  <a:srgbClr val="0000FF"/>
                </a:solidFill>
              </a:rPr>
              <a:t>,</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8541" name="Object 17"/>
          <p:cNvGraphicFramePr>
            <a:graphicFrameLocks noChangeAspect="1"/>
          </p:cNvGraphicFramePr>
          <p:nvPr/>
        </p:nvGraphicFramePr>
        <p:xfrm>
          <a:off x="393700" y="2514600"/>
          <a:ext cx="2959100" cy="596900"/>
        </p:xfrm>
        <a:graphic>
          <a:graphicData uri="http://schemas.openxmlformats.org/presentationml/2006/ole">
            <p:oleObj spid="_x0000_s279561" name="Equation" r:id="rId5" imgW="2958840" imgH="596880" progId="Equation.3">
              <p:embed/>
            </p:oleObj>
          </a:graphicData>
        </a:graphic>
      </p:graphicFrame>
      <p:graphicFrame>
        <p:nvGraphicFramePr>
          <p:cNvPr id="279562" name="Object 10"/>
          <p:cNvGraphicFramePr>
            <a:graphicFrameLocks noChangeAspect="1"/>
          </p:cNvGraphicFramePr>
          <p:nvPr/>
        </p:nvGraphicFramePr>
        <p:xfrm>
          <a:off x="4038600" y="1066800"/>
          <a:ext cx="5029200" cy="2438400"/>
        </p:xfrm>
        <a:graphic>
          <a:graphicData uri="http://schemas.openxmlformats.org/presentationml/2006/ole">
            <p:oleObj spid="_x0000_s279562" name="Visio" r:id="rId6" imgW="3566999" imgH="1810175" progId="Visio.Drawing.11">
              <p:embed/>
            </p:oleObj>
          </a:graphicData>
        </a:graphic>
      </p:graphicFrame>
      <p:graphicFrame>
        <p:nvGraphicFramePr>
          <p:cNvPr id="279565" name="Object 17"/>
          <p:cNvGraphicFramePr>
            <a:graphicFrameLocks noChangeAspect="1"/>
          </p:cNvGraphicFramePr>
          <p:nvPr/>
        </p:nvGraphicFramePr>
        <p:xfrm>
          <a:off x="1168400" y="3429000"/>
          <a:ext cx="5232400" cy="571500"/>
        </p:xfrm>
        <a:graphic>
          <a:graphicData uri="http://schemas.openxmlformats.org/presentationml/2006/ole">
            <p:oleObj spid="_x0000_s279565" name="Equation" r:id="rId7" imgW="5232240" imgH="571320" progId="Equation.3">
              <p:embed/>
            </p:oleObj>
          </a:graphicData>
        </a:graphic>
      </p:graphicFrame>
      <p:graphicFrame>
        <p:nvGraphicFramePr>
          <p:cNvPr id="279567" name="Object 17"/>
          <p:cNvGraphicFramePr>
            <a:graphicFrameLocks noChangeAspect="1"/>
          </p:cNvGraphicFramePr>
          <p:nvPr/>
        </p:nvGraphicFramePr>
        <p:xfrm>
          <a:off x="1066800" y="1905000"/>
          <a:ext cx="2921000" cy="520700"/>
        </p:xfrm>
        <a:graphic>
          <a:graphicData uri="http://schemas.openxmlformats.org/presentationml/2006/ole">
            <p:oleObj spid="_x0000_s279567" name="Equation" r:id="rId8" imgW="2920680" imgH="520560" progId="Equation.3">
              <p:embed/>
            </p:oleObj>
          </a:graphicData>
        </a:graphic>
      </p:graphicFrame>
      <p:graphicFrame>
        <p:nvGraphicFramePr>
          <p:cNvPr id="279568" name="Object 17"/>
          <p:cNvGraphicFramePr>
            <a:graphicFrameLocks noChangeAspect="1"/>
          </p:cNvGraphicFramePr>
          <p:nvPr/>
        </p:nvGraphicFramePr>
        <p:xfrm>
          <a:off x="685800" y="4876800"/>
          <a:ext cx="2679700" cy="1282700"/>
        </p:xfrm>
        <a:graphic>
          <a:graphicData uri="http://schemas.openxmlformats.org/presentationml/2006/ole">
            <p:oleObj spid="_x0000_s279568" name="Equation" r:id="rId9" imgW="2679480" imgH="1282680" progId="Equation.3">
              <p:embed/>
            </p:oleObj>
          </a:graphicData>
        </a:graphic>
      </p:graphicFrame>
      <p:graphicFrame>
        <p:nvGraphicFramePr>
          <p:cNvPr id="279569" name="Object 17"/>
          <p:cNvGraphicFramePr>
            <a:graphicFrameLocks noChangeAspect="1"/>
          </p:cNvGraphicFramePr>
          <p:nvPr/>
        </p:nvGraphicFramePr>
        <p:xfrm>
          <a:off x="3505200" y="4876800"/>
          <a:ext cx="3581400" cy="1193800"/>
        </p:xfrm>
        <a:graphic>
          <a:graphicData uri="http://schemas.openxmlformats.org/presentationml/2006/ole">
            <p:oleObj spid="_x0000_s279569" name="Equation" r:id="rId10" imgW="3581280" imgH="1193760" progId="Equation.3">
              <p:embed/>
            </p:oleObj>
          </a:graphicData>
        </a:graphic>
      </p:graphicFrame>
      <p:graphicFrame>
        <p:nvGraphicFramePr>
          <p:cNvPr id="279570" name="Object 17"/>
          <p:cNvGraphicFramePr>
            <a:graphicFrameLocks noChangeAspect="1"/>
          </p:cNvGraphicFramePr>
          <p:nvPr/>
        </p:nvGraphicFramePr>
        <p:xfrm>
          <a:off x="1219200" y="4038600"/>
          <a:ext cx="3505200" cy="495300"/>
        </p:xfrm>
        <a:graphic>
          <a:graphicData uri="http://schemas.openxmlformats.org/presentationml/2006/ole">
            <p:oleObj spid="_x0000_s279570" name="Equation" r:id="rId11" imgW="3504960" imgH="495000" progId="Equation.3">
              <p:embed/>
            </p:oleObj>
          </a:graphicData>
        </a:graphic>
      </p:graphicFrame>
      <p:graphicFrame>
        <p:nvGraphicFramePr>
          <p:cNvPr id="279571" name="Object 17"/>
          <p:cNvGraphicFramePr>
            <a:graphicFrameLocks noChangeAspect="1"/>
          </p:cNvGraphicFramePr>
          <p:nvPr/>
        </p:nvGraphicFramePr>
        <p:xfrm>
          <a:off x="3657600" y="6210300"/>
          <a:ext cx="2806700" cy="495300"/>
        </p:xfrm>
        <a:graphic>
          <a:graphicData uri="http://schemas.openxmlformats.org/presentationml/2006/ole">
            <p:oleObj spid="_x0000_s279571" name="Equation" r:id="rId12" imgW="2806560" imgH="495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9567"/>
                                        </p:tgtEl>
                                        <p:attrNameLst>
                                          <p:attrName>style.visibility</p:attrName>
                                        </p:attrNameLst>
                                      </p:cBhvr>
                                      <p:to>
                                        <p:strVal val="visible"/>
                                      </p:to>
                                    </p:set>
                                    <p:animEffect transition="in" filter="box(in)">
                                      <p:cBhvr>
                                        <p:cTn id="7" dur="500"/>
                                        <p:tgtEl>
                                          <p:spTgt spid="27956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9562"/>
                                        </p:tgtEl>
                                        <p:attrNameLst>
                                          <p:attrName>style.visibility</p:attrName>
                                        </p:attrNameLst>
                                      </p:cBhvr>
                                      <p:to>
                                        <p:strVal val="visible"/>
                                      </p:to>
                                    </p:set>
                                    <p:animEffect transition="in" filter="box(in)">
                                      <p:cBhvr>
                                        <p:cTn id="12" dur="500"/>
                                        <p:tgtEl>
                                          <p:spTgt spid="27956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8541"/>
                                        </p:tgtEl>
                                        <p:attrNameLst>
                                          <p:attrName>style.visibility</p:attrName>
                                        </p:attrNameLst>
                                      </p:cBhvr>
                                      <p:to>
                                        <p:strVal val="visible"/>
                                      </p:to>
                                    </p:set>
                                    <p:animEffect transition="in" filter="box(in)">
                                      <p:cBhvr>
                                        <p:cTn id="17" dur="500"/>
                                        <p:tgtEl>
                                          <p:spTgt spid="27854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79565"/>
                                        </p:tgtEl>
                                        <p:attrNameLst>
                                          <p:attrName>style.visibility</p:attrName>
                                        </p:attrNameLst>
                                      </p:cBhvr>
                                      <p:to>
                                        <p:strVal val="visible"/>
                                      </p:to>
                                    </p:set>
                                    <p:animEffect transition="in" filter="box(in)">
                                      <p:cBhvr>
                                        <p:cTn id="22" dur="500"/>
                                        <p:tgtEl>
                                          <p:spTgt spid="27956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9570"/>
                                        </p:tgtEl>
                                        <p:attrNameLst>
                                          <p:attrName>style.visibility</p:attrName>
                                        </p:attrNameLst>
                                      </p:cBhvr>
                                      <p:to>
                                        <p:strVal val="visible"/>
                                      </p:to>
                                    </p:set>
                                    <p:animEffect transition="in" filter="box(in)">
                                      <p:cBhvr>
                                        <p:cTn id="27" dur="500"/>
                                        <p:tgtEl>
                                          <p:spTgt spid="27957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79568"/>
                                        </p:tgtEl>
                                        <p:attrNameLst>
                                          <p:attrName>style.visibility</p:attrName>
                                        </p:attrNameLst>
                                      </p:cBhvr>
                                      <p:to>
                                        <p:strVal val="visible"/>
                                      </p:to>
                                    </p:set>
                                    <p:animEffect transition="in" filter="box(in)">
                                      <p:cBhvr>
                                        <p:cTn id="37" dur="500"/>
                                        <p:tgtEl>
                                          <p:spTgt spid="27956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79569"/>
                                        </p:tgtEl>
                                        <p:attrNameLst>
                                          <p:attrName>style.visibility</p:attrName>
                                        </p:attrNameLst>
                                      </p:cBhvr>
                                      <p:to>
                                        <p:strVal val="visible"/>
                                      </p:to>
                                    </p:set>
                                    <p:animEffect transition="in" filter="box(in)">
                                      <p:cBhvr>
                                        <p:cTn id="42" dur="500"/>
                                        <p:tgtEl>
                                          <p:spTgt spid="27956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79571"/>
                                        </p:tgtEl>
                                        <p:attrNameLst>
                                          <p:attrName>style.visibility</p:attrName>
                                        </p:attrNameLst>
                                      </p:cBhvr>
                                      <p:to>
                                        <p:strVal val="visible"/>
                                      </p:to>
                                    </p:set>
                                    <p:animEffect transition="in" filter="box(in)">
                                      <p:cBhvr>
                                        <p:cTn id="47" dur="500"/>
                                        <p:tgtEl>
                                          <p:spTgt spid="27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USING COMPLEX NUMBERS </a:t>
            </a:r>
            <a:br>
              <a:rPr lang="en-US" b="1" dirty="0" smtClean="0">
                <a:solidFill>
                  <a:srgbClr val="0000FF"/>
                </a:solidFill>
                <a:latin typeface="+mn-lt"/>
              </a:rPr>
            </a:br>
            <a:r>
              <a:rPr lang="en-US" b="1" dirty="0" smtClean="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b="1" dirty="0" smtClean="0">
                <a:solidFill>
                  <a:srgbClr val="0000FF"/>
                </a:solidFill>
              </a:rPr>
              <a:t>Current leads supply voltage by 44.2</a:t>
            </a:r>
            <a:r>
              <a:rPr lang="en-US" sz="11200" b="1" baseline="30000" dirty="0" smtClean="0">
                <a:solidFill>
                  <a:srgbClr val="0000FF"/>
                </a:solidFill>
              </a:rPr>
              <a:t>0</a:t>
            </a: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Current </a:t>
            </a:r>
            <a:r>
              <a:rPr lang="en-US" sz="11200" b="1" smtClean="0">
                <a:solidFill>
                  <a:srgbClr val="0000FF"/>
                </a:solidFill>
              </a:rPr>
              <a:t>leads supply </a:t>
            </a:r>
            <a:endParaRPr lang="en-US" sz="11200" b="1" dirty="0" smtClean="0">
              <a:solidFill>
                <a:srgbClr val="0000FF"/>
              </a:solidFill>
            </a:endParaRPr>
          </a:p>
          <a:p>
            <a:pPr marL="346075" indent="-346075" algn="just">
              <a:lnSpc>
                <a:spcPct val="120000"/>
              </a:lnSpc>
            </a:pPr>
            <a:r>
              <a:rPr lang="en-US" sz="11200" b="1" dirty="0" smtClean="0">
                <a:solidFill>
                  <a:srgbClr val="0000FF"/>
                </a:solidFill>
              </a:rPr>
              <a:t>					     voltage by 73.68</a:t>
            </a:r>
            <a:r>
              <a:rPr lang="en-US" sz="11200" b="1" baseline="30000" dirty="0" smtClean="0">
                <a:solidFill>
                  <a:srgbClr val="0000FF"/>
                </a:solidFill>
              </a:rPr>
              <a:t>0</a:t>
            </a: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9562" name="Object 10"/>
          <p:cNvGraphicFramePr>
            <a:graphicFrameLocks noChangeAspect="1"/>
          </p:cNvGraphicFramePr>
          <p:nvPr/>
        </p:nvGraphicFramePr>
        <p:xfrm>
          <a:off x="4114800" y="2667000"/>
          <a:ext cx="5029200" cy="2438400"/>
        </p:xfrm>
        <a:graphic>
          <a:graphicData uri="http://schemas.openxmlformats.org/presentationml/2006/ole">
            <p:oleObj spid="_x0000_s280579" name="Visio" r:id="rId5" imgW="3566999" imgH="1810175" progId="Visio.Drawing.11">
              <p:embed/>
            </p:oleObj>
          </a:graphicData>
        </a:graphic>
      </p:graphicFrame>
      <p:graphicFrame>
        <p:nvGraphicFramePr>
          <p:cNvPr id="280586" name="Object 10"/>
          <p:cNvGraphicFramePr>
            <a:graphicFrameLocks noChangeAspect="1"/>
          </p:cNvGraphicFramePr>
          <p:nvPr/>
        </p:nvGraphicFramePr>
        <p:xfrm>
          <a:off x="1143000" y="2540000"/>
          <a:ext cx="6832600" cy="584200"/>
        </p:xfrm>
        <a:graphic>
          <a:graphicData uri="http://schemas.openxmlformats.org/presentationml/2006/ole">
            <p:oleObj spid="_x0000_s280586" name="Equation" r:id="rId6" imgW="6832440" imgH="583920" progId="Equation.3">
              <p:embed/>
            </p:oleObj>
          </a:graphicData>
        </a:graphic>
      </p:graphicFrame>
      <p:graphicFrame>
        <p:nvGraphicFramePr>
          <p:cNvPr id="280587" name="Object 11"/>
          <p:cNvGraphicFramePr>
            <a:graphicFrameLocks noChangeAspect="1"/>
          </p:cNvGraphicFramePr>
          <p:nvPr/>
        </p:nvGraphicFramePr>
        <p:xfrm>
          <a:off x="1143000" y="3162300"/>
          <a:ext cx="3263900" cy="495300"/>
        </p:xfrm>
        <a:graphic>
          <a:graphicData uri="http://schemas.openxmlformats.org/presentationml/2006/ole">
            <p:oleObj spid="_x0000_s280587" name="Equation" r:id="rId7" imgW="3263760" imgH="495000" progId="Equation.3">
              <p:embed/>
            </p:oleObj>
          </a:graphicData>
        </a:graphic>
      </p:graphicFrame>
      <p:graphicFrame>
        <p:nvGraphicFramePr>
          <p:cNvPr id="280588" name="Object 12"/>
          <p:cNvGraphicFramePr>
            <a:graphicFrameLocks noChangeAspect="1"/>
          </p:cNvGraphicFramePr>
          <p:nvPr/>
        </p:nvGraphicFramePr>
        <p:xfrm>
          <a:off x="304800" y="2082800"/>
          <a:ext cx="2184400" cy="584200"/>
        </p:xfrm>
        <a:graphic>
          <a:graphicData uri="http://schemas.openxmlformats.org/presentationml/2006/ole">
            <p:oleObj spid="_x0000_s280588" name="Equation" r:id="rId8" imgW="2184120" imgH="583920" progId="Equation.3">
              <p:embed/>
            </p:oleObj>
          </a:graphicData>
        </a:graphic>
      </p:graphicFrame>
      <p:graphicFrame>
        <p:nvGraphicFramePr>
          <p:cNvPr id="280589" name="Object 13"/>
          <p:cNvGraphicFramePr>
            <a:graphicFrameLocks noChangeAspect="1"/>
          </p:cNvGraphicFramePr>
          <p:nvPr/>
        </p:nvGraphicFramePr>
        <p:xfrm>
          <a:off x="596900" y="3657600"/>
          <a:ext cx="1765300" cy="1282700"/>
        </p:xfrm>
        <a:graphic>
          <a:graphicData uri="http://schemas.openxmlformats.org/presentationml/2006/ole">
            <p:oleObj spid="_x0000_s280589" name="Equation" r:id="rId9" imgW="1765080" imgH="1282680" progId="Equation.3">
              <p:embed/>
            </p:oleObj>
          </a:graphicData>
        </a:graphic>
      </p:graphicFrame>
      <p:graphicFrame>
        <p:nvGraphicFramePr>
          <p:cNvPr id="280590" name="Object 14"/>
          <p:cNvGraphicFramePr>
            <a:graphicFrameLocks noChangeAspect="1"/>
          </p:cNvGraphicFramePr>
          <p:nvPr/>
        </p:nvGraphicFramePr>
        <p:xfrm>
          <a:off x="1143000" y="4921250"/>
          <a:ext cx="3327400" cy="1193800"/>
        </p:xfrm>
        <a:graphic>
          <a:graphicData uri="http://schemas.openxmlformats.org/presentationml/2006/ole">
            <p:oleObj spid="_x0000_s280590" name="Equation" r:id="rId10" imgW="3327120" imgH="1193760" progId="Equation.3">
              <p:embed/>
            </p:oleObj>
          </a:graphicData>
        </a:graphic>
      </p:graphicFrame>
      <p:graphicFrame>
        <p:nvGraphicFramePr>
          <p:cNvPr id="280591" name="Object 15"/>
          <p:cNvGraphicFramePr>
            <a:graphicFrameLocks noChangeAspect="1"/>
          </p:cNvGraphicFramePr>
          <p:nvPr/>
        </p:nvGraphicFramePr>
        <p:xfrm>
          <a:off x="1219200" y="6057900"/>
          <a:ext cx="3009900" cy="495300"/>
        </p:xfrm>
        <a:graphic>
          <a:graphicData uri="http://schemas.openxmlformats.org/presentationml/2006/ole">
            <p:oleObj spid="_x0000_s280591" name="Equation" r:id="rId11" imgW="3009600" imgH="495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9562"/>
                                        </p:tgtEl>
                                        <p:attrNameLst>
                                          <p:attrName>style.visibility</p:attrName>
                                        </p:attrNameLst>
                                      </p:cBhvr>
                                      <p:to>
                                        <p:strVal val="visible"/>
                                      </p:to>
                                    </p:set>
                                    <p:animEffect transition="in" filter="box(in)">
                                      <p:cBhvr>
                                        <p:cTn id="12" dur="500"/>
                                        <p:tgtEl>
                                          <p:spTgt spid="27956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80588"/>
                                        </p:tgtEl>
                                        <p:attrNameLst>
                                          <p:attrName>style.visibility</p:attrName>
                                        </p:attrNameLst>
                                      </p:cBhvr>
                                      <p:to>
                                        <p:strVal val="visible"/>
                                      </p:to>
                                    </p:set>
                                    <p:animEffect transition="in" filter="box(in)">
                                      <p:cBhvr>
                                        <p:cTn id="17" dur="500"/>
                                        <p:tgtEl>
                                          <p:spTgt spid="28058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80586"/>
                                        </p:tgtEl>
                                        <p:attrNameLst>
                                          <p:attrName>style.visibility</p:attrName>
                                        </p:attrNameLst>
                                      </p:cBhvr>
                                      <p:to>
                                        <p:strVal val="visible"/>
                                      </p:to>
                                    </p:set>
                                    <p:animEffect transition="in" filter="box(in)">
                                      <p:cBhvr>
                                        <p:cTn id="22" dur="500"/>
                                        <p:tgtEl>
                                          <p:spTgt spid="28058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80587"/>
                                        </p:tgtEl>
                                        <p:attrNameLst>
                                          <p:attrName>style.visibility</p:attrName>
                                        </p:attrNameLst>
                                      </p:cBhvr>
                                      <p:to>
                                        <p:strVal val="visible"/>
                                      </p:to>
                                    </p:set>
                                    <p:animEffect transition="in" filter="box(in)">
                                      <p:cBhvr>
                                        <p:cTn id="27" dur="500"/>
                                        <p:tgtEl>
                                          <p:spTgt spid="28058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80589"/>
                                        </p:tgtEl>
                                        <p:attrNameLst>
                                          <p:attrName>style.visibility</p:attrName>
                                        </p:attrNameLst>
                                      </p:cBhvr>
                                      <p:to>
                                        <p:strVal val="visible"/>
                                      </p:to>
                                    </p:set>
                                    <p:animEffect transition="in" filter="box(in)">
                                      <p:cBhvr>
                                        <p:cTn id="32" dur="500"/>
                                        <p:tgtEl>
                                          <p:spTgt spid="28058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80590"/>
                                        </p:tgtEl>
                                        <p:attrNameLst>
                                          <p:attrName>style.visibility</p:attrName>
                                        </p:attrNameLst>
                                      </p:cBhvr>
                                      <p:to>
                                        <p:strVal val="visible"/>
                                      </p:to>
                                    </p:set>
                                    <p:animEffect transition="in" filter="box(in)">
                                      <p:cBhvr>
                                        <p:cTn id="37" dur="500"/>
                                        <p:tgtEl>
                                          <p:spTgt spid="28059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80591"/>
                                        </p:tgtEl>
                                        <p:attrNameLst>
                                          <p:attrName>style.visibility</p:attrName>
                                        </p:attrNameLst>
                                      </p:cBhvr>
                                      <p:to>
                                        <p:strVal val="visible"/>
                                      </p:to>
                                    </p:set>
                                    <p:animEffect transition="in" filter="box(in)">
                                      <p:cBhvr>
                                        <p:cTn id="42" dur="500"/>
                                        <p:tgtEl>
                                          <p:spTgt spid="28059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ox(in)">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USING COMPLEX NUMBERS </a:t>
            </a:r>
            <a:br>
              <a:rPr lang="en-US" b="1" dirty="0" smtClean="0">
                <a:solidFill>
                  <a:srgbClr val="0000FF"/>
                </a:solidFill>
                <a:latin typeface="+mn-lt"/>
              </a:rPr>
            </a:br>
            <a:r>
              <a:rPr lang="en-US" b="1" dirty="0" smtClean="0">
                <a:solidFill>
                  <a:srgbClr val="0000FF"/>
                </a:solidFill>
                <a:latin typeface="+mn-lt"/>
              </a:rPr>
              <a:t>TO SOLVE AC CIRCUIT PROBLEMS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Current lags supply voltage by 7.27</a:t>
            </a:r>
            <a:r>
              <a:rPr lang="en-US" sz="11200" b="1" baseline="30000" dirty="0" smtClean="0">
                <a:solidFill>
                  <a:srgbClr val="0000FF"/>
                </a:solidFill>
              </a:rPr>
              <a:t>0</a:t>
            </a: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9562" name="Object 10"/>
          <p:cNvGraphicFramePr>
            <a:graphicFrameLocks noChangeAspect="1"/>
          </p:cNvGraphicFramePr>
          <p:nvPr/>
        </p:nvGraphicFramePr>
        <p:xfrm>
          <a:off x="4114800" y="3352800"/>
          <a:ext cx="5029200" cy="2438400"/>
        </p:xfrm>
        <a:graphic>
          <a:graphicData uri="http://schemas.openxmlformats.org/presentationml/2006/ole">
            <p:oleObj spid="_x0000_s291842" name="Visio" r:id="rId5" imgW="3566999" imgH="1810175" progId="Visio.Drawing.11">
              <p:embed/>
            </p:oleObj>
          </a:graphicData>
        </a:graphic>
      </p:graphicFrame>
      <p:graphicFrame>
        <p:nvGraphicFramePr>
          <p:cNvPr id="280589" name="Object 13"/>
          <p:cNvGraphicFramePr>
            <a:graphicFrameLocks noChangeAspect="1"/>
          </p:cNvGraphicFramePr>
          <p:nvPr/>
        </p:nvGraphicFramePr>
        <p:xfrm>
          <a:off x="381000" y="1371600"/>
          <a:ext cx="1765300" cy="1282700"/>
        </p:xfrm>
        <a:graphic>
          <a:graphicData uri="http://schemas.openxmlformats.org/presentationml/2006/ole">
            <p:oleObj spid="_x0000_s291846" name="Equation" r:id="rId6" imgW="1765080" imgH="1282680" progId="Equation.3">
              <p:embed/>
            </p:oleObj>
          </a:graphicData>
        </a:graphic>
      </p:graphicFrame>
      <p:graphicFrame>
        <p:nvGraphicFramePr>
          <p:cNvPr id="280590" name="Object 14"/>
          <p:cNvGraphicFramePr>
            <a:graphicFrameLocks noChangeAspect="1"/>
          </p:cNvGraphicFramePr>
          <p:nvPr/>
        </p:nvGraphicFramePr>
        <p:xfrm>
          <a:off x="2247900" y="1371600"/>
          <a:ext cx="3390900" cy="1193800"/>
        </p:xfrm>
        <a:graphic>
          <a:graphicData uri="http://schemas.openxmlformats.org/presentationml/2006/ole">
            <p:oleObj spid="_x0000_s291847" name="Equation" r:id="rId7" imgW="3390840" imgH="1193760" progId="Equation.3">
              <p:embed/>
            </p:oleObj>
          </a:graphicData>
        </a:graphic>
      </p:graphicFrame>
      <p:graphicFrame>
        <p:nvGraphicFramePr>
          <p:cNvPr id="280591" name="Object 15"/>
          <p:cNvGraphicFramePr>
            <a:graphicFrameLocks noChangeAspect="1"/>
          </p:cNvGraphicFramePr>
          <p:nvPr/>
        </p:nvGraphicFramePr>
        <p:xfrm>
          <a:off x="5664200" y="1714500"/>
          <a:ext cx="3251200" cy="495300"/>
        </p:xfrm>
        <a:graphic>
          <a:graphicData uri="http://schemas.openxmlformats.org/presentationml/2006/ole">
            <p:oleObj spid="_x0000_s291848" name="Equation" r:id="rId8" imgW="3251160" imgH="495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9562"/>
                                        </p:tgtEl>
                                        <p:attrNameLst>
                                          <p:attrName>style.visibility</p:attrName>
                                        </p:attrNameLst>
                                      </p:cBhvr>
                                      <p:to>
                                        <p:strVal val="visible"/>
                                      </p:to>
                                    </p:set>
                                    <p:animEffect transition="in" filter="box(in)">
                                      <p:cBhvr>
                                        <p:cTn id="7" dur="500"/>
                                        <p:tgtEl>
                                          <p:spTgt spid="27956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0589"/>
                                        </p:tgtEl>
                                        <p:attrNameLst>
                                          <p:attrName>style.visibility</p:attrName>
                                        </p:attrNameLst>
                                      </p:cBhvr>
                                      <p:to>
                                        <p:strVal val="visible"/>
                                      </p:to>
                                    </p:set>
                                    <p:animEffect transition="in" filter="box(in)">
                                      <p:cBhvr>
                                        <p:cTn id="12" dur="500"/>
                                        <p:tgtEl>
                                          <p:spTgt spid="28058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80590"/>
                                        </p:tgtEl>
                                        <p:attrNameLst>
                                          <p:attrName>style.visibility</p:attrName>
                                        </p:attrNameLst>
                                      </p:cBhvr>
                                      <p:to>
                                        <p:strVal val="visible"/>
                                      </p:to>
                                    </p:set>
                                    <p:animEffect transition="in" filter="box(in)">
                                      <p:cBhvr>
                                        <p:cTn id="17" dur="500"/>
                                        <p:tgtEl>
                                          <p:spTgt spid="28059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80591"/>
                                        </p:tgtEl>
                                        <p:attrNameLst>
                                          <p:attrName>style.visibility</p:attrName>
                                        </p:attrNameLst>
                                      </p:cBhvr>
                                      <p:to>
                                        <p:strVal val="visible"/>
                                      </p:to>
                                    </p:set>
                                    <p:animEffect transition="in" filter="box(in)">
                                      <p:cBhvr>
                                        <p:cTn id="22" dur="500"/>
                                        <p:tgtEl>
                                          <p:spTgt spid="28059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ox(i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RESISTORS IN PARALLEL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chemeClr val="tx1"/>
                </a:solidFill>
              </a:rPr>
              <a:t>Resistors are said to be in parallel when the voltage across them is the same.</a:t>
            </a:r>
          </a:p>
          <a:p>
            <a:pPr algn="just"/>
            <a:endParaRPr lang="en-US" sz="2800" dirty="0" smtClean="0">
              <a:solidFill>
                <a:schemeClr val="tx1"/>
              </a:solidFill>
            </a:endParaRPr>
          </a:p>
          <a:p>
            <a:pPr algn="just"/>
            <a:endParaRPr lang="en-US" sz="1800" dirty="0" smtClean="0">
              <a:solidFill>
                <a:srgbClr val="0000FF"/>
              </a:solidFill>
            </a:endParaRPr>
          </a:p>
          <a:p>
            <a:pPr algn="just"/>
            <a:endParaRPr lang="en-US" sz="1800" dirty="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pic>
        <p:nvPicPr>
          <p:cNvPr id="27649" name="Picture 1"/>
          <p:cNvPicPr>
            <a:picLocks noChangeAspect="1" noChangeArrowheads="1"/>
          </p:cNvPicPr>
          <p:nvPr/>
        </p:nvPicPr>
        <p:blipFill>
          <a:blip r:embed="rId5"/>
          <a:srcRect/>
          <a:stretch>
            <a:fillRect/>
          </a:stretch>
        </p:blipFill>
        <p:spPr bwMode="auto">
          <a:xfrm>
            <a:off x="76200" y="2209800"/>
            <a:ext cx="4267200" cy="2209800"/>
          </a:xfrm>
          <a:prstGeom prst="rect">
            <a:avLst/>
          </a:prstGeom>
          <a:noFill/>
          <a:ln w="9525">
            <a:noFill/>
            <a:miter lim="800000"/>
            <a:headEnd/>
            <a:tailEnd/>
          </a:ln>
          <a:effectLst/>
        </p:spPr>
      </p:pic>
      <p:pic>
        <p:nvPicPr>
          <p:cNvPr id="27651" name="Picture 3"/>
          <p:cNvPicPr>
            <a:picLocks noChangeAspect="1" noChangeArrowheads="1"/>
          </p:cNvPicPr>
          <p:nvPr/>
        </p:nvPicPr>
        <p:blipFill>
          <a:blip r:embed="rId6"/>
          <a:srcRect/>
          <a:stretch>
            <a:fillRect/>
          </a:stretch>
        </p:blipFill>
        <p:spPr bwMode="auto">
          <a:xfrm>
            <a:off x="4572000" y="2209800"/>
            <a:ext cx="4572000" cy="2209800"/>
          </a:xfrm>
          <a:prstGeom prst="rect">
            <a:avLst/>
          </a:prstGeom>
          <a:noFill/>
          <a:ln w="9525">
            <a:noFill/>
            <a:miter lim="800000"/>
            <a:headEnd/>
            <a:tailEnd/>
          </a:ln>
          <a:effectLst/>
        </p:spPr>
      </p:pic>
      <p:pic>
        <p:nvPicPr>
          <p:cNvPr id="27654" name="Picture 6"/>
          <p:cNvPicPr>
            <a:picLocks noChangeAspect="1" noChangeArrowheads="1"/>
          </p:cNvPicPr>
          <p:nvPr/>
        </p:nvPicPr>
        <p:blipFill>
          <a:blip r:embed="rId7"/>
          <a:srcRect/>
          <a:stretch>
            <a:fillRect/>
          </a:stretch>
        </p:blipFill>
        <p:spPr bwMode="auto">
          <a:xfrm>
            <a:off x="685800" y="4495800"/>
            <a:ext cx="5715000" cy="2362200"/>
          </a:xfrm>
          <a:prstGeom prst="rect">
            <a:avLst/>
          </a:prstGeom>
          <a:noFill/>
          <a:ln w="9525">
            <a:noFill/>
            <a:miter lim="800000"/>
            <a:headEnd/>
            <a:tailEnd/>
          </a:ln>
          <a:effectLst/>
        </p:spPr>
      </p:pic>
      <p:graphicFrame>
        <p:nvGraphicFramePr>
          <p:cNvPr id="36867" name="Object 3"/>
          <p:cNvGraphicFramePr>
            <a:graphicFrameLocks noChangeAspect="1"/>
          </p:cNvGraphicFramePr>
          <p:nvPr/>
        </p:nvGraphicFramePr>
        <p:xfrm>
          <a:off x="2133600" y="3810000"/>
          <a:ext cx="1136650" cy="479425"/>
        </p:xfrm>
        <a:graphic>
          <a:graphicData uri="http://schemas.openxmlformats.org/presentationml/2006/ole">
            <p:oleObj spid="_x0000_s36867" name="Document" r:id="rId8" imgW="1147142" imgH="500031" progId="Word.Document.12">
              <p:embed/>
            </p:oleObj>
          </a:graphicData>
        </a:graphic>
      </p:graphicFrame>
      <p:graphicFrame>
        <p:nvGraphicFramePr>
          <p:cNvPr id="36868" name="Object 4"/>
          <p:cNvGraphicFramePr>
            <a:graphicFrameLocks noChangeAspect="1"/>
          </p:cNvGraphicFramePr>
          <p:nvPr/>
        </p:nvGraphicFramePr>
        <p:xfrm>
          <a:off x="6400800" y="3810000"/>
          <a:ext cx="1136650" cy="479425"/>
        </p:xfrm>
        <a:graphic>
          <a:graphicData uri="http://schemas.openxmlformats.org/presentationml/2006/ole">
            <p:oleObj spid="_x0000_s36868" name="Document" r:id="rId9" imgW="1147142" imgH="500031" progId="Word.Document.12">
              <p:embed/>
            </p:oleObj>
          </a:graphicData>
        </a:graphic>
      </p:graphicFrame>
      <p:graphicFrame>
        <p:nvGraphicFramePr>
          <p:cNvPr id="36869" name="Object 5"/>
          <p:cNvGraphicFramePr>
            <a:graphicFrameLocks noChangeAspect="1"/>
          </p:cNvGraphicFramePr>
          <p:nvPr/>
        </p:nvGraphicFramePr>
        <p:xfrm>
          <a:off x="6400800" y="4876800"/>
          <a:ext cx="1136650" cy="479425"/>
        </p:xfrm>
        <a:graphic>
          <a:graphicData uri="http://schemas.openxmlformats.org/presentationml/2006/ole">
            <p:oleObj spid="_x0000_s36869" name="Document" r:id="rId10" imgW="1147142" imgH="500031" progId="Word.Document.12">
              <p:embed/>
            </p:oleObj>
          </a:graphicData>
        </a:graphic>
      </p:graphicFrame>
      <p:graphicFrame>
        <p:nvGraphicFramePr>
          <p:cNvPr id="36870" name="Object 6"/>
          <p:cNvGraphicFramePr>
            <a:graphicFrameLocks noChangeAspect="1"/>
          </p:cNvGraphicFramePr>
          <p:nvPr/>
        </p:nvGraphicFramePr>
        <p:xfrm>
          <a:off x="6407150" y="5408613"/>
          <a:ext cx="1136650" cy="490537"/>
        </p:xfrm>
        <a:graphic>
          <a:graphicData uri="http://schemas.openxmlformats.org/presentationml/2006/ole">
            <p:oleObj spid="_x0000_s36870" name="Document" r:id="rId11" imgW="1147142" imgH="500752" progId="Word.Document.12">
              <p:embed/>
            </p:oleObj>
          </a:graphicData>
        </a:graphic>
      </p:graphicFrame>
      <p:graphicFrame>
        <p:nvGraphicFramePr>
          <p:cNvPr id="36871" name="Object 7"/>
          <p:cNvGraphicFramePr>
            <a:graphicFrameLocks noChangeAspect="1"/>
          </p:cNvGraphicFramePr>
          <p:nvPr/>
        </p:nvGraphicFramePr>
        <p:xfrm>
          <a:off x="6411913" y="5865813"/>
          <a:ext cx="1138237" cy="490537"/>
        </p:xfrm>
        <a:graphic>
          <a:graphicData uri="http://schemas.openxmlformats.org/presentationml/2006/ole">
            <p:oleObj spid="_x0000_s36871" name="Document" r:id="rId12" imgW="1147142" imgH="500752" progId="Word.Document.12">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649"/>
                                        </p:tgtEl>
                                        <p:attrNameLst>
                                          <p:attrName>style.visibility</p:attrName>
                                        </p:attrNameLst>
                                      </p:cBhvr>
                                      <p:to>
                                        <p:strVal val="visible"/>
                                      </p:to>
                                    </p:set>
                                    <p:animEffect transition="in" filter="box(in)">
                                      <p:cBhvr>
                                        <p:cTn id="12" dur="500"/>
                                        <p:tgtEl>
                                          <p:spTgt spid="2764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6867"/>
                                        </p:tgtEl>
                                        <p:attrNameLst>
                                          <p:attrName>style.visibility</p:attrName>
                                        </p:attrNameLst>
                                      </p:cBhvr>
                                      <p:to>
                                        <p:strVal val="visible"/>
                                      </p:to>
                                    </p:set>
                                    <p:animEffect transition="in" filter="box(in)">
                                      <p:cBhvr>
                                        <p:cTn id="17" dur="500"/>
                                        <p:tgtEl>
                                          <p:spTgt spid="3686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7651"/>
                                        </p:tgtEl>
                                        <p:attrNameLst>
                                          <p:attrName>style.visibility</p:attrName>
                                        </p:attrNameLst>
                                      </p:cBhvr>
                                      <p:to>
                                        <p:strVal val="visible"/>
                                      </p:to>
                                    </p:set>
                                    <p:animEffect transition="in" filter="box(in)">
                                      <p:cBhvr>
                                        <p:cTn id="22" dur="500"/>
                                        <p:tgtEl>
                                          <p:spTgt spid="2765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6868"/>
                                        </p:tgtEl>
                                        <p:attrNameLst>
                                          <p:attrName>style.visibility</p:attrName>
                                        </p:attrNameLst>
                                      </p:cBhvr>
                                      <p:to>
                                        <p:strVal val="visible"/>
                                      </p:to>
                                    </p:set>
                                    <p:animEffect transition="in" filter="box(in)">
                                      <p:cBhvr>
                                        <p:cTn id="27" dur="500"/>
                                        <p:tgtEl>
                                          <p:spTgt spid="3686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7654"/>
                                        </p:tgtEl>
                                        <p:attrNameLst>
                                          <p:attrName>style.visibility</p:attrName>
                                        </p:attrNameLst>
                                      </p:cBhvr>
                                      <p:to>
                                        <p:strVal val="visible"/>
                                      </p:to>
                                    </p:set>
                                    <p:animEffect transition="in" filter="box(in)">
                                      <p:cBhvr>
                                        <p:cTn id="32" dur="500"/>
                                        <p:tgtEl>
                                          <p:spTgt spid="2765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6869"/>
                                        </p:tgtEl>
                                        <p:attrNameLst>
                                          <p:attrName>style.visibility</p:attrName>
                                        </p:attrNameLst>
                                      </p:cBhvr>
                                      <p:to>
                                        <p:strVal val="visible"/>
                                      </p:to>
                                    </p:set>
                                    <p:animEffect transition="in" filter="box(in)">
                                      <p:cBhvr>
                                        <p:cTn id="37" dur="500"/>
                                        <p:tgtEl>
                                          <p:spTgt spid="3686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6870"/>
                                        </p:tgtEl>
                                        <p:attrNameLst>
                                          <p:attrName>style.visibility</p:attrName>
                                        </p:attrNameLst>
                                      </p:cBhvr>
                                      <p:to>
                                        <p:strVal val="visible"/>
                                      </p:to>
                                    </p:set>
                                    <p:animEffect transition="in" filter="box(in)">
                                      <p:cBhvr>
                                        <p:cTn id="42" dur="500"/>
                                        <p:tgtEl>
                                          <p:spTgt spid="3687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6871"/>
                                        </p:tgtEl>
                                        <p:attrNameLst>
                                          <p:attrName>style.visibility</p:attrName>
                                        </p:attrNameLst>
                                      </p:cBhvr>
                                      <p:to>
                                        <p:strVal val="visible"/>
                                      </p:to>
                                    </p:set>
                                    <p:animEffect transition="in" filter="box(in)">
                                      <p:cBhvr>
                                        <p:cTn id="47" dur="500"/>
                                        <p:tgtEl>
                                          <p:spTgt spid="3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CALCULATION OF COMPLEX </a:t>
            </a:r>
            <a:br>
              <a:rPr lang="en-US" b="1" dirty="0" smtClean="0">
                <a:solidFill>
                  <a:srgbClr val="0000FF"/>
                </a:solidFill>
                <a:latin typeface="+mn-lt"/>
              </a:rPr>
            </a:br>
            <a:r>
              <a:rPr lang="en-US" b="1" dirty="0" smtClean="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r>
              <a:rPr lang="en-US" sz="11200" b="1" dirty="0" smtClean="0">
                <a:solidFill>
                  <a:srgbClr val="0000FF"/>
                </a:solidFill>
              </a:rPr>
              <a:t>Q is positive when the </a:t>
            </a:r>
            <a:r>
              <a:rPr lang="en-US" sz="11200" b="1" smtClean="0">
                <a:solidFill>
                  <a:srgbClr val="0000FF"/>
                </a:solidFill>
              </a:rPr>
              <a:t>current lags </a:t>
            </a:r>
            <a:r>
              <a:rPr lang="en-US" sz="11200" b="1" dirty="0" smtClean="0">
                <a:solidFill>
                  <a:srgbClr val="0000FF"/>
                </a:solidFill>
              </a:rPr>
              <a:t>the voltage</a:t>
            </a:r>
          </a:p>
          <a:p>
            <a:pPr marL="346075" indent="-346075" algn="just">
              <a:lnSpc>
                <a:spcPct val="120000"/>
              </a:lnSpc>
              <a:buFont typeface="Wingdings" pitchFamily="2" charset="2"/>
              <a:buChar char="v"/>
            </a:pPr>
            <a:r>
              <a:rPr lang="en-US" sz="11200" b="1" dirty="0" smtClean="0">
                <a:solidFill>
                  <a:srgbClr val="0000FF"/>
                </a:solidFill>
              </a:rPr>
              <a:t>Q is negative when the current leads the voltage</a:t>
            </a: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80589" name="Object 13"/>
          <p:cNvGraphicFramePr>
            <a:graphicFrameLocks noChangeAspect="1"/>
          </p:cNvGraphicFramePr>
          <p:nvPr/>
        </p:nvGraphicFramePr>
        <p:xfrm>
          <a:off x="482600" y="1371600"/>
          <a:ext cx="1562100" cy="495300"/>
        </p:xfrm>
        <a:graphic>
          <a:graphicData uri="http://schemas.openxmlformats.org/presentationml/2006/ole">
            <p:oleObj spid="_x0000_s292867" name="Equation" r:id="rId5" imgW="1562040" imgH="495000" progId="Equation.3">
              <p:embed/>
            </p:oleObj>
          </a:graphicData>
        </a:graphic>
      </p:graphicFrame>
      <p:graphicFrame>
        <p:nvGraphicFramePr>
          <p:cNvPr id="292870" name="Object 13"/>
          <p:cNvGraphicFramePr>
            <a:graphicFrameLocks noChangeAspect="1"/>
          </p:cNvGraphicFramePr>
          <p:nvPr/>
        </p:nvGraphicFramePr>
        <p:xfrm>
          <a:off x="914400" y="1905000"/>
          <a:ext cx="1905000" cy="520700"/>
        </p:xfrm>
        <a:graphic>
          <a:graphicData uri="http://schemas.openxmlformats.org/presentationml/2006/ole">
            <p:oleObj spid="_x0000_s292870" name="Equation" r:id="rId6" imgW="1904760" imgH="5205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0589"/>
                                        </p:tgtEl>
                                        <p:attrNameLst>
                                          <p:attrName>style.visibility</p:attrName>
                                        </p:attrNameLst>
                                      </p:cBhvr>
                                      <p:to>
                                        <p:strVal val="visible"/>
                                      </p:to>
                                    </p:set>
                                    <p:animEffect transition="in" filter="box(in)">
                                      <p:cBhvr>
                                        <p:cTn id="7" dur="500"/>
                                        <p:tgtEl>
                                          <p:spTgt spid="2805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2870"/>
                                        </p:tgtEl>
                                        <p:attrNameLst>
                                          <p:attrName>style.visibility</p:attrName>
                                        </p:attrNameLst>
                                      </p:cBhvr>
                                      <p:to>
                                        <p:strVal val="visible"/>
                                      </p:to>
                                    </p:set>
                                    <p:animEffect transition="in" filter="box(in)">
                                      <p:cBhvr>
                                        <p:cTn id="12" dur="500"/>
                                        <p:tgtEl>
                                          <p:spTgt spid="29287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CALCULATION OF COMPLEX </a:t>
            </a:r>
            <a:br>
              <a:rPr lang="en-US" b="1" dirty="0" smtClean="0">
                <a:solidFill>
                  <a:srgbClr val="0000FF"/>
                </a:solidFill>
                <a:latin typeface="+mn-lt"/>
              </a:rPr>
            </a:br>
            <a:r>
              <a:rPr lang="en-US" b="1" dirty="0" smtClean="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1</a:t>
            </a:r>
          </a:p>
          <a:p>
            <a:pPr algn="just">
              <a:lnSpc>
                <a:spcPct val="120000"/>
              </a:lnSpc>
            </a:pPr>
            <a:r>
              <a:rPr lang="en-US" sz="11200" b="1" dirty="0" smtClean="0">
                <a:solidFill>
                  <a:srgbClr val="0000FF"/>
                </a:solidFill>
              </a:rPr>
              <a:t> The potential difference across and the current in a circuit are represented by 100 + j200 v and 10 + j5 a respectively. Calculate the power and reactive </a:t>
            </a:r>
            <a:r>
              <a:rPr lang="en-US" sz="11200" b="1" dirty="0" err="1" smtClean="0">
                <a:solidFill>
                  <a:srgbClr val="0000FF"/>
                </a:solidFill>
              </a:rPr>
              <a:t>voltamperes</a:t>
            </a:r>
            <a:r>
              <a:rPr lang="en-US" sz="11200" b="1" dirty="0" smtClean="0">
                <a:solidFill>
                  <a:srgbClr val="0000FF"/>
                </a:solidFill>
              </a:rPr>
              <a:t> (or </a:t>
            </a:r>
            <a:r>
              <a:rPr lang="en-US" sz="11200" b="1" dirty="0" err="1" smtClean="0">
                <a:solidFill>
                  <a:srgbClr val="0000FF"/>
                </a:solidFill>
              </a:rPr>
              <a:t>vars</a:t>
            </a:r>
            <a:r>
              <a:rPr lang="en-US" sz="11200" b="1" dirty="0" smtClean="0">
                <a:solidFill>
                  <a:srgbClr val="0000FF"/>
                </a:solidFill>
              </a:rPr>
              <a:t>).</a:t>
            </a:r>
          </a:p>
          <a:p>
            <a:pPr algn="just">
              <a:lnSpc>
                <a:spcPct val="120000"/>
              </a:lnSpc>
            </a:pPr>
            <a:endParaRPr lang="en-US" b="1" dirty="0" smtClean="0">
              <a:solidFill>
                <a:srgbClr val="0000FF"/>
              </a:solidFill>
            </a:endParaRPr>
          </a:p>
          <a:p>
            <a:pPr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80589" name="Object 13"/>
          <p:cNvGraphicFramePr>
            <a:graphicFrameLocks noChangeAspect="1"/>
          </p:cNvGraphicFramePr>
          <p:nvPr/>
        </p:nvGraphicFramePr>
        <p:xfrm>
          <a:off x="685800" y="4343400"/>
          <a:ext cx="1562100" cy="495300"/>
        </p:xfrm>
        <a:graphic>
          <a:graphicData uri="http://schemas.openxmlformats.org/presentationml/2006/ole">
            <p:oleObj spid="_x0000_s293890" name="Equation" r:id="rId5" imgW="1562040" imgH="495000" progId="Equation.3">
              <p:embed/>
            </p:oleObj>
          </a:graphicData>
        </a:graphic>
      </p:graphicFrame>
      <p:graphicFrame>
        <p:nvGraphicFramePr>
          <p:cNvPr id="292870" name="Object 13"/>
          <p:cNvGraphicFramePr>
            <a:graphicFrameLocks noChangeAspect="1"/>
          </p:cNvGraphicFramePr>
          <p:nvPr/>
        </p:nvGraphicFramePr>
        <p:xfrm>
          <a:off x="2438400" y="5651500"/>
          <a:ext cx="3251200" cy="520700"/>
        </p:xfrm>
        <a:graphic>
          <a:graphicData uri="http://schemas.openxmlformats.org/presentationml/2006/ole">
            <p:oleObj spid="_x0000_s293891" name="Equation" r:id="rId6" imgW="3251160" imgH="520560" progId="Equation.3">
              <p:embed/>
            </p:oleObj>
          </a:graphicData>
        </a:graphic>
      </p:graphicFrame>
      <p:graphicFrame>
        <p:nvGraphicFramePr>
          <p:cNvPr id="293892" name="Object 13"/>
          <p:cNvGraphicFramePr>
            <a:graphicFrameLocks noChangeAspect="1"/>
          </p:cNvGraphicFramePr>
          <p:nvPr/>
        </p:nvGraphicFramePr>
        <p:xfrm>
          <a:off x="2362200" y="4305300"/>
          <a:ext cx="5118100" cy="647700"/>
        </p:xfrm>
        <a:graphic>
          <a:graphicData uri="http://schemas.openxmlformats.org/presentationml/2006/ole">
            <p:oleObj spid="_x0000_s293892" name="Equation" r:id="rId7" imgW="5117760" imgH="647640" progId="Equation.3">
              <p:embed/>
            </p:oleObj>
          </a:graphicData>
        </a:graphic>
      </p:graphicFrame>
      <p:graphicFrame>
        <p:nvGraphicFramePr>
          <p:cNvPr id="293893" name="Object 13"/>
          <p:cNvGraphicFramePr>
            <a:graphicFrameLocks noChangeAspect="1"/>
          </p:cNvGraphicFramePr>
          <p:nvPr/>
        </p:nvGraphicFramePr>
        <p:xfrm>
          <a:off x="2362200" y="5067300"/>
          <a:ext cx="4965700" cy="571500"/>
        </p:xfrm>
        <a:graphic>
          <a:graphicData uri="http://schemas.openxmlformats.org/presentationml/2006/ole">
            <p:oleObj spid="_x0000_s293893" name="Equation" r:id="rId8" imgW="4965480" imgH="571320" progId="Equation.3">
              <p:embed/>
            </p:oleObj>
          </a:graphicData>
        </a:graphic>
      </p:graphicFrame>
      <p:graphicFrame>
        <p:nvGraphicFramePr>
          <p:cNvPr id="293894" name="Object 13"/>
          <p:cNvGraphicFramePr>
            <a:graphicFrameLocks noChangeAspect="1"/>
          </p:cNvGraphicFramePr>
          <p:nvPr/>
        </p:nvGraphicFramePr>
        <p:xfrm>
          <a:off x="609600" y="6248400"/>
          <a:ext cx="2463800" cy="419100"/>
        </p:xfrm>
        <a:graphic>
          <a:graphicData uri="http://schemas.openxmlformats.org/presentationml/2006/ole">
            <p:oleObj spid="_x0000_s293894" name="Equation" r:id="rId9" imgW="2463480" imgH="419040" progId="Equation.3">
              <p:embed/>
            </p:oleObj>
          </a:graphicData>
        </a:graphic>
      </p:graphicFrame>
      <p:graphicFrame>
        <p:nvGraphicFramePr>
          <p:cNvPr id="293895" name="Object 13"/>
          <p:cNvGraphicFramePr>
            <a:graphicFrameLocks noChangeAspect="1"/>
          </p:cNvGraphicFramePr>
          <p:nvPr/>
        </p:nvGraphicFramePr>
        <p:xfrm>
          <a:off x="3860800" y="6121400"/>
          <a:ext cx="2921000" cy="520700"/>
        </p:xfrm>
        <a:graphic>
          <a:graphicData uri="http://schemas.openxmlformats.org/presentationml/2006/ole">
            <p:oleObj spid="_x0000_s293895" name="Equation" r:id="rId10" imgW="2920680" imgH="5205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80589"/>
                                        </p:tgtEl>
                                        <p:attrNameLst>
                                          <p:attrName>style.visibility</p:attrName>
                                        </p:attrNameLst>
                                      </p:cBhvr>
                                      <p:to>
                                        <p:strVal val="visible"/>
                                      </p:to>
                                    </p:set>
                                    <p:animEffect transition="in" filter="box(in)">
                                      <p:cBhvr>
                                        <p:cTn id="22" dur="500"/>
                                        <p:tgtEl>
                                          <p:spTgt spid="2805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93892"/>
                                        </p:tgtEl>
                                        <p:attrNameLst>
                                          <p:attrName>style.visibility</p:attrName>
                                        </p:attrNameLst>
                                      </p:cBhvr>
                                      <p:to>
                                        <p:strVal val="visible"/>
                                      </p:to>
                                    </p:set>
                                    <p:animEffect transition="in" filter="box(in)">
                                      <p:cBhvr>
                                        <p:cTn id="27" dur="500"/>
                                        <p:tgtEl>
                                          <p:spTgt spid="29389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93893"/>
                                        </p:tgtEl>
                                        <p:attrNameLst>
                                          <p:attrName>style.visibility</p:attrName>
                                        </p:attrNameLst>
                                      </p:cBhvr>
                                      <p:to>
                                        <p:strVal val="visible"/>
                                      </p:to>
                                    </p:set>
                                    <p:animEffect transition="in" filter="box(in)">
                                      <p:cBhvr>
                                        <p:cTn id="32" dur="500"/>
                                        <p:tgtEl>
                                          <p:spTgt spid="29389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92870"/>
                                        </p:tgtEl>
                                        <p:attrNameLst>
                                          <p:attrName>style.visibility</p:attrName>
                                        </p:attrNameLst>
                                      </p:cBhvr>
                                      <p:to>
                                        <p:strVal val="visible"/>
                                      </p:to>
                                    </p:set>
                                    <p:animEffect transition="in" filter="box(in)">
                                      <p:cBhvr>
                                        <p:cTn id="37" dur="500"/>
                                        <p:tgtEl>
                                          <p:spTgt spid="29287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93894"/>
                                        </p:tgtEl>
                                        <p:attrNameLst>
                                          <p:attrName>style.visibility</p:attrName>
                                        </p:attrNameLst>
                                      </p:cBhvr>
                                      <p:to>
                                        <p:strVal val="visible"/>
                                      </p:to>
                                    </p:set>
                                    <p:animEffect transition="in" filter="box(in)">
                                      <p:cBhvr>
                                        <p:cTn id="42" dur="500"/>
                                        <p:tgtEl>
                                          <p:spTgt spid="29389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93895"/>
                                        </p:tgtEl>
                                        <p:attrNameLst>
                                          <p:attrName>style.visibility</p:attrName>
                                        </p:attrNameLst>
                                      </p:cBhvr>
                                      <p:to>
                                        <p:strVal val="visible"/>
                                      </p:to>
                                    </p:set>
                                    <p:animEffect transition="in" filter="box(in)">
                                      <p:cBhvr>
                                        <p:cTn id="47" dur="500"/>
                                        <p:tgtEl>
                                          <p:spTgt spid="293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CALCULATION OF COMPLEX </a:t>
            </a:r>
            <a:br>
              <a:rPr lang="en-US" b="1" dirty="0" smtClean="0">
                <a:solidFill>
                  <a:srgbClr val="0000FF"/>
                </a:solidFill>
                <a:latin typeface="+mn-lt"/>
              </a:rPr>
            </a:br>
            <a:r>
              <a:rPr lang="en-US" b="1" dirty="0" smtClean="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11430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2</a:t>
            </a:r>
          </a:p>
          <a:p>
            <a:pPr algn="just"/>
            <a:r>
              <a:rPr lang="en-US" sz="11200" b="1" dirty="0" smtClean="0">
                <a:solidFill>
                  <a:srgbClr val="0000FF"/>
                </a:solidFill>
              </a:rPr>
              <a:t>A small installation consists of the following loads connected in parallel across a single-phase 240V, 50Hz supply: </a:t>
            </a:r>
          </a:p>
          <a:p>
            <a:pPr marL="512763" indent="-512763" algn="just"/>
            <a:r>
              <a:rPr lang="en-US" sz="11200" b="1" dirty="0" smtClean="0">
                <a:solidFill>
                  <a:srgbClr val="0000FF"/>
                </a:solidFill>
              </a:rPr>
              <a:t>(a) a fan motor taking an input of 1.5kVA at 0.75pf lag,</a:t>
            </a:r>
          </a:p>
          <a:p>
            <a:pPr lvl="0" algn="just"/>
            <a:r>
              <a:rPr lang="en-US" sz="11200" b="1" dirty="0" smtClean="0">
                <a:solidFill>
                  <a:srgbClr val="0000FF"/>
                </a:solidFill>
              </a:rPr>
              <a:t>(b) a 1000W radiator operating at unity power factor </a:t>
            </a:r>
          </a:p>
          <a:p>
            <a:pPr marL="512763" lvl="0" indent="-512763" algn="just"/>
            <a:r>
              <a:rPr lang="en-US" sz="11200" b="1" dirty="0" smtClean="0">
                <a:solidFill>
                  <a:srgbClr val="0000FF"/>
                </a:solidFill>
              </a:rPr>
              <a:t>(c) a number of fluorescent lamps taking a total load of 1.2kVA at </a:t>
            </a:r>
            <a:r>
              <a:rPr lang="en-US" sz="11200" b="1" smtClean="0">
                <a:solidFill>
                  <a:srgbClr val="0000FF"/>
                </a:solidFill>
              </a:rPr>
              <a:t>0.95pf lagging</a:t>
            </a:r>
            <a:endParaRPr lang="en-US" sz="11200" b="1" dirty="0" smtClean="0">
              <a:solidFill>
                <a:srgbClr val="0000FF"/>
              </a:solidFill>
            </a:endParaRPr>
          </a:p>
          <a:p>
            <a:pPr algn="just"/>
            <a:r>
              <a:rPr lang="en-US" sz="11200" b="1" dirty="0" smtClean="0">
                <a:solidFill>
                  <a:srgbClr val="0000FF"/>
                </a:solidFill>
              </a:rPr>
              <a:t>Find the total current, kW, </a:t>
            </a:r>
            <a:r>
              <a:rPr lang="en-US" sz="11200" b="1" dirty="0" err="1" smtClean="0">
                <a:solidFill>
                  <a:srgbClr val="0000FF"/>
                </a:solidFill>
              </a:rPr>
              <a:t>kVA</a:t>
            </a:r>
            <a:r>
              <a:rPr lang="en-US" sz="11200" b="1" dirty="0" smtClean="0">
                <a:solidFill>
                  <a:srgbClr val="0000FF"/>
                </a:solidFill>
              </a:rPr>
              <a:t> and power factor of the load.</a:t>
            </a:r>
          </a:p>
          <a:p>
            <a:pPr algn="just">
              <a:lnSpc>
                <a:spcPct val="120000"/>
              </a:lnSpc>
            </a:pPr>
            <a:endParaRPr lang="en-US"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CALCULATION OF COMPLEX </a:t>
            </a:r>
            <a:br>
              <a:rPr lang="en-US" b="1" dirty="0" smtClean="0">
                <a:solidFill>
                  <a:srgbClr val="0000FF"/>
                </a:solidFill>
                <a:latin typeface="+mn-lt"/>
              </a:rPr>
            </a:br>
            <a:r>
              <a:rPr lang="en-US" b="1" dirty="0" smtClean="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Solution</a:t>
            </a:r>
          </a:p>
          <a:p>
            <a:pPr algn="just">
              <a:lnSpc>
                <a:spcPct val="120000"/>
              </a:lnSpc>
            </a:pPr>
            <a:r>
              <a:rPr lang="en-US" sz="11200" b="1" dirty="0" smtClean="0">
                <a:solidFill>
                  <a:srgbClr val="0000FF"/>
                </a:solidFill>
              </a:rPr>
              <a:t>The problem is solved by obtaining the active and reactive component of each load and then summing all reactive components and all active components</a:t>
            </a:r>
          </a:p>
          <a:p>
            <a:pPr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93894" name="Object 13"/>
          <p:cNvGraphicFramePr>
            <a:graphicFrameLocks noChangeAspect="1"/>
          </p:cNvGraphicFramePr>
          <p:nvPr/>
        </p:nvGraphicFramePr>
        <p:xfrm>
          <a:off x="228600" y="4572000"/>
          <a:ext cx="1524000" cy="533400"/>
        </p:xfrm>
        <a:graphic>
          <a:graphicData uri="http://schemas.openxmlformats.org/presentationml/2006/ole">
            <p:oleObj spid="_x0000_s295942" name="Equation" r:id="rId5" imgW="1523880" imgH="533160" progId="Equation.3">
              <p:embed/>
            </p:oleObj>
          </a:graphicData>
        </a:graphic>
      </p:graphicFrame>
      <p:graphicFrame>
        <p:nvGraphicFramePr>
          <p:cNvPr id="30" name="Table 29"/>
          <p:cNvGraphicFramePr>
            <a:graphicFrameLocks noGrp="1"/>
          </p:cNvGraphicFramePr>
          <p:nvPr/>
        </p:nvGraphicFramePr>
        <p:xfrm>
          <a:off x="228600" y="3276598"/>
          <a:ext cx="8610600" cy="3352802"/>
        </p:xfrm>
        <a:graphic>
          <a:graphicData uri="http://schemas.openxmlformats.org/drawingml/2006/table">
            <a:tbl>
              <a:tblPr firstRow="1" bandRow="1">
                <a:tableStyleId>{5940675A-B579-460E-94D1-54222C63F5DA}</a:tableStyleId>
              </a:tblPr>
              <a:tblGrid>
                <a:gridCol w="1722120"/>
                <a:gridCol w="1722120"/>
                <a:gridCol w="1722120"/>
                <a:gridCol w="1722120"/>
                <a:gridCol w="1722120"/>
              </a:tblGrid>
              <a:tr h="1272315">
                <a:tc>
                  <a:txBody>
                    <a:bodyPr/>
                    <a:lstStyle/>
                    <a:p>
                      <a:r>
                        <a:rPr lang="en-US" sz="2800" b="1" dirty="0" smtClean="0"/>
                        <a:t>Load (</a:t>
                      </a:r>
                      <a:r>
                        <a:rPr lang="en-US" sz="2800" b="1" dirty="0" err="1" smtClean="0"/>
                        <a:t>kVA</a:t>
                      </a:r>
                      <a:r>
                        <a:rPr lang="en-US" sz="2800" b="1" dirty="0" smtClean="0"/>
                        <a:t>)</a:t>
                      </a:r>
                      <a:endParaRPr lang="en-US" sz="2800" b="1" dirty="0"/>
                    </a:p>
                  </a:txBody>
                  <a:tcPr/>
                </a:tc>
                <a:tc>
                  <a:txBody>
                    <a:bodyPr/>
                    <a:lstStyle/>
                    <a:p>
                      <a:r>
                        <a:rPr lang="en-US" sz="2800" b="1" dirty="0" err="1" smtClean="0"/>
                        <a:t>cos</a:t>
                      </a:r>
                      <a:r>
                        <a:rPr lang="el-GR" sz="2800" b="1" dirty="0" smtClean="0">
                          <a:latin typeface="Arial"/>
                          <a:cs typeface="Arial"/>
                        </a:rPr>
                        <a:t>ϕ</a:t>
                      </a:r>
                      <a:endParaRPr lang="en-US" sz="2800" b="1" dirty="0"/>
                    </a:p>
                  </a:txBody>
                  <a:tcPr/>
                </a:tc>
                <a:tc>
                  <a:txBody>
                    <a:bodyPr/>
                    <a:lstStyle/>
                    <a:p>
                      <a:r>
                        <a:rPr lang="en-US" sz="2800" b="1" dirty="0" smtClean="0"/>
                        <a:t>P(kW) = </a:t>
                      </a:r>
                      <a:r>
                        <a:rPr lang="en-US" sz="2800" b="1" dirty="0" err="1" smtClean="0"/>
                        <a:t>Scos</a:t>
                      </a:r>
                      <a:r>
                        <a:rPr lang="el-GR" sz="2800" b="1" dirty="0" smtClean="0">
                          <a:latin typeface="Arial"/>
                          <a:cs typeface="Arial"/>
                        </a:rPr>
                        <a:t>ϕ</a:t>
                      </a:r>
                      <a:endParaRPr lang="en-US" sz="2800" b="1" dirty="0"/>
                    </a:p>
                  </a:txBody>
                  <a:tcPr/>
                </a:tc>
                <a:tc>
                  <a:txBody>
                    <a:bodyPr/>
                    <a:lstStyle/>
                    <a:p>
                      <a:r>
                        <a:rPr lang="en-US" sz="2800" b="1" dirty="0" smtClean="0"/>
                        <a:t>sin</a:t>
                      </a:r>
                      <a:r>
                        <a:rPr lang="el-GR" sz="2800" b="1" dirty="0" smtClean="0">
                          <a:latin typeface="Arial"/>
                          <a:cs typeface="Arial"/>
                        </a:rPr>
                        <a:t>ϕ</a:t>
                      </a:r>
                      <a:endParaRPr lang="en-US" sz="2800" b="1" dirty="0"/>
                    </a:p>
                  </a:txBody>
                  <a:tcPr/>
                </a:tc>
                <a:tc>
                  <a:txBody>
                    <a:bodyPr/>
                    <a:lstStyle/>
                    <a:p>
                      <a:r>
                        <a:rPr lang="en-US" sz="2800" b="1" dirty="0" smtClean="0"/>
                        <a:t>Q(</a:t>
                      </a:r>
                      <a:r>
                        <a:rPr lang="en-US" sz="2800" b="1" dirty="0" err="1" smtClean="0"/>
                        <a:t>kVAR</a:t>
                      </a:r>
                      <a:r>
                        <a:rPr lang="en-US" sz="2800" b="1" dirty="0" smtClean="0"/>
                        <a:t>)</a:t>
                      </a:r>
                      <a:r>
                        <a:rPr lang="en-US" sz="2800" b="1" baseline="0" dirty="0" smtClean="0"/>
                        <a:t> = </a:t>
                      </a:r>
                      <a:r>
                        <a:rPr lang="en-US" sz="2800" b="1" baseline="0" dirty="0" err="1" smtClean="0"/>
                        <a:t>Ssin</a:t>
                      </a:r>
                      <a:r>
                        <a:rPr lang="el-GR" sz="2800" b="1" baseline="0" dirty="0" smtClean="0">
                          <a:latin typeface="Arial"/>
                          <a:cs typeface="Arial"/>
                        </a:rPr>
                        <a:t>ϕ</a:t>
                      </a:r>
                      <a:endParaRPr lang="en-US" sz="2800" b="1" dirty="0"/>
                    </a:p>
                  </a:txBody>
                  <a:tcPr/>
                </a:tc>
              </a:tr>
              <a:tr h="49934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r>
              <a:tr h="49934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r>
              <a:tr h="49934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r>
              <a:tr h="582440">
                <a:tc>
                  <a:txBody>
                    <a:bodyPr/>
                    <a:lstStyle/>
                    <a:p>
                      <a:r>
                        <a:rPr lang="en-US" sz="2800" b="1" dirty="0" smtClean="0"/>
                        <a:t>TOTAL</a:t>
                      </a:r>
                      <a:endParaRPr lang="en-US" sz="2800" b="1"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graphicFrame>
        <p:nvGraphicFramePr>
          <p:cNvPr id="295946" name="Object 6"/>
          <p:cNvGraphicFramePr>
            <a:graphicFrameLocks noChangeAspect="1"/>
          </p:cNvGraphicFramePr>
          <p:nvPr/>
        </p:nvGraphicFramePr>
        <p:xfrm>
          <a:off x="2133600" y="4572000"/>
          <a:ext cx="927100" cy="419100"/>
        </p:xfrm>
        <a:graphic>
          <a:graphicData uri="http://schemas.openxmlformats.org/presentationml/2006/ole">
            <p:oleObj spid="_x0000_s295946" name="Equation" r:id="rId6" imgW="927000" imgH="419040" progId="Equation.3">
              <p:embed/>
            </p:oleObj>
          </a:graphicData>
        </a:graphic>
      </p:graphicFrame>
      <p:graphicFrame>
        <p:nvGraphicFramePr>
          <p:cNvPr id="295947" name="Object 6"/>
          <p:cNvGraphicFramePr>
            <a:graphicFrameLocks noChangeAspect="1"/>
          </p:cNvGraphicFramePr>
          <p:nvPr/>
        </p:nvGraphicFramePr>
        <p:xfrm>
          <a:off x="3810000" y="4572000"/>
          <a:ext cx="1181100" cy="419100"/>
        </p:xfrm>
        <a:graphic>
          <a:graphicData uri="http://schemas.openxmlformats.org/presentationml/2006/ole">
            <p:oleObj spid="_x0000_s295947" name="Equation" r:id="rId7" imgW="1180800" imgH="419040" progId="Equation.3">
              <p:embed/>
            </p:oleObj>
          </a:graphicData>
        </a:graphic>
      </p:graphicFrame>
      <p:graphicFrame>
        <p:nvGraphicFramePr>
          <p:cNvPr id="295948" name="Object 6"/>
          <p:cNvGraphicFramePr>
            <a:graphicFrameLocks noChangeAspect="1"/>
          </p:cNvGraphicFramePr>
          <p:nvPr/>
        </p:nvGraphicFramePr>
        <p:xfrm>
          <a:off x="5562600" y="4572000"/>
          <a:ext cx="927100" cy="419100"/>
        </p:xfrm>
        <a:graphic>
          <a:graphicData uri="http://schemas.openxmlformats.org/presentationml/2006/ole">
            <p:oleObj spid="_x0000_s295948" name="Equation" r:id="rId8" imgW="927000" imgH="419040" progId="Equation.3">
              <p:embed/>
            </p:oleObj>
          </a:graphicData>
        </a:graphic>
      </p:graphicFrame>
      <p:graphicFrame>
        <p:nvGraphicFramePr>
          <p:cNvPr id="295949" name="Object 6"/>
          <p:cNvGraphicFramePr>
            <a:graphicFrameLocks noChangeAspect="1"/>
          </p:cNvGraphicFramePr>
          <p:nvPr/>
        </p:nvGraphicFramePr>
        <p:xfrm>
          <a:off x="7239000" y="4572000"/>
          <a:ext cx="914400" cy="419100"/>
        </p:xfrm>
        <a:graphic>
          <a:graphicData uri="http://schemas.openxmlformats.org/presentationml/2006/ole">
            <p:oleObj spid="_x0000_s295949" name="Equation" r:id="rId9" imgW="914400" imgH="419040" progId="Equation.3">
              <p:embed/>
            </p:oleObj>
          </a:graphicData>
        </a:graphic>
      </p:graphicFrame>
      <p:graphicFrame>
        <p:nvGraphicFramePr>
          <p:cNvPr id="295950" name="Object 6"/>
          <p:cNvGraphicFramePr>
            <a:graphicFrameLocks noChangeAspect="1"/>
          </p:cNvGraphicFramePr>
          <p:nvPr/>
        </p:nvGraphicFramePr>
        <p:xfrm>
          <a:off x="4140200" y="5099050"/>
          <a:ext cx="673100" cy="419100"/>
        </p:xfrm>
        <a:graphic>
          <a:graphicData uri="http://schemas.openxmlformats.org/presentationml/2006/ole">
            <p:oleObj spid="_x0000_s295950" name="Equation" r:id="rId10" imgW="672840" imgH="419040" progId="Equation.3">
              <p:embed/>
            </p:oleObj>
          </a:graphicData>
        </a:graphic>
      </p:graphicFrame>
      <p:graphicFrame>
        <p:nvGraphicFramePr>
          <p:cNvPr id="295951" name="Object 6"/>
          <p:cNvGraphicFramePr>
            <a:graphicFrameLocks noChangeAspect="1"/>
          </p:cNvGraphicFramePr>
          <p:nvPr/>
        </p:nvGraphicFramePr>
        <p:xfrm>
          <a:off x="2311400" y="5022850"/>
          <a:ext cx="673100" cy="419100"/>
        </p:xfrm>
        <a:graphic>
          <a:graphicData uri="http://schemas.openxmlformats.org/presentationml/2006/ole">
            <p:oleObj spid="_x0000_s295951" name="Equation" r:id="rId11" imgW="672840" imgH="419040" progId="Equation.3">
              <p:embed/>
            </p:oleObj>
          </a:graphicData>
        </a:graphic>
      </p:graphicFrame>
      <p:graphicFrame>
        <p:nvGraphicFramePr>
          <p:cNvPr id="295952" name="Object 6"/>
          <p:cNvGraphicFramePr>
            <a:graphicFrameLocks noChangeAspect="1"/>
          </p:cNvGraphicFramePr>
          <p:nvPr/>
        </p:nvGraphicFramePr>
        <p:xfrm>
          <a:off x="266700" y="5048250"/>
          <a:ext cx="1511300" cy="533400"/>
        </p:xfrm>
        <a:graphic>
          <a:graphicData uri="http://schemas.openxmlformats.org/presentationml/2006/ole">
            <p:oleObj spid="_x0000_s295952" name="Equation" r:id="rId12" imgW="1511280" imgH="533160" progId="Equation.3">
              <p:embed/>
            </p:oleObj>
          </a:graphicData>
        </a:graphic>
      </p:graphicFrame>
      <p:graphicFrame>
        <p:nvGraphicFramePr>
          <p:cNvPr id="295953" name="Object 6"/>
          <p:cNvGraphicFramePr>
            <a:graphicFrameLocks noChangeAspect="1"/>
          </p:cNvGraphicFramePr>
          <p:nvPr/>
        </p:nvGraphicFramePr>
        <p:xfrm>
          <a:off x="5905500" y="5105400"/>
          <a:ext cx="292100" cy="419100"/>
        </p:xfrm>
        <a:graphic>
          <a:graphicData uri="http://schemas.openxmlformats.org/presentationml/2006/ole">
            <p:oleObj spid="_x0000_s295953" name="Equation" r:id="rId13" imgW="291960" imgH="419040" progId="Equation.3">
              <p:embed/>
            </p:oleObj>
          </a:graphicData>
        </a:graphic>
      </p:graphicFrame>
      <p:graphicFrame>
        <p:nvGraphicFramePr>
          <p:cNvPr id="295954" name="Object 6"/>
          <p:cNvGraphicFramePr>
            <a:graphicFrameLocks noChangeAspect="1"/>
          </p:cNvGraphicFramePr>
          <p:nvPr/>
        </p:nvGraphicFramePr>
        <p:xfrm>
          <a:off x="7543800" y="5105400"/>
          <a:ext cx="292100" cy="419100"/>
        </p:xfrm>
        <a:graphic>
          <a:graphicData uri="http://schemas.openxmlformats.org/presentationml/2006/ole">
            <p:oleObj spid="_x0000_s295954" name="Equation" r:id="rId14" imgW="291960" imgH="419040" progId="Equation.3">
              <p:embed/>
            </p:oleObj>
          </a:graphicData>
        </a:graphic>
      </p:graphicFrame>
      <p:graphicFrame>
        <p:nvGraphicFramePr>
          <p:cNvPr id="295955" name="Object 6"/>
          <p:cNvGraphicFramePr>
            <a:graphicFrameLocks noChangeAspect="1"/>
          </p:cNvGraphicFramePr>
          <p:nvPr/>
        </p:nvGraphicFramePr>
        <p:xfrm>
          <a:off x="266700" y="5562600"/>
          <a:ext cx="1485900" cy="533400"/>
        </p:xfrm>
        <a:graphic>
          <a:graphicData uri="http://schemas.openxmlformats.org/presentationml/2006/ole">
            <p:oleObj spid="_x0000_s295955" name="Equation" r:id="rId15" imgW="1485720" imgH="533160" progId="Equation.3">
              <p:embed/>
            </p:oleObj>
          </a:graphicData>
        </a:graphic>
      </p:graphicFrame>
      <p:graphicFrame>
        <p:nvGraphicFramePr>
          <p:cNvPr id="295956" name="Object 6"/>
          <p:cNvGraphicFramePr>
            <a:graphicFrameLocks noChangeAspect="1"/>
          </p:cNvGraphicFramePr>
          <p:nvPr/>
        </p:nvGraphicFramePr>
        <p:xfrm>
          <a:off x="2044700" y="5562600"/>
          <a:ext cx="927100" cy="419100"/>
        </p:xfrm>
        <a:graphic>
          <a:graphicData uri="http://schemas.openxmlformats.org/presentationml/2006/ole">
            <p:oleObj spid="_x0000_s295956" name="Equation" r:id="rId16" imgW="927000" imgH="419040" progId="Equation.3">
              <p:embed/>
            </p:oleObj>
          </a:graphicData>
        </a:graphic>
      </p:graphicFrame>
      <p:graphicFrame>
        <p:nvGraphicFramePr>
          <p:cNvPr id="295957" name="Object 6"/>
          <p:cNvGraphicFramePr>
            <a:graphicFrameLocks noChangeAspect="1"/>
          </p:cNvGraphicFramePr>
          <p:nvPr/>
        </p:nvGraphicFramePr>
        <p:xfrm>
          <a:off x="3797300" y="5638800"/>
          <a:ext cx="927100" cy="419100"/>
        </p:xfrm>
        <a:graphic>
          <a:graphicData uri="http://schemas.openxmlformats.org/presentationml/2006/ole">
            <p:oleObj spid="_x0000_s295957" name="Equation" r:id="rId17" imgW="927000" imgH="419040" progId="Equation.3">
              <p:embed/>
            </p:oleObj>
          </a:graphicData>
        </a:graphic>
      </p:graphicFrame>
      <p:graphicFrame>
        <p:nvGraphicFramePr>
          <p:cNvPr id="295958" name="Object 6"/>
          <p:cNvGraphicFramePr>
            <a:graphicFrameLocks noChangeAspect="1"/>
          </p:cNvGraphicFramePr>
          <p:nvPr/>
        </p:nvGraphicFramePr>
        <p:xfrm>
          <a:off x="5505450" y="5562600"/>
          <a:ext cx="1168400" cy="419100"/>
        </p:xfrm>
        <a:graphic>
          <a:graphicData uri="http://schemas.openxmlformats.org/presentationml/2006/ole">
            <p:oleObj spid="_x0000_s295958" name="Equation" r:id="rId18" imgW="1168200" imgH="419040" progId="Equation.3">
              <p:embed/>
            </p:oleObj>
          </a:graphicData>
        </a:graphic>
      </p:graphicFrame>
      <p:graphicFrame>
        <p:nvGraphicFramePr>
          <p:cNvPr id="295959" name="Object 6"/>
          <p:cNvGraphicFramePr>
            <a:graphicFrameLocks noChangeAspect="1"/>
          </p:cNvGraphicFramePr>
          <p:nvPr/>
        </p:nvGraphicFramePr>
        <p:xfrm>
          <a:off x="7277100" y="5638800"/>
          <a:ext cx="1181100" cy="419100"/>
        </p:xfrm>
        <a:graphic>
          <a:graphicData uri="http://schemas.openxmlformats.org/presentationml/2006/ole">
            <p:oleObj spid="_x0000_s295959" name="Equation" r:id="rId19" imgW="1180800" imgH="419040" progId="Equation.3">
              <p:embed/>
            </p:oleObj>
          </a:graphicData>
        </a:graphic>
      </p:graphicFrame>
      <p:graphicFrame>
        <p:nvGraphicFramePr>
          <p:cNvPr id="295960" name="Object 6"/>
          <p:cNvGraphicFramePr>
            <a:graphicFrameLocks noChangeAspect="1"/>
          </p:cNvGraphicFramePr>
          <p:nvPr/>
        </p:nvGraphicFramePr>
        <p:xfrm>
          <a:off x="3835400" y="6172200"/>
          <a:ext cx="1193800" cy="419100"/>
        </p:xfrm>
        <a:graphic>
          <a:graphicData uri="http://schemas.openxmlformats.org/presentationml/2006/ole">
            <p:oleObj spid="_x0000_s295960" name="Equation" r:id="rId20" imgW="1193760" imgH="419040" progId="Equation.3">
              <p:embed/>
            </p:oleObj>
          </a:graphicData>
        </a:graphic>
      </p:graphicFrame>
      <p:graphicFrame>
        <p:nvGraphicFramePr>
          <p:cNvPr id="295961" name="Object 6"/>
          <p:cNvGraphicFramePr>
            <a:graphicFrameLocks noChangeAspect="1"/>
          </p:cNvGraphicFramePr>
          <p:nvPr/>
        </p:nvGraphicFramePr>
        <p:xfrm>
          <a:off x="7200900" y="6172200"/>
          <a:ext cx="1181100" cy="419100"/>
        </p:xfrm>
        <a:graphic>
          <a:graphicData uri="http://schemas.openxmlformats.org/presentationml/2006/ole">
            <p:oleObj spid="_x0000_s295961" name="Equation" r:id="rId21" imgW="118080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ox(in)">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93894"/>
                                        </p:tgtEl>
                                        <p:attrNameLst>
                                          <p:attrName>style.visibility</p:attrName>
                                        </p:attrNameLst>
                                      </p:cBhvr>
                                      <p:to>
                                        <p:strVal val="visible"/>
                                      </p:to>
                                    </p:set>
                                    <p:animEffect transition="in" filter="box(in)">
                                      <p:cBhvr>
                                        <p:cTn id="22" dur="500"/>
                                        <p:tgtEl>
                                          <p:spTgt spid="29389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95946"/>
                                        </p:tgtEl>
                                        <p:attrNameLst>
                                          <p:attrName>style.visibility</p:attrName>
                                        </p:attrNameLst>
                                      </p:cBhvr>
                                      <p:to>
                                        <p:strVal val="visible"/>
                                      </p:to>
                                    </p:set>
                                    <p:animEffect transition="in" filter="box(in)">
                                      <p:cBhvr>
                                        <p:cTn id="27" dur="500"/>
                                        <p:tgtEl>
                                          <p:spTgt spid="29594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95947"/>
                                        </p:tgtEl>
                                        <p:attrNameLst>
                                          <p:attrName>style.visibility</p:attrName>
                                        </p:attrNameLst>
                                      </p:cBhvr>
                                      <p:to>
                                        <p:strVal val="visible"/>
                                      </p:to>
                                    </p:set>
                                    <p:animEffect transition="in" filter="box(in)">
                                      <p:cBhvr>
                                        <p:cTn id="32" dur="500"/>
                                        <p:tgtEl>
                                          <p:spTgt spid="29594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95948"/>
                                        </p:tgtEl>
                                        <p:attrNameLst>
                                          <p:attrName>style.visibility</p:attrName>
                                        </p:attrNameLst>
                                      </p:cBhvr>
                                      <p:to>
                                        <p:strVal val="visible"/>
                                      </p:to>
                                    </p:set>
                                    <p:animEffect transition="in" filter="box(in)">
                                      <p:cBhvr>
                                        <p:cTn id="37" dur="500"/>
                                        <p:tgtEl>
                                          <p:spTgt spid="29594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95949"/>
                                        </p:tgtEl>
                                        <p:attrNameLst>
                                          <p:attrName>style.visibility</p:attrName>
                                        </p:attrNameLst>
                                      </p:cBhvr>
                                      <p:to>
                                        <p:strVal val="visible"/>
                                      </p:to>
                                    </p:set>
                                    <p:animEffect transition="in" filter="box(in)">
                                      <p:cBhvr>
                                        <p:cTn id="42" dur="500"/>
                                        <p:tgtEl>
                                          <p:spTgt spid="29594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95950"/>
                                        </p:tgtEl>
                                        <p:attrNameLst>
                                          <p:attrName>style.visibility</p:attrName>
                                        </p:attrNameLst>
                                      </p:cBhvr>
                                      <p:to>
                                        <p:strVal val="visible"/>
                                      </p:to>
                                    </p:set>
                                    <p:animEffect transition="in" filter="box(in)">
                                      <p:cBhvr>
                                        <p:cTn id="47" dur="500"/>
                                        <p:tgtEl>
                                          <p:spTgt spid="295950"/>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95951"/>
                                        </p:tgtEl>
                                        <p:attrNameLst>
                                          <p:attrName>style.visibility</p:attrName>
                                        </p:attrNameLst>
                                      </p:cBhvr>
                                      <p:to>
                                        <p:strVal val="visible"/>
                                      </p:to>
                                    </p:set>
                                    <p:animEffect transition="in" filter="box(in)">
                                      <p:cBhvr>
                                        <p:cTn id="52" dur="500"/>
                                        <p:tgtEl>
                                          <p:spTgt spid="295951"/>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95952"/>
                                        </p:tgtEl>
                                        <p:attrNameLst>
                                          <p:attrName>style.visibility</p:attrName>
                                        </p:attrNameLst>
                                      </p:cBhvr>
                                      <p:to>
                                        <p:strVal val="visible"/>
                                      </p:to>
                                    </p:set>
                                    <p:animEffect transition="in" filter="box(in)">
                                      <p:cBhvr>
                                        <p:cTn id="57" dur="500"/>
                                        <p:tgtEl>
                                          <p:spTgt spid="295952"/>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95953"/>
                                        </p:tgtEl>
                                        <p:attrNameLst>
                                          <p:attrName>style.visibility</p:attrName>
                                        </p:attrNameLst>
                                      </p:cBhvr>
                                      <p:to>
                                        <p:strVal val="visible"/>
                                      </p:to>
                                    </p:set>
                                    <p:animEffect transition="in" filter="box(in)">
                                      <p:cBhvr>
                                        <p:cTn id="62" dur="500"/>
                                        <p:tgtEl>
                                          <p:spTgt spid="295953"/>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95954"/>
                                        </p:tgtEl>
                                        <p:attrNameLst>
                                          <p:attrName>style.visibility</p:attrName>
                                        </p:attrNameLst>
                                      </p:cBhvr>
                                      <p:to>
                                        <p:strVal val="visible"/>
                                      </p:to>
                                    </p:set>
                                    <p:animEffect transition="in" filter="box(in)">
                                      <p:cBhvr>
                                        <p:cTn id="67" dur="500"/>
                                        <p:tgtEl>
                                          <p:spTgt spid="295954"/>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295955"/>
                                        </p:tgtEl>
                                        <p:attrNameLst>
                                          <p:attrName>style.visibility</p:attrName>
                                        </p:attrNameLst>
                                      </p:cBhvr>
                                      <p:to>
                                        <p:strVal val="visible"/>
                                      </p:to>
                                    </p:set>
                                    <p:animEffect transition="in" filter="box(in)">
                                      <p:cBhvr>
                                        <p:cTn id="72" dur="500"/>
                                        <p:tgtEl>
                                          <p:spTgt spid="295955"/>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295956"/>
                                        </p:tgtEl>
                                        <p:attrNameLst>
                                          <p:attrName>style.visibility</p:attrName>
                                        </p:attrNameLst>
                                      </p:cBhvr>
                                      <p:to>
                                        <p:strVal val="visible"/>
                                      </p:to>
                                    </p:set>
                                    <p:animEffect transition="in" filter="box(in)">
                                      <p:cBhvr>
                                        <p:cTn id="77" dur="500"/>
                                        <p:tgtEl>
                                          <p:spTgt spid="295956"/>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295957"/>
                                        </p:tgtEl>
                                        <p:attrNameLst>
                                          <p:attrName>style.visibility</p:attrName>
                                        </p:attrNameLst>
                                      </p:cBhvr>
                                      <p:to>
                                        <p:strVal val="visible"/>
                                      </p:to>
                                    </p:set>
                                    <p:animEffect transition="in" filter="box(in)">
                                      <p:cBhvr>
                                        <p:cTn id="82" dur="500"/>
                                        <p:tgtEl>
                                          <p:spTgt spid="295957"/>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nodeType="clickEffect">
                                  <p:stCondLst>
                                    <p:cond delay="0"/>
                                  </p:stCondLst>
                                  <p:childTnLst>
                                    <p:set>
                                      <p:cBhvr>
                                        <p:cTn id="86" dur="1" fill="hold">
                                          <p:stCondLst>
                                            <p:cond delay="0"/>
                                          </p:stCondLst>
                                        </p:cTn>
                                        <p:tgtEl>
                                          <p:spTgt spid="295958"/>
                                        </p:tgtEl>
                                        <p:attrNameLst>
                                          <p:attrName>style.visibility</p:attrName>
                                        </p:attrNameLst>
                                      </p:cBhvr>
                                      <p:to>
                                        <p:strVal val="visible"/>
                                      </p:to>
                                    </p:set>
                                    <p:animEffect transition="in" filter="box(in)">
                                      <p:cBhvr>
                                        <p:cTn id="87" dur="500"/>
                                        <p:tgtEl>
                                          <p:spTgt spid="295958"/>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295959"/>
                                        </p:tgtEl>
                                        <p:attrNameLst>
                                          <p:attrName>style.visibility</p:attrName>
                                        </p:attrNameLst>
                                      </p:cBhvr>
                                      <p:to>
                                        <p:strVal val="visible"/>
                                      </p:to>
                                    </p:set>
                                    <p:animEffect transition="in" filter="box(in)">
                                      <p:cBhvr>
                                        <p:cTn id="92" dur="500"/>
                                        <p:tgtEl>
                                          <p:spTgt spid="295959"/>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nodeType="clickEffect">
                                  <p:stCondLst>
                                    <p:cond delay="0"/>
                                  </p:stCondLst>
                                  <p:childTnLst>
                                    <p:set>
                                      <p:cBhvr>
                                        <p:cTn id="96" dur="1" fill="hold">
                                          <p:stCondLst>
                                            <p:cond delay="0"/>
                                          </p:stCondLst>
                                        </p:cTn>
                                        <p:tgtEl>
                                          <p:spTgt spid="295960"/>
                                        </p:tgtEl>
                                        <p:attrNameLst>
                                          <p:attrName>style.visibility</p:attrName>
                                        </p:attrNameLst>
                                      </p:cBhvr>
                                      <p:to>
                                        <p:strVal val="visible"/>
                                      </p:to>
                                    </p:set>
                                    <p:animEffect transition="in" filter="box(in)">
                                      <p:cBhvr>
                                        <p:cTn id="97" dur="500"/>
                                        <p:tgtEl>
                                          <p:spTgt spid="295960"/>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16" fill="hold" nodeType="clickEffect">
                                  <p:stCondLst>
                                    <p:cond delay="0"/>
                                  </p:stCondLst>
                                  <p:childTnLst>
                                    <p:set>
                                      <p:cBhvr>
                                        <p:cTn id="101" dur="1" fill="hold">
                                          <p:stCondLst>
                                            <p:cond delay="0"/>
                                          </p:stCondLst>
                                        </p:cTn>
                                        <p:tgtEl>
                                          <p:spTgt spid="295961"/>
                                        </p:tgtEl>
                                        <p:attrNameLst>
                                          <p:attrName>style.visibility</p:attrName>
                                        </p:attrNameLst>
                                      </p:cBhvr>
                                      <p:to>
                                        <p:strVal val="visible"/>
                                      </p:to>
                                    </p:set>
                                    <p:animEffect transition="in" filter="box(in)">
                                      <p:cBhvr>
                                        <p:cTn id="102" dur="500"/>
                                        <p:tgtEl>
                                          <p:spTgt spid="295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CALCULATION OF COMPLEX </a:t>
            </a:r>
            <a:br>
              <a:rPr lang="en-US" b="1" dirty="0" smtClean="0">
                <a:solidFill>
                  <a:srgbClr val="0000FF"/>
                </a:solidFill>
                <a:latin typeface="+mn-lt"/>
              </a:rPr>
            </a:br>
            <a:r>
              <a:rPr lang="en-US" b="1" dirty="0" smtClean="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80589" name="Object 13"/>
          <p:cNvGraphicFramePr>
            <a:graphicFrameLocks noChangeAspect="1"/>
          </p:cNvGraphicFramePr>
          <p:nvPr/>
        </p:nvGraphicFramePr>
        <p:xfrm>
          <a:off x="190500" y="1358900"/>
          <a:ext cx="4152900" cy="520700"/>
        </p:xfrm>
        <a:graphic>
          <a:graphicData uri="http://schemas.openxmlformats.org/presentationml/2006/ole">
            <p:oleObj spid="_x0000_s296962" name="Equation" r:id="rId5" imgW="4152600" imgH="520560" progId="Equation.3">
              <p:embed/>
            </p:oleObj>
          </a:graphicData>
        </a:graphic>
      </p:graphicFrame>
      <p:graphicFrame>
        <p:nvGraphicFramePr>
          <p:cNvPr id="296964" name="Object 13"/>
          <p:cNvGraphicFramePr>
            <a:graphicFrameLocks noChangeAspect="1"/>
          </p:cNvGraphicFramePr>
          <p:nvPr/>
        </p:nvGraphicFramePr>
        <p:xfrm>
          <a:off x="533400" y="2006600"/>
          <a:ext cx="4673600" cy="647700"/>
        </p:xfrm>
        <a:graphic>
          <a:graphicData uri="http://schemas.openxmlformats.org/presentationml/2006/ole">
            <p:oleObj spid="_x0000_s296964" name="Equation" r:id="rId6" imgW="4673520" imgH="647640" progId="Equation.3">
              <p:embed/>
            </p:oleObj>
          </a:graphicData>
        </a:graphic>
      </p:graphicFrame>
      <p:graphicFrame>
        <p:nvGraphicFramePr>
          <p:cNvPr id="296965" name="Object 5"/>
          <p:cNvGraphicFramePr>
            <a:graphicFrameLocks noChangeAspect="1"/>
          </p:cNvGraphicFramePr>
          <p:nvPr/>
        </p:nvGraphicFramePr>
        <p:xfrm>
          <a:off x="2819400" y="2743200"/>
          <a:ext cx="4013200" cy="546100"/>
        </p:xfrm>
        <a:graphic>
          <a:graphicData uri="http://schemas.openxmlformats.org/presentationml/2006/ole">
            <p:oleObj spid="_x0000_s296965" name="Equation" r:id="rId7" imgW="4012920" imgH="545760" progId="Equation.3">
              <p:embed/>
            </p:oleObj>
          </a:graphicData>
        </a:graphic>
      </p:graphicFrame>
      <p:graphicFrame>
        <p:nvGraphicFramePr>
          <p:cNvPr id="296966" name="Object 6"/>
          <p:cNvGraphicFramePr>
            <a:graphicFrameLocks noChangeAspect="1"/>
          </p:cNvGraphicFramePr>
          <p:nvPr/>
        </p:nvGraphicFramePr>
        <p:xfrm>
          <a:off x="2819400" y="3403600"/>
          <a:ext cx="1358900" cy="419100"/>
        </p:xfrm>
        <a:graphic>
          <a:graphicData uri="http://schemas.openxmlformats.org/presentationml/2006/ole">
            <p:oleObj spid="_x0000_s296966" name="Equation" r:id="rId8" imgW="1358640" imgH="419040" progId="Equation.3">
              <p:embed/>
            </p:oleObj>
          </a:graphicData>
        </a:graphic>
      </p:graphicFrame>
      <p:graphicFrame>
        <p:nvGraphicFramePr>
          <p:cNvPr id="296968" name="Object 8"/>
          <p:cNvGraphicFramePr>
            <a:graphicFrameLocks noChangeAspect="1"/>
          </p:cNvGraphicFramePr>
          <p:nvPr/>
        </p:nvGraphicFramePr>
        <p:xfrm>
          <a:off x="2451100" y="3714750"/>
          <a:ext cx="1206500" cy="1168400"/>
        </p:xfrm>
        <a:graphic>
          <a:graphicData uri="http://schemas.openxmlformats.org/presentationml/2006/ole">
            <p:oleObj spid="_x0000_s296968" name="Equation" r:id="rId9" imgW="1206360" imgH="1168200" progId="Equation.3">
              <p:embed/>
            </p:oleObj>
          </a:graphicData>
        </a:graphic>
      </p:graphicFrame>
      <p:graphicFrame>
        <p:nvGraphicFramePr>
          <p:cNvPr id="296969" name="Object 9"/>
          <p:cNvGraphicFramePr>
            <a:graphicFrameLocks noChangeAspect="1"/>
          </p:cNvGraphicFramePr>
          <p:nvPr/>
        </p:nvGraphicFramePr>
        <p:xfrm>
          <a:off x="3810000" y="3683000"/>
          <a:ext cx="2514600" cy="1193800"/>
        </p:xfrm>
        <a:graphic>
          <a:graphicData uri="http://schemas.openxmlformats.org/presentationml/2006/ole">
            <p:oleObj spid="_x0000_s296969" name="Equation" r:id="rId10" imgW="2514600" imgH="1193760" progId="Equation.3">
              <p:embed/>
            </p:oleObj>
          </a:graphicData>
        </a:graphic>
      </p:graphicFrame>
      <p:graphicFrame>
        <p:nvGraphicFramePr>
          <p:cNvPr id="296970" name="Object 10"/>
          <p:cNvGraphicFramePr>
            <a:graphicFrameLocks noChangeAspect="1"/>
          </p:cNvGraphicFramePr>
          <p:nvPr/>
        </p:nvGraphicFramePr>
        <p:xfrm>
          <a:off x="6362700" y="4076700"/>
          <a:ext cx="1714500" cy="419100"/>
        </p:xfrm>
        <a:graphic>
          <a:graphicData uri="http://schemas.openxmlformats.org/presentationml/2006/ole">
            <p:oleObj spid="_x0000_s296970" name="Equation" r:id="rId11" imgW="1714320" imgH="419040" progId="Equation.3">
              <p:embed/>
            </p:oleObj>
          </a:graphicData>
        </a:graphic>
      </p:graphicFrame>
      <p:graphicFrame>
        <p:nvGraphicFramePr>
          <p:cNvPr id="296971" name="Object 11"/>
          <p:cNvGraphicFramePr>
            <a:graphicFrameLocks noChangeAspect="1"/>
          </p:cNvGraphicFramePr>
          <p:nvPr/>
        </p:nvGraphicFramePr>
        <p:xfrm>
          <a:off x="2057400" y="4851400"/>
          <a:ext cx="1549400" cy="1168400"/>
        </p:xfrm>
        <a:graphic>
          <a:graphicData uri="http://schemas.openxmlformats.org/presentationml/2006/ole">
            <p:oleObj spid="_x0000_s296971" name="Equation" r:id="rId12" imgW="1549080" imgH="1168200" progId="Equation.3">
              <p:embed/>
            </p:oleObj>
          </a:graphicData>
        </a:graphic>
      </p:graphicFrame>
      <p:graphicFrame>
        <p:nvGraphicFramePr>
          <p:cNvPr id="296972" name="Object 12"/>
          <p:cNvGraphicFramePr>
            <a:graphicFrameLocks noChangeAspect="1"/>
          </p:cNvGraphicFramePr>
          <p:nvPr/>
        </p:nvGraphicFramePr>
        <p:xfrm>
          <a:off x="3619500" y="4876800"/>
          <a:ext cx="1638300" cy="1168400"/>
        </p:xfrm>
        <a:graphic>
          <a:graphicData uri="http://schemas.openxmlformats.org/presentationml/2006/ole">
            <p:oleObj spid="_x0000_s296972" name="Equation" r:id="rId13" imgW="1638000" imgH="1168200" progId="Equation.3">
              <p:embed/>
            </p:oleObj>
          </a:graphicData>
        </a:graphic>
      </p:graphicFrame>
      <p:graphicFrame>
        <p:nvGraphicFramePr>
          <p:cNvPr id="296973" name="Object 13"/>
          <p:cNvGraphicFramePr>
            <a:graphicFrameLocks noChangeAspect="1"/>
          </p:cNvGraphicFramePr>
          <p:nvPr/>
        </p:nvGraphicFramePr>
        <p:xfrm>
          <a:off x="5257800" y="5257800"/>
          <a:ext cx="1562100" cy="419100"/>
        </p:xfrm>
        <a:graphic>
          <a:graphicData uri="http://schemas.openxmlformats.org/presentationml/2006/ole">
            <p:oleObj spid="_x0000_s296973" name="Equation" r:id="rId14" imgW="1562040" imgH="419040" progId="Equation.3">
              <p:embed/>
            </p:oleObj>
          </a:graphicData>
        </a:graphic>
      </p:graphicFrame>
      <p:graphicFrame>
        <p:nvGraphicFramePr>
          <p:cNvPr id="296974" name="Object 14"/>
          <p:cNvGraphicFramePr>
            <a:graphicFrameLocks noChangeAspect="1"/>
          </p:cNvGraphicFramePr>
          <p:nvPr/>
        </p:nvGraphicFramePr>
        <p:xfrm>
          <a:off x="6858000" y="5270500"/>
          <a:ext cx="1638300" cy="520700"/>
        </p:xfrm>
        <a:graphic>
          <a:graphicData uri="http://schemas.openxmlformats.org/presentationml/2006/ole">
            <p:oleObj spid="_x0000_s296974" name="Equation" r:id="rId15" imgW="1638000" imgH="5205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0589"/>
                                        </p:tgtEl>
                                        <p:attrNameLst>
                                          <p:attrName>style.visibility</p:attrName>
                                        </p:attrNameLst>
                                      </p:cBhvr>
                                      <p:to>
                                        <p:strVal val="visible"/>
                                      </p:to>
                                    </p:set>
                                    <p:animEffect transition="in" filter="box(in)">
                                      <p:cBhvr>
                                        <p:cTn id="7" dur="500"/>
                                        <p:tgtEl>
                                          <p:spTgt spid="2805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6964"/>
                                        </p:tgtEl>
                                        <p:attrNameLst>
                                          <p:attrName>style.visibility</p:attrName>
                                        </p:attrNameLst>
                                      </p:cBhvr>
                                      <p:to>
                                        <p:strVal val="visible"/>
                                      </p:to>
                                    </p:set>
                                    <p:animEffect transition="in" filter="box(in)">
                                      <p:cBhvr>
                                        <p:cTn id="12" dur="500"/>
                                        <p:tgtEl>
                                          <p:spTgt spid="29696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96965"/>
                                        </p:tgtEl>
                                        <p:attrNameLst>
                                          <p:attrName>style.visibility</p:attrName>
                                        </p:attrNameLst>
                                      </p:cBhvr>
                                      <p:to>
                                        <p:strVal val="visible"/>
                                      </p:to>
                                    </p:set>
                                    <p:animEffect transition="in" filter="box(in)">
                                      <p:cBhvr>
                                        <p:cTn id="17" dur="500"/>
                                        <p:tgtEl>
                                          <p:spTgt spid="29696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96966"/>
                                        </p:tgtEl>
                                        <p:attrNameLst>
                                          <p:attrName>style.visibility</p:attrName>
                                        </p:attrNameLst>
                                      </p:cBhvr>
                                      <p:to>
                                        <p:strVal val="visible"/>
                                      </p:to>
                                    </p:set>
                                    <p:animEffect transition="in" filter="box(in)">
                                      <p:cBhvr>
                                        <p:cTn id="22" dur="500"/>
                                        <p:tgtEl>
                                          <p:spTgt spid="29696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96968"/>
                                        </p:tgtEl>
                                        <p:attrNameLst>
                                          <p:attrName>style.visibility</p:attrName>
                                        </p:attrNameLst>
                                      </p:cBhvr>
                                      <p:to>
                                        <p:strVal val="visible"/>
                                      </p:to>
                                    </p:set>
                                    <p:animEffect transition="in" filter="box(in)">
                                      <p:cBhvr>
                                        <p:cTn id="27" dur="500"/>
                                        <p:tgtEl>
                                          <p:spTgt spid="29696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96969"/>
                                        </p:tgtEl>
                                        <p:attrNameLst>
                                          <p:attrName>style.visibility</p:attrName>
                                        </p:attrNameLst>
                                      </p:cBhvr>
                                      <p:to>
                                        <p:strVal val="visible"/>
                                      </p:to>
                                    </p:set>
                                    <p:animEffect transition="in" filter="box(in)">
                                      <p:cBhvr>
                                        <p:cTn id="32" dur="500"/>
                                        <p:tgtEl>
                                          <p:spTgt spid="29696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96970"/>
                                        </p:tgtEl>
                                        <p:attrNameLst>
                                          <p:attrName>style.visibility</p:attrName>
                                        </p:attrNameLst>
                                      </p:cBhvr>
                                      <p:to>
                                        <p:strVal val="visible"/>
                                      </p:to>
                                    </p:set>
                                    <p:animEffect transition="in" filter="box(in)">
                                      <p:cBhvr>
                                        <p:cTn id="37" dur="500"/>
                                        <p:tgtEl>
                                          <p:spTgt spid="29697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96971"/>
                                        </p:tgtEl>
                                        <p:attrNameLst>
                                          <p:attrName>style.visibility</p:attrName>
                                        </p:attrNameLst>
                                      </p:cBhvr>
                                      <p:to>
                                        <p:strVal val="visible"/>
                                      </p:to>
                                    </p:set>
                                    <p:animEffect transition="in" filter="box(in)">
                                      <p:cBhvr>
                                        <p:cTn id="42" dur="500"/>
                                        <p:tgtEl>
                                          <p:spTgt spid="29697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96972"/>
                                        </p:tgtEl>
                                        <p:attrNameLst>
                                          <p:attrName>style.visibility</p:attrName>
                                        </p:attrNameLst>
                                      </p:cBhvr>
                                      <p:to>
                                        <p:strVal val="visible"/>
                                      </p:to>
                                    </p:set>
                                    <p:animEffect transition="in" filter="box(in)">
                                      <p:cBhvr>
                                        <p:cTn id="47" dur="500"/>
                                        <p:tgtEl>
                                          <p:spTgt spid="296972"/>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96973"/>
                                        </p:tgtEl>
                                        <p:attrNameLst>
                                          <p:attrName>style.visibility</p:attrName>
                                        </p:attrNameLst>
                                      </p:cBhvr>
                                      <p:to>
                                        <p:strVal val="visible"/>
                                      </p:to>
                                    </p:set>
                                    <p:animEffect transition="in" filter="box(in)">
                                      <p:cBhvr>
                                        <p:cTn id="52" dur="500"/>
                                        <p:tgtEl>
                                          <p:spTgt spid="296973"/>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96974"/>
                                        </p:tgtEl>
                                        <p:attrNameLst>
                                          <p:attrName>style.visibility</p:attrName>
                                        </p:attrNameLst>
                                      </p:cBhvr>
                                      <p:to>
                                        <p:strVal val="visible"/>
                                      </p:to>
                                    </p:set>
                                    <p:animEffect transition="in" filter="box(in)">
                                      <p:cBhvr>
                                        <p:cTn id="57" dur="500"/>
                                        <p:tgtEl>
                                          <p:spTgt spid="296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latin typeface="+mn-lt"/>
              </a:rPr>
              <a:t>CALCULATION OF COMPLEX </a:t>
            </a:r>
            <a:br>
              <a:rPr lang="en-US" b="1" dirty="0" smtClean="0">
                <a:solidFill>
                  <a:srgbClr val="0000FF"/>
                </a:solidFill>
                <a:latin typeface="+mn-lt"/>
              </a:rPr>
            </a:br>
            <a:r>
              <a:rPr lang="en-US" b="1" dirty="0" smtClean="0">
                <a:solidFill>
                  <a:srgbClr val="0000FF"/>
                </a:solidFill>
                <a:latin typeface="+mn-lt"/>
              </a:rPr>
              <a:t>POWER</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NOTE</a:t>
            </a:r>
          </a:p>
          <a:p>
            <a:pPr algn="just">
              <a:lnSpc>
                <a:spcPct val="120000"/>
              </a:lnSpc>
            </a:pPr>
            <a:r>
              <a:rPr lang="en-US" sz="11200" b="1" dirty="0" smtClean="0">
                <a:solidFill>
                  <a:srgbClr val="0000FF"/>
                </a:solidFill>
              </a:rPr>
              <a:t>In the problem above, if one load had a leading power factor, then its Q would have a negative sign and thus would have subtracted from the others.</a:t>
            </a: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b="1" dirty="0" smtClean="0">
                <a:latin typeface="+mn-lt"/>
              </a:rPr>
              <a:t>   </a:t>
            </a:r>
            <a:r>
              <a:rPr lang="en-US" b="1" dirty="0" smtClean="0">
                <a:solidFill>
                  <a:srgbClr val="0000FF"/>
                </a:solidFill>
                <a:latin typeface="+mn-lt"/>
              </a:rPr>
              <a:t> Group Assignment 6</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fontScale="25000" lnSpcReduction="20000"/>
          </a:bodyPr>
          <a:lstStyle/>
          <a:p>
            <a:pPr algn="just"/>
            <a:r>
              <a:rPr lang="en-US" sz="11200" b="1" dirty="0" smtClean="0">
                <a:solidFill>
                  <a:srgbClr val="0000FF"/>
                </a:solidFill>
              </a:rPr>
              <a:t>A small installation consists of the following loads connected in parallel across a single-phase 240V, 50Hz supply: </a:t>
            </a:r>
          </a:p>
          <a:p>
            <a:pPr marL="512763" indent="-512763" algn="just"/>
            <a:r>
              <a:rPr lang="en-US" sz="11200" b="1" dirty="0" smtClean="0">
                <a:solidFill>
                  <a:srgbClr val="0000FF"/>
                </a:solidFill>
              </a:rPr>
              <a:t>(a) a fan motor having an output of 2kVA at 0.75pf lag,</a:t>
            </a:r>
          </a:p>
          <a:p>
            <a:pPr lvl="0" algn="just"/>
            <a:r>
              <a:rPr lang="en-US" sz="11200" b="1" dirty="0" smtClean="0">
                <a:solidFill>
                  <a:srgbClr val="0000FF"/>
                </a:solidFill>
              </a:rPr>
              <a:t>(b) a 1.5kW radiator operating at unity power factor,</a:t>
            </a:r>
          </a:p>
          <a:p>
            <a:pPr lvl="0" algn="just"/>
            <a:r>
              <a:rPr lang="en-US" sz="11200" b="1" dirty="0" smtClean="0">
                <a:solidFill>
                  <a:srgbClr val="0000FF"/>
                </a:solidFill>
              </a:rPr>
              <a:t>(c) a 1kVA load operating 0.85 leading power factor.</a:t>
            </a:r>
          </a:p>
          <a:p>
            <a:pPr algn="just"/>
            <a:r>
              <a:rPr lang="en-US" sz="11200" b="1" dirty="0" smtClean="0">
                <a:solidFill>
                  <a:srgbClr val="0000FF"/>
                </a:solidFill>
              </a:rPr>
              <a:t>Find the total current, kW, </a:t>
            </a:r>
            <a:r>
              <a:rPr lang="en-US" sz="11200" b="1" dirty="0" err="1" smtClean="0">
                <a:solidFill>
                  <a:srgbClr val="0000FF"/>
                </a:solidFill>
              </a:rPr>
              <a:t>kVA</a:t>
            </a:r>
            <a:r>
              <a:rPr lang="en-US" sz="11200" b="1" dirty="0" smtClean="0">
                <a:solidFill>
                  <a:srgbClr val="0000FF"/>
                </a:solidFill>
              </a:rPr>
              <a:t> and power factor of the load.</a:t>
            </a:r>
          </a:p>
          <a:p>
            <a:pPr algn="just"/>
            <a:endParaRPr lang="en-US" sz="9600" dirty="0" smtClean="0">
              <a:solidFill>
                <a:schemeClr val="tx1"/>
              </a:solidFill>
            </a:endParaRPr>
          </a:p>
          <a:p>
            <a:pPr algn="just"/>
            <a:r>
              <a:rPr lang="en-US" sz="11200" dirty="0" smtClean="0">
                <a:solidFill>
                  <a:srgbClr val="0000FF"/>
                </a:solidFill>
              </a:rPr>
              <a:t>Submission date: </a:t>
            </a:r>
            <a:r>
              <a:rPr lang="en-US" sz="11200" dirty="0" smtClean="0">
                <a:solidFill>
                  <a:schemeClr val="tx1"/>
                </a:solidFill>
              </a:rPr>
              <a:t>God willing a week today </a:t>
            </a:r>
          </a:p>
          <a:p>
            <a:pPr algn="just"/>
            <a:r>
              <a:rPr lang="en-US" sz="11200" dirty="0" smtClean="0">
                <a:solidFill>
                  <a:srgbClr val="0000FF"/>
                </a:solidFill>
              </a:rPr>
              <a:t>Submission time: </a:t>
            </a:r>
            <a:r>
              <a:rPr lang="en-US" sz="11200" dirty="0" smtClean="0">
                <a:solidFill>
                  <a:schemeClr val="tx1"/>
                </a:solidFill>
              </a:rPr>
              <a:t>Before lecture starts</a:t>
            </a:r>
          </a:p>
          <a:p>
            <a:pPr algn="just"/>
            <a:r>
              <a:rPr lang="en-US" sz="11200" dirty="0" smtClean="0">
                <a:solidFill>
                  <a:srgbClr val="0000FF"/>
                </a:solidFill>
              </a:rPr>
              <a:t>Where to submit: </a:t>
            </a:r>
            <a:r>
              <a:rPr lang="en-US" sz="11200" dirty="0" smtClean="0">
                <a:solidFill>
                  <a:schemeClr val="tx1"/>
                </a:solidFill>
              </a:rPr>
              <a:t>Electrical Engineering office</a:t>
            </a:r>
          </a:p>
          <a:p>
            <a:pPr algn="just"/>
            <a:endParaRPr lang="en-US" sz="2800" dirty="0" smtClean="0">
              <a:solidFill>
                <a:srgbClr val="0000FF"/>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cxnSp>
        <p:nvCxnSpPr>
          <p:cNvPr id="9" name="Straight Arrow Connector 8">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b="1" dirty="0" smtClean="0">
                <a:latin typeface="+mn-lt"/>
              </a:rPr>
              <a:t>   </a:t>
            </a:r>
            <a:r>
              <a:rPr lang="en-US" b="1" dirty="0" smtClean="0">
                <a:solidFill>
                  <a:srgbClr val="0000FF"/>
                </a:solidFill>
                <a:latin typeface="+mn-lt"/>
              </a:rPr>
              <a:t> THREE-PHASE CIRCUITS</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Autofit/>
          </a:bodyPr>
          <a:lstStyle/>
          <a:p>
            <a:pPr marL="287338" indent="-287338" algn="just">
              <a:buFont typeface="Wingdings" pitchFamily="2" charset="2"/>
              <a:buChar char="v"/>
            </a:pPr>
            <a:r>
              <a:rPr lang="en-US" sz="2000" b="1" dirty="0" smtClean="0">
                <a:solidFill>
                  <a:srgbClr val="0000FF"/>
                </a:solidFill>
              </a:rPr>
              <a:t>A single-phase generator produces a single sinusoidal voltage. </a:t>
            </a:r>
          </a:p>
          <a:p>
            <a:pPr marL="287338" indent="-287338" algn="just">
              <a:buFont typeface="Wingdings" pitchFamily="2" charset="2"/>
              <a:buChar char="v"/>
            </a:pPr>
            <a:r>
              <a:rPr lang="en-US" sz="2000" b="1" dirty="0" smtClean="0">
                <a:solidFill>
                  <a:srgbClr val="0000FF"/>
                </a:solidFill>
              </a:rPr>
              <a:t>A 3-phase generator on the other hand produces three equal voltages which are out of phase with one another by 120</a:t>
            </a:r>
            <a:r>
              <a:rPr lang="en-US" sz="2000" b="1" baseline="30000" dirty="0" smtClean="0">
                <a:solidFill>
                  <a:srgbClr val="0000FF"/>
                </a:solidFill>
              </a:rPr>
              <a:t>o</a:t>
            </a:r>
            <a:r>
              <a:rPr lang="en-US" sz="2000" b="1" dirty="0" smtClean="0">
                <a:solidFill>
                  <a:srgbClr val="0000FF"/>
                </a:solidFill>
              </a:rPr>
              <a:t>. </a:t>
            </a:r>
          </a:p>
          <a:p>
            <a:pPr marL="287338" indent="-287338" algn="just">
              <a:buFont typeface="Wingdings" pitchFamily="2" charset="2"/>
              <a:buChar char="v"/>
            </a:pPr>
            <a:r>
              <a:rPr lang="en-US" sz="2000" b="1" dirty="0" smtClean="0">
                <a:solidFill>
                  <a:srgbClr val="0000FF"/>
                </a:solidFill>
              </a:rPr>
              <a:t>The three voltages are generated in three separate windings arranged in a special way in the machine.</a:t>
            </a:r>
          </a:p>
          <a:p>
            <a:pPr marL="287338" indent="-287338" algn="just">
              <a:buFont typeface="Wingdings" pitchFamily="2" charset="2"/>
              <a:buChar char="v"/>
            </a:pPr>
            <a:r>
              <a:rPr lang="en-US" sz="2000" b="1" dirty="0" smtClean="0">
                <a:solidFill>
                  <a:srgbClr val="0000FF"/>
                </a:solidFill>
              </a:rPr>
              <a:t>A  3-phase system is a power supply system consisting of three voltages which are 120</a:t>
            </a:r>
            <a:r>
              <a:rPr lang="en-US" sz="2000" b="1" baseline="30000" dirty="0" smtClean="0">
                <a:solidFill>
                  <a:srgbClr val="0000FF"/>
                </a:solidFill>
              </a:rPr>
              <a:t>o</a:t>
            </a:r>
            <a:r>
              <a:rPr lang="en-US" sz="2000" b="1" dirty="0" smtClean="0">
                <a:solidFill>
                  <a:srgbClr val="0000FF"/>
                </a:solidFill>
              </a:rPr>
              <a:t> out of phase with one another.</a:t>
            </a:r>
          </a:p>
          <a:p>
            <a:pPr marL="287338" indent="-287338" algn="just">
              <a:buFont typeface="Wingdings" pitchFamily="2" charset="2"/>
              <a:buChar char="v"/>
            </a:pPr>
            <a:r>
              <a:rPr lang="en-US" sz="2000" b="1" dirty="0" smtClean="0">
                <a:solidFill>
                  <a:srgbClr val="0000FF"/>
                </a:solidFill>
              </a:rPr>
              <a:t>Three-phase systems have the following advantages over sing phase systems</a:t>
            </a:r>
          </a:p>
          <a:p>
            <a:pPr marL="566738" lvl="0" indent="-219075" algn="just">
              <a:buFont typeface="Wingdings" pitchFamily="2" charset="2"/>
              <a:buChar char="q"/>
            </a:pPr>
            <a:r>
              <a:rPr lang="en-US" sz="2000" b="1" dirty="0" smtClean="0">
                <a:solidFill>
                  <a:srgbClr val="0000FF"/>
                </a:solidFill>
              </a:rPr>
              <a:t>Three-phase motors, generators and transformers are simpler, cheaper and more efficient</a:t>
            </a:r>
          </a:p>
          <a:p>
            <a:pPr marL="512763" indent="-220663" algn="just">
              <a:buFont typeface="Wingdings" pitchFamily="2" charset="2"/>
              <a:buChar char="q"/>
            </a:pPr>
            <a:r>
              <a:rPr lang="en-US" sz="2000" b="1" dirty="0" smtClean="0">
                <a:solidFill>
                  <a:srgbClr val="0000FF"/>
                </a:solidFill>
              </a:rPr>
              <a:t>Three-phase transmission lines can deliver more power for a given weight and cost</a:t>
            </a:r>
          </a:p>
          <a:p>
            <a:pPr marL="512763" lvl="0" indent="-220663" algn="just">
              <a:buFont typeface="Wingdings" pitchFamily="2" charset="2"/>
              <a:buChar char="q"/>
            </a:pPr>
            <a:r>
              <a:rPr lang="en-US" sz="2000" b="1" dirty="0" smtClean="0">
                <a:solidFill>
                  <a:srgbClr val="0000FF"/>
                </a:solidFill>
              </a:rPr>
              <a:t>The voltage regulation of three-phase transmission lines is inherently better</a:t>
            </a:r>
          </a:p>
          <a:p>
            <a:pPr marL="287338" indent="-287338" algn="just">
              <a:buFont typeface="Wingdings" pitchFamily="2" charset="2"/>
              <a:buChar char="v"/>
            </a:pPr>
            <a:r>
              <a:rPr lang="en-US" sz="2000" b="1" dirty="0" smtClean="0">
                <a:solidFill>
                  <a:srgbClr val="0000FF"/>
                </a:solidFill>
              </a:rPr>
              <a:t>A 1-phase supply can be obtained from a 3-phase one</a:t>
            </a:r>
          </a:p>
          <a:p>
            <a:pPr marL="287338" indent="-287338" algn="just">
              <a:buFont typeface="Wingdings" pitchFamily="2" charset="2"/>
              <a:buChar char="v"/>
            </a:pPr>
            <a:endParaRPr lang="en-US" sz="2000" b="1" dirty="0" smtClean="0">
              <a:solidFill>
                <a:srgbClr val="0000FF"/>
              </a:solidFill>
            </a:endParaRPr>
          </a:p>
          <a:p>
            <a:pPr algn="just"/>
            <a:endParaRPr lang="en-US" sz="2000" dirty="0" smtClean="0">
              <a:solidFill>
                <a:schemeClr val="tx1"/>
              </a:solidFill>
            </a:endParaRPr>
          </a:p>
          <a:p>
            <a:pPr algn="just"/>
            <a:endParaRPr lang="en-US" sz="2000" dirty="0" smtClean="0">
              <a:solidFill>
                <a:schemeClr val="tx1"/>
              </a:solidFill>
            </a:endParaRPr>
          </a:p>
          <a:p>
            <a:pPr algn="just"/>
            <a:endParaRPr lang="en-US" sz="2000" dirty="0" smtClean="0">
              <a:solidFill>
                <a:schemeClr val="tx1"/>
              </a:solidFill>
            </a:endParaRPr>
          </a:p>
          <a:p>
            <a:pPr algn="just"/>
            <a:endParaRPr lang="en-US" sz="2000" dirty="0" smtClean="0">
              <a:solidFill>
                <a:schemeClr val="tx1"/>
              </a:solidFill>
            </a:endParaRPr>
          </a:p>
          <a:p>
            <a:pPr algn="just"/>
            <a:r>
              <a:rPr lang="en-US" sz="2000" dirty="0" smtClean="0">
                <a:solidFill>
                  <a:schemeClr val="tx1"/>
                </a:solidFill>
              </a:rPr>
              <a:t>	</a:t>
            </a:r>
          </a:p>
          <a:p>
            <a:pPr algn="just"/>
            <a:endParaRPr lang="en-US" sz="2000" dirty="0" smtClean="0">
              <a:solidFill>
                <a:schemeClr val="tx1"/>
              </a:solidFill>
            </a:endParaRPr>
          </a:p>
          <a:p>
            <a:pPr algn="just"/>
            <a:endParaRPr lang="en-US" sz="2000" dirty="0" smtClean="0">
              <a:solidFill>
                <a:schemeClr val="tx1"/>
              </a:solidFill>
            </a:endParaRPr>
          </a:p>
          <a:p>
            <a:pPr algn="just"/>
            <a:endParaRPr lang="en-US" sz="2000" dirty="0" smtClean="0">
              <a:solidFill>
                <a:srgbClr val="0000FF"/>
              </a:solidFill>
            </a:endParaRPr>
          </a:p>
          <a:p>
            <a:pPr algn="just"/>
            <a:endParaRPr lang="en-US" sz="2000" dirty="0" smtClean="0">
              <a:solidFill>
                <a:schemeClr val="tx1"/>
              </a:solidFill>
            </a:endParaRPr>
          </a:p>
          <a:p>
            <a:pPr algn="just"/>
            <a:endParaRPr lang="en-US" sz="2000" dirty="0" smtClean="0">
              <a:solidFill>
                <a:schemeClr val="tx1"/>
              </a:solidFill>
            </a:endParaRPr>
          </a:p>
          <a:p>
            <a:pPr algn="just"/>
            <a:endParaRPr lang="en-US" sz="2000" dirty="0" smtClean="0">
              <a:solidFill>
                <a:schemeClr val="tx1"/>
              </a:solidFill>
            </a:endParaRPr>
          </a:p>
          <a:p>
            <a:pPr algn="just"/>
            <a:endParaRPr lang="en-US" sz="2000" dirty="0" smtClean="0">
              <a:solidFill>
                <a:srgbClr val="0000FF"/>
              </a:solidFill>
            </a:endParaRPr>
          </a:p>
          <a:p>
            <a:pPr algn="just"/>
            <a:endParaRPr lang="en-US" sz="2000" dirty="0" smtClean="0">
              <a:solidFill>
                <a:schemeClr val="tx1"/>
              </a:solidFill>
            </a:endParaRPr>
          </a:p>
          <a:p>
            <a:pPr algn="r"/>
            <a:endParaRPr lang="en-US" sz="2000" dirty="0">
              <a:solidFill>
                <a:srgbClr val="0000FF"/>
              </a:solidFill>
            </a:endParaRPr>
          </a:p>
          <a:p>
            <a:pPr algn="r"/>
            <a:endParaRPr lang="en-US" sz="2000" dirty="0" smtClean="0">
              <a:solidFill>
                <a:srgbClr val="0000FF"/>
              </a:solidFill>
            </a:endParaRPr>
          </a:p>
          <a:p>
            <a:pPr algn="r"/>
            <a:endParaRPr lang="en-US" sz="2000" dirty="0">
              <a:solidFill>
                <a:srgbClr val="0000FF"/>
              </a:solidFill>
            </a:endParaRPr>
          </a:p>
          <a:p>
            <a:pPr algn="r"/>
            <a:endParaRPr lang="en-US" sz="2000" dirty="0" smtClean="0">
              <a:solidFill>
                <a:srgbClr val="0000FF"/>
              </a:solidFill>
            </a:endParaRPr>
          </a:p>
          <a:p>
            <a:pPr algn="r"/>
            <a:endParaRPr lang="en-US" sz="2000" dirty="0">
              <a:solidFill>
                <a:srgbClr val="0000FF"/>
              </a:solidFill>
            </a:endParaRPr>
          </a:p>
          <a:p>
            <a:pPr algn="r"/>
            <a:endParaRPr lang="en-US" sz="2000" dirty="0" smtClean="0">
              <a:solidFill>
                <a:srgbClr val="0000FF"/>
              </a:solidFill>
            </a:endParaRPr>
          </a:p>
          <a:p>
            <a:pPr algn="r"/>
            <a:endParaRPr lang="en-US" sz="2000" dirty="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cxnSp>
        <p:nvCxnSpPr>
          <p:cNvPr id="9" name="Straight Arrow Connector 8">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The two main connections of three-phase windings</a:t>
            </a:r>
          </a:p>
          <a:p>
            <a:pPr marL="695325" indent="-349250" algn="just">
              <a:lnSpc>
                <a:spcPct val="120000"/>
              </a:lnSpc>
              <a:buFont typeface="+mj-lt"/>
              <a:buAutoNum type="arabicPeriod"/>
            </a:pPr>
            <a:r>
              <a:rPr lang="en-US" sz="11200" b="1" dirty="0" smtClean="0">
                <a:solidFill>
                  <a:srgbClr val="0000FF"/>
                </a:solidFill>
              </a:rPr>
              <a:t>A star arrangement where all winding have a common point</a:t>
            </a: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969963" indent="-274638" algn="l">
              <a:lnSpc>
                <a:spcPct val="120000"/>
              </a:lnSpc>
              <a:buFont typeface="Wingdings" pitchFamily="2" charset="2"/>
              <a:buChar char="q"/>
            </a:pPr>
            <a:r>
              <a:rPr lang="en-US" sz="11200" b="1" dirty="0" smtClean="0">
                <a:solidFill>
                  <a:srgbClr val="0000FF"/>
                </a:solidFill>
              </a:rPr>
              <a:t>Letters a, b and c , </a:t>
            </a:r>
            <a:r>
              <a:rPr lang="en-US" sz="11200" b="1" dirty="0" err="1" smtClean="0">
                <a:solidFill>
                  <a:srgbClr val="0000FF"/>
                </a:solidFill>
              </a:rPr>
              <a:t>colours</a:t>
            </a:r>
            <a:r>
              <a:rPr lang="en-US" sz="11200" b="1" dirty="0" smtClean="0">
                <a:solidFill>
                  <a:srgbClr val="0000FF"/>
                </a:solidFill>
              </a:rPr>
              <a:t> red (R), yellow(Y)    and blue (B) or numbers 1, 2 and 3  are                    used to name the windings </a:t>
            </a: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99012" name="Object 4"/>
          <p:cNvGraphicFramePr>
            <a:graphicFrameLocks noChangeAspect="1"/>
          </p:cNvGraphicFramePr>
          <p:nvPr/>
        </p:nvGraphicFramePr>
        <p:xfrm>
          <a:off x="1143000" y="2376488"/>
          <a:ext cx="6096000" cy="3186112"/>
        </p:xfrm>
        <a:graphic>
          <a:graphicData uri="http://schemas.openxmlformats.org/presentationml/2006/ole">
            <p:oleObj spid="_x0000_s299012" name="Visio" r:id="rId5" imgW="3009841" imgH="2103592"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99012"/>
                                        </p:tgtEl>
                                        <p:attrNameLst>
                                          <p:attrName>style.visibility</p:attrName>
                                        </p:attrNameLst>
                                      </p:cBhvr>
                                      <p:to>
                                        <p:strVal val="visible"/>
                                      </p:to>
                                    </p:set>
                                    <p:animEffect transition="in" filter="box(in)">
                                      <p:cBhvr>
                                        <p:cTn id="17" dur="500"/>
                                        <p:tgtEl>
                                          <p:spTgt spid="2990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ox(in)">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695325" indent="-349250" algn="just">
              <a:lnSpc>
                <a:spcPct val="120000"/>
              </a:lnSpc>
            </a:pPr>
            <a:r>
              <a:rPr lang="en-US" sz="11200" b="1" dirty="0" smtClean="0">
                <a:solidFill>
                  <a:srgbClr val="0000FF"/>
                </a:solidFill>
              </a:rPr>
              <a:t>2.	A delta arrangement where all winding are connected to each other</a:t>
            </a:r>
          </a:p>
          <a:p>
            <a:pPr marL="695325" indent="-349250" algn="just">
              <a:lnSpc>
                <a:spcPct val="120000"/>
              </a:lnSpc>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969963" indent="-274638" algn="l">
              <a:lnSpc>
                <a:spcPct val="120000"/>
              </a:lnSpc>
              <a:buFont typeface="Wingdings" pitchFamily="2" charset="2"/>
              <a:buChar char="q"/>
            </a:pPr>
            <a:r>
              <a:rPr lang="en-US" sz="11200" b="1" dirty="0" smtClean="0">
                <a:solidFill>
                  <a:srgbClr val="0000FF"/>
                </a:solidFill>
              </a:rPr>
              <a:t>Letters a, b and c , </a:t>
            </a:r>
            <a:r>
              <a:rPr lang="en-US" sz="11200" b="1" dirty="0" err="1" smtClean="0">
                <a:solidFill>
                  <a:srgbClr val="0000FF"/>
                </a:solidFill>
              </a:rPr>
              <a:t>colours</a:t>
            </a:r>
            <a:r>
              <a:rPr lang="en-US" sz="11200" b="1" dirty="0" smtClean="0">
                <a:solidFill>
                  <a:srgbClr val="0000FF"/>
                </a:solidFill>
              </a:rPr>
              <a:t> red (R), yellow(Y)    and blue (B) or numbers 1, 2 and 3  are                    used to name the windings </a:t>
            </a: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1059" name="Object 3"/>
          <p:cNvGraphicFramePr>
            <a:graphicFrameLocks noChangeAspect="1"/>
          </p:cNvGraphicFramePr>
          <p:nvPr/>
        </p:nvGraphicFramePr>
        <p:xfrm>
          <a:off x="1981200" y="1981200"/>
          <a:ext cx="5867400" cy="3429000"/>
        </p:xfrm>
        <a:graphic>
          <a:graphicData uri="http://schemas.openxmlformats.org/presentationml/2006/ole">
            <p:oleObj spid="_x0000_s301059" name="Visio" r:id="rId5" imgW="2570917" imgH="1600706"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7"/>
          <p:cNvPicPr>
            <a:picLocks noChangeAspect="1" noChangeArrowheads="1"/>
          </p:cNvPicPr>
          <p:nvPr/>
        </p:nvPicPr>
        <p:blipFill>
          <a:blip r:embed="rId3"/>
          <a:srcRect/>
          <a:stretch>
            <a:fillRect/>
          </a:stretch>
        </p:blipFill>
        <p:spPr bwMode="auto">
          <a:xfrm>
            <a:off x="2133600" y="4876800"/>
            <a:ext cx="4419600" cy="1752600"/>
          </a:xfrm>
          <a:prstGeom prst="rect">
            <a:avLst/>
          </a:prstGeom>
          <a:noFill/>
          <a:ln w="9525">
            <a:noFill/>
            <a:miter lim="800000"/>
            <a:headEnd/>
            <a:tailEnd/>
          </a:ln>
          <a:effectLst/>
        </p:spPr>
      </p:pic>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RESISTORS IN PARALLEL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chemeClr val="tx1"/>
                </a:solidFill>
              </a:rPr>
              <a:t>Colloquially, </a:t>
            </a:r>
            <a:r>
              <a:rPr lang="en-US" sz="2800" dirty="0" smtClean="0">
                <a:solidFill>
                  <a:srgbClr val="0000FF"/>
                </a:solidFill>
              </a:rPr>
              <a:t>TWO</a:t>
            </a:r>
            <a:r>
              <a:rPr lang="en-US" sz="2800" dirty="0" smtClean="0">
                <a:solidFill>
                  <a:schemeClr val="tx1"/>
                </a:solidFill>
              </a:rPr>
              <a:t> resistors are in parallel if it is possible to move from one to the other without passing through another element. i.e., the </a:t>
            </a:r>
            <a:r>
              <a:rPr lang="en-US" sz="2800" dirty="0" smtClean="0">
                <a:solidFill>
                  <a:srgbClr val="0000FF"/>
                </a:solidFill>
              </a:rPr>
              <a:t>two</a:t>
            </a:r>
            <a:r>
              <a:rPr lang="en-US" sz="2800" dirty="0" smtClean="0">
                <a:solidFill>
                  <a:schemeClr val="tx1"/>
                </a:solidFill>
              </a:rPr>
              <a:t> can be circled without passing through another circuit element.</a:t>
            </a:r>
          </a:p>
          <a:p>
            <a:pPr algn="just"/>
            <a:endParaRPr lang="en-US" sz="2800" dirty="0" smtClean="0">
              <a:solidFill>
                <a:schemeClr val="tx1"/>
              </a:solidFill>
            </a:endParaRPr>
          </a:p>
          <a:p>
            <a:pPr algn="just"/>
            <a:endParaRPr lang="en-US" sz="1800" dirty="0" smtClean="0">
              <a:solidFill>
                <a:srgbClr val="0000FF"/>
              </a:solidFill>
            </a:endParaRPr>
          </a:p>
          <a:p>
            <a:pPr algn="just"/>
            <a:endParaRPr lang="en-US" sz="1800" dirty="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4"/>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7696200" y="5753100"/>
            <a:ext cx="1447800" cy="1104900"/>
          </a:xfrm>
          <a:prstGeom prst="rect">
            <a:avLst/>
          </a:prstGeom>
          <a:noFill/>
          <a:ln w="9525">
            <a:noFill/>
            <a:miter lim="800000"/>
            <a:headEnd/>
            <a:tailEnd/>
          </a:ln>
          <a:effectLst/>
        </p:spPr>
      </p:pic>
      <p:pic>
        <p:nvPicPr>
          <p:cNvPr id="35841" name="Picture 1"/>
          <p:cNvPicPr>
            <a:picLocks noChangeAspect="1" noChangeArrowheads="1"/>
          </p:cNvPicPr>
          <p:nvPr/>
        </p:nvPicPr>
        <p:blipFill>
          <a:blip r:embed="rId6"/>
          <a:srcRect/>
          <a:stretch>
            <a:fillRect/>
          </a:stretch>
        </p:blipFill>
        <p:spPr bwMode="auto">
          <a:xfrm>
            <a:off x="685800" y="3124200"/>
            <a:ext cx="3810000" cy="1676400"/>
          </a:xfrm>
          <a:prstGeom prst="rect">
            <a:avLst/>
          </a:prstGeom>
          <a:noFill/>
          <a:ln w="9525">
            <a:noFill/>
            <a:miter lim="800000"/>
            <a:headEnd/>
            <a:tailEnd/>
          </a:ln>
          <a:effectLst/>
        </p:spPr>
      </p:pic>
      <p:sp>
        <p:nvSpPr>
          <p:cNvPr id="20" name="Oval 19"/>
          <p:cNvSpPr/>
          <p:nvPr/>
        </p:nvSpPr>
        <p:spPr>
          <a:xfrm>
            <a:off x="2438400" y="3048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842" name="Object 2"/>
          <p:cNvGraphicFramePr>
            <a:graphicFrameLocks noChangeAspect="1"/>
          </p:cNvGraphicFramePr>
          <p:nvPr/>
        </p:nvGraphicFramePr>
        <p:xfrm>
          <a:off x="4572000" y="3124200"/>
          <a:ext cx="3276600" cy="1676400"/>
        </p:xfrm>
        <a:graphic>
          <a:graphicData uri="http://schemas.openxmlformats.org/presentationml/2006/ole">
            <p:oleObj spid="_x0000_s35842" name="Visio" r:id="rId7" imgW="2321862" imgH="1161145" progId="Visio.Drawing.11">
              <p:embed/>
            </p:oleObj>
          </a:graphicData>
        </a:graphic>
      </p:graphicFrame>
      <p:sp>
        <p:nvSpPr>
          <p:cNvPr id="23" name="Oval 22"/>
          <p:cNvSpPr/>
          <p:nvPr/>
        </p:nvSpPr>
        <p:spPr>
          <a:xfrm>
            <a:off x="4800600" y="3048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438400" y="480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191000" y="6477000"/>
            <a:ext cx="228600" cy="228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5841"/>
                                        </p:tgtEl>
                                        <p:attrNameLst>
                                          <p:attrName>style.visibility</p:attrName>
                                        </p:attrNameLst>
                                      </p:cBhvr>
                                      <p:to>
                                        <p:strVal val="visible"/>
                                      </p:to>
                                    </p:set>
                                    <p:animEffect transition="in" filter="box(in)">
                                      <p:cBhvr>
                                        <p:cTn id="7" dur="500"/>
                                        <p:tgtEl>
                                          <p:spTgt spid="35841"/>
                                        </p:tgtEl>
                                      </p:cBhvr>
                                    </p:animEffect>
                                  </p:childTnLst>
                                </p:cTn>
                              </p:par>
                            </p:childTnLst>
                          </p:cTn>
                        </p:par>
                      </p:childTnLst>
                    </p:cTn>
                  </p:par>
                  <p:par>
                    <p:cTn id="8" fill="hold">
                      <p:stCondLst>
                        <p:cond delay="indefinite"/>
                      </p:stCondLst>
                      <p:childTnLst>
                        <p:par>
                          <p:cTn id="9" fill="hold">
                            <p:stCondLst>
                              <p:cond delay="0"/>
                            </p:stCondLst>
                            <p:childTnLst>
                              <p:par>
                                <p:cTn id="10" presetID="7" presetClass="path" presetSubtype="0" accel="50000" decel="50000" fill="hold" grpId="0" nodeType="clickEffect">
                                  <p:stCondLst>
                                    <p:cond delay="0"/>
                                  </p:stCondLst>
                                  <p:childTnLst>
                                    <p:animMotion origin="layout" path="M 0 -4.55134E-6 L 0.16667 -4.55134E-6 L 0.16667 0.22757 L 0 0.22757 L 0 -4.55134E-6 Z " pathEditMode="relative" rAng="0" ptsTypes="FFFFF">
                                      <p:cBhvr>
                                        <p:cTn id="11" dur="5000" fill="hold"/>
                                        <p:tgtEl>
                                          <p:spTgt spid="20"/>
                                        </p:tgtEl>
                                        <p:attrNameLst>
                                          <p:attrName>ppt_x</p:attrName>
                                          <p:attrName>ppt_y</p:attrName>
                                        </p:attrNameLst>
                                      </p:cBhvr>
                                      <p:rCtr x="83" y="114"/>
                                    </p:animMotion>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35842"/>
                                        </p:tgtEl>
                                        <p:attrNameLst>
                                          <p:attrName>style.visibility</p:attrName>
                                        </p:attrNameLst>
                                      </p:cBhvr>
                                      <p:to>
                                        <p:strVal val="visible"/>
                                      </p:to>
                                    </p:set>
                                    <p:animEffect transition="in" filter="box(in)">
                                      <p:cBhvr>
                                        <p:cTn id="16" dur="500"/>
                                        <p:tgtEl>
                                          <p:spTgt spid="3584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1"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ox(in)">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7" presetClass="path" presetSubtype="0" accel="50000" decel="50000" fill="hold" grpId="0" nodeType="clickEffect">
                                  <p:stCondLst>
                                    <p:cond delay="0"/>
                                  </p:stCondLst>
                                  <p:childTnLst>
                                    <p:animMotion origin="layout" path="M 0 -4.55134E-6 L 0.27917 -4.55134E-6 L 0.27917 0.22757 L 0 0.22757 L 0 -4.55134E-6 Z " pathEditMode="relative" rAng="0" ptsTypes="FFFFF">
                                      <p:cBhvr>
                                        <p:cTn id="25" dur="5000" fill="hold"/>
                                        <p:tgtEl>
                                          <p:spTgt spid="23"/>
                                        </p:tgtEl>
                                        <p:attrNameLst>
                                          <p:attrName>ppt_x</p:attrName>
                                          <p:attrName>ppt_y</p:attrName>
                                        </p:attrNameLst>
                                      </p:cBhvr>
                                      <p:rCtr x="140" y="114"/>
                                    </p:animMotion>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5847"/>
                                        </p:tgtEl>
                                        <p:attrNameLst>
                                          <p:attrName>style.visibility</p:attrName>
                                        </p:attrNameLst>
                                      </p:cBhvr>
                                      <p:to>
                                        <p:strVal val="visible"/>
                                      </p:to>
                                    </p:set>
                                    <p:animEffect transition="in" filter="box(in)">
                                      <p:cBhvr>
                                        <p:cTn id="30" dur="500"/>
                                        <p:tgtEl>
                                          <p:spTgt spid="35847"/>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1"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ox(in)">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7" presetClass="path" presetSubtype="0" accel="50000" decel="50000" fill="hold" grpId="0" nodeType="clickEffect">
                                  <p:stCondLst>
                                    <p:cond delay="0"/>
                                  </p:stCondLst>
                                  <p:childTnLst>
                                    <p:animMotion origin="layout" path="M 0.00416 -3.70028E-6 L 0.38333 -3.70028E-6 L 0.38333 0.24977 L 0.00416 0.24977 L 0.00416 -3.70028E-6 Z " pathEditMode="relative" rAng="0" ptsTypes="FFFFF">
                                      <p:cBhvr>
                                        <p:cTn id="39" dur="5000" fill="hold"/>
                                        <p:tgtEl>
                                          <p:spTgt spid="27"/>
                                        </p:tgtEl>
                                        <p:attrNameLst>
                                          <p:attrName>ppt_x</p:attrName>
                                          <p:attrName>ppt_y</p:attrName>
                                        </p:attrNameLst>
                                      </p:cBhvr>
                                      <p:rCtr x="190" y="125"/>
                                    </p:animMotion>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1"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ox(in)">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path" presetSubtype="0" accel="50000" decel="50000" fill="hold" grpId="0" nodeType="clickEffect">
                                  <p:stCondLst>
                                    <p:cond delay="0"/>
                                  </p:stCondLst>
                                  <p:childTnLst>
                                    <p:animMotion origin="layout" path="M -0.1875 0.00555 L -0.1875 -0.24977 L 0.00417 0.00555 L -0.1875 0.00555 Z " pathEditMode="relative" rAng="0" ptsTypes="FFFF">
                                      <p:cBhvr>
                                        <p:cTn id="48" dur="5000" fill="hold"/>
                                        <p:tgtEl>
                                          <p:spTgt spid="28"/>
                                        </p:tgtEl>
                                        <p:attrNameLst>
                                          <p:attrName>ppt_x</p:attrName>
                                          <p:attrName>ppt_y</p:attrName>
                                        </p:attrNameLst>
                                      </p:cBhvr>
                                      <p:rCtr x="96" y="-1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3" grpId="1" animBg="1"/>
      <p:bldP spid="27" grpId="0" animBg="1"/>
      <p:bldP spid="27" grpId="1" animBg="1"/>
      <p:bldP spid="28" grpId="0" animBg="1"/>
      <p:bldP spid="28" grpId="1" animBg="1"/>
    </p:bld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The </a:t>
            </a:r>
            <a:r>
              <a:rPr lang="en-US" sz="11200" b="1" dirty="0" err="1" smtClean="0">
                <a:solidFill>
                  <a:srgbClr val="0000FF"/>
                </a:solidFill>
              </a:rPr>
              <a:t>phasor</a:t>
            </a:r>
            <a:r>
              <a:rPr lang="en-US" sz="11200" b="1" dirty="0" smtClean="0">
                <a:solidFill>
                  <a:srgbClr val="0000FF"/>
                </a:solidFill>
              </a:rPr>
              <a:t> diagram for the three-voltages (in star or delta) is indicated below.</a:t>
            </a:r>
          </a:p>
          <a:p>
            <a:pPr marL="622300" indent="-274638" algn="just">
              <a:lnSpc>
                <a:spcPct val="120000"/>
              </a:lnSpc>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0038" name="Object 6"/>
          <p:cNvGraphicFramePr>
            <a:graphicFrameLocks noChangeAspect="1"/>
          </p:cNvGraphicFramePr>
          <p:nvPr/>
        </p:nvGraphicFramePr>
        <p:xfrm>
          <a:off x="533400" y="2286000"/>
          <a:ext cx="7543800" cy="4508500"/>
        </p:xfrm>
        <a:graphic>
          <a:graphicData uri="http://schemas.openxmlformats.org/presentationml/2006/ole">
            <p:oleObj spid="_x0000_s300038" name="Visio" r:id="rId5" imgW="3151290" imgH="2159739" progId="Visio.Drawing.11">
              <p:embed/>
            </p:oleObj>
          </a:graphicData>
        </a:graphic>
      </p:graphicFrame>
      <p:graphicFrame>
        <p:nvGraphicFramePr>
          <p:cNvPr id="300039" name="Object 13"/>
          <p:cNvGraphicFramePr>
            <a:graphicFrameLocks noChangeAspect="1"/>
          </p:cNvGraphicFramePr>
          <p:nvPr/>
        </p:nvGraphicFramePr>
        <p:xfrm>
          <a:off x="3530600" y="4572000"/>
          <a:ext cx="2794000" cy="596900"/>
        </p:xfrm>
        <a:graphic>
          <a:graphicData uri="http://schemas.openxmlformats.org/presentationml/2006/ole">
            <p:oleObj spid="_x0000_s300039" name="Equation" r:id="rId6" imgW="2793960" imgH="596880" progId="Equation.3">
              <p:embed/>
            </p:oleObj>
          </a:graphicData>
        </a:graphic>
      </p:graphicFrame>
      <p:graphicFrame>
        <p:nvGraphicFramePr>
          <p:cNvPr id="300040" name="Object 13"/>
          <p:cNvGraphicFramePr>
            <a:graphicFrameLocks noChangeAspect="1"/>
          </p:cNvGraphicFramePr>
          <p:nvPr/>
        </p:nvGraphicFramePr>
        <p:xfrm>
          <a:off x="2654300" y="5943600"/>
          <a:ext cx="4508500" cy="622300"/>
        </p:xfrm>
        <a:graphic>
          <a:graphicData uri="http://schemas.openxmlformats.org/presentationml/2006/ole">
            <p:oleObj spid="_x0000_s300040" name="Equation" r:id="rId7" imgW="4508280" imgH="622080" progId="Equation.3">
              <p:embed/>
            </p:oleObj>
          </a:graphicData>
        </a:graphic>
      </p:graphicFrame>
      <p:graphicFrame>
        <p:nvGraphicFramePr>
          <p:cNvPr id="300041" name="Object 13"/>
          <p:cNvGraphicFramePr>
            <a:graphicFrameLocks noChangeAspect="1"/>
          </p:cNvGraphicFramePr>
          <p:nvPr/>
        </p:nvGraphicFramePr>
        <p:xfrm>
          <a:off x="2819400" y="2730500"/>
          <a:ext cx="4508500" cy="622300"/>
        </p:xfrm>
        <a:graphic>
          <a:graphicData uri="http://schemas.openxmlformats.org/presentationml/2006/ole">
            <p:oleObj spid="_x0000_s300041" name="Equation" r:id="rId8" imgW="4508280" imgH="622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0038"/>
                                        </p:tgtEl>
                                        <p:attrNameLst>
                                          <p:attrName>style.visibility</p:attrName>
                                        </p:attrNameLst>
                                      </p:cBhvr>
                                      <p:to>
                                        <p:strVal val="visible"/>
                                      </p:to>
                                    </p:set>
                                    <p:animEffect transition="in" filter="box(in)">
                                      <p:cBhvr>
                                        <p:cTn id="12" dur="500"/>
                                        <p:tgtEl>
                                          <p:spTgt spid="30003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0039"/>
                                        </p:tgtEl>
                                        <p:attrNameLst>
                                          <p:attrName>style.visibility</p:attrName>
                                        </p:attrNameLst>
                                      </p:cBhvr>
                                      <p:to>
                                        <p:strVal val="visible"/>
                                      </p:to>
                                    </p:set>
                                    <p:animEffect transition="in" filter="box(in)">
                                      <p:cBhvr>
                                        <p:cTn id="17" dur="500"/>
                                        <p:tgtEl>
                                          <p:spTgt spid="30003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00040"/>
                                        </p:tgtEl>
                                        <p:attrNameLst>
                                          <p:attrName>style.visibility</p:attrName>
                                        </p:attrNameLst>
                                      </p:cBhvr>
                                      <p:to>
                                        <p:strVal val="visible"/>
                                      </p:to>
                                    </p:set>
                                    <p:animEffect transition="in" filter="box(in)">
                                      <p:cBhvr>
                                        <p:cTn id="22" dur="500"/>
                                        <p:tgtEl>
                                          <p:spTgt spid="30004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00041"/>
                                        </p:tgtEl>
                                        <p:attrNameLst>
                                          <p:attrName>style.visibility</p:attrName>
                                        </p:attrNameLst>
                                      </p:cBhvr>
                                      <p:to>
                                        <p:strVal val="visible"/>
                                      </p:to>
                                    </p:set>
                                    <p:animEffect transition="in" filter="box(in)">
                                      <p:cBhvr>
                                        <p:cTn id="27" dur="500"/>
                                        <p:tgtEl>
                                          <p:spTgt spid="300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Line and phase voltages</a:t>
            </a:r>
          </a:p>
          <a:p>
            <a:pPr marL="622300" indent="-274638" algn="just">
              <a:lnSpc>
                <a:spcPct val="120000"/>
              </a:lnSpc>
              <a:buFont typeface="Wingdings" pitchFamily="2" charset="2"/>
              <a:buChar char="q"/>
            </a:pPr>
            <a:r>
              <a:rPr lang="en-US" sz="11200" b="1" dirty="0" smtClean="0">
                <a:solidFill>
                  <a:srgbClr val="0000FF"/>
                </a:solidFill>
              </a:rPr>
              <a:t>The voltage from one line to another is call a line-to-line voltage or simple a line voltage</a:t>
            </a:r>
          </a:p>
          <a:p>
            <a:pPr marL="622300" indent="-274638" algn="just">
              <a:lnSpc>
                <a:spcPct val="120000"/>
              </a:lnSpc>
              <a:buFont typeface="Wingdings" pitchFamily="2" charset="2"/>
              <a:buChar char="q"/>
            </a:pPr>
            <a:r>
              <a:rPr lang="en-US" sz="11200" b="1" dirty="0" smtClean="0">
                <a:solidFill>
                  <a:srgbClr val="0000FF"/>
                </a:solidFill>
              </a:rPr>
              <a:t>The voltage across each winding is a phase voltage</a:t>
            </a:r>
          </a:p>
          <a:p>
            <a:pPr marL="622300" indent="-274638" algn="just">
              <a:lnSpc>
                <a:spcPct val="120000"/>
              </a:lnSpc>
              <a:buFont typeface="Wingdings" pitchFamily="2" charset="2"/>
              <a:buChar char="q"/>
            </a:pPr>
            <a:r>
              <a:rPr lang="en-US" sz="11200" b="1" dirty="0" smtClean="0">
                <a:solidFill>
                  <a:srgbClr val="0000FF"/>
                </a:solidFill>
              </a:rPr>
              <a:t>On a </a:t>
            </a:r>
            <a:r>
              <a:rPr lang="en-US" sz="11200" b="1" dirty="0" err="1" smtClean="0">
                <a:solidFill>
                  <a:srgbClr val="0000FF"/>
                </a:solidFill>
              </a:rPr>
              <a:t>phasor</a:t>
            </a:r>
            <a:r>
              <a:rPr lang="en-US" sz="11200" b="1" dirty="0" smtClean="0">
                <a:solidFill>
                  <a:srgbClr val="0000FF"/>
                </a:solidFill>
              </a:rPr>
              <a:t> diagram, a line voltage is drawn from the end of one phase to another in the anti clockwise direction</a:t>
            </a: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51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5157" name="Object 5"/>
          <p:cNvGraphicFramePr>
            <a:graphicFrameLocks noChangeAspect="1"/>
          </p:cNvGraphicFramePr>
          <p:nvPr/>
        </p:nvGraphicFramePr>
        <p:xfrm>
          <a:off x="2286000" y="3733800"/>
          <a:ext cx="5943600" cy="3048000"/>
        </p:xfrm>
        <a:graphic>
          <a:graphicData uri="http://schemas.openxmlformats.org/presentationml/2006/ole">
            <p:oleObj spid="_x0000_s305157" name="Visio" r:id="rId5" imgW="3677107" imgH="2256130"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5157"/>
                                        </p:tgtEl>
                                        <p:attrNameLst>
                                          <p:attrName>style.visibility</p:attrName>
                                        </p:attrNameLst>
                                      </p:cBhvr>
                                      <p:to>
                                        <p:strVal val="visible"/>
                                      </p:to>
                                    </p:set>
                                    <p:animEffect transition="in" filter="box(in)">
                                      <p:cBhvr>
                                        <p:cTn id="12" dur="500"/>
                                        <p:tgtEl>
                                          <p:spTgt spid="30515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ox(i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Relationship between Line and phase voltages for a star connection</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346075" indent="-346075" algn="l">
              <a:lnSpc>
                <a:spcPct val="120000"/>
              </a:lnSpc>
            </a:pPr>
            <a:r>
              <a:rPr lang="en-US" sz="11200" b="1" dirty="0" smtClean="0">
                <a:solidFill>
                  <a:srgbClr val="0000FF"/>
                </a:solidFill>
              </a:rPr>
              <a:t> Hence, for a star connection, the line voltage is                                                  	times the phase voltage. </a:t>
            </a: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80589" name="Object 13"/>
          <p:cNvGraphicFramePr>
            <a:graphicFrameLocks noChangeAspect="1"/>
          </p:cNvGraphicFramePr>
          <p:nvPr/>
        </p:nvGraphicFramePr>
        <p:xfrm>
          <a:off x="933450" y="2286000"/>
          <a:ext cx="2743200" cy="596900"/>
        </p:xfrm>
        <a:graphic>
          <a:graphicData uri="http://schemas.openxmlformats.org/presentationml/2006/ole">
            <p:oleObj spid="_x0000_s306178" name="Equation" r:id="rId5" imgW="2743200" imgH="596880" progId="Equation.3">
              <p:embed/>
            </p:oleObj>
          </a:graphicData>
        </a:graphic>
      </p:graphicFrame>
      <p:graphicFrame>
        <p:nvGraphicFramePr>
          <p:cNvPr id="306180" name="Object 13"/>
          <p:cNvGraphicFramePr>
            <a:graphicFrameLocks noChangeAspect="1"/>
          </p:cNvGraphicFramePr>
          <p:nvPr/>
        </p:nvGraphicFramePr>
        <p:xfrm>
          <a:off x="1574800" y="2895600"/>
          <a:ext cx="4140200" cy="495300"/>
        </p:xfrm>
        <a:graphic>
          <a:graphicData uri="http://schemas.openxmlformats.org/presentationml/2006/ole">
            <p:oleObj spid="_x0000_s306180" name="Equation" r:id="rId6" imgW="4140000" imgH="495000" progId="Equation.3">
              <p:embed/>
            </p:oleObj>
          </a:graphicData>
        </a:graphic>
      </p:graphicFrame>
      <p:graphicFrame>
        <p:nvGraphicFramePr>
          <p:cNvPr id="306181" name="Object 13"/>
          <p:cNvGraphicFramePr>
            <a:graphicFrameLocks noChangeAspect="1"/>
          </p:cNvGraphicFramePr>
          <p:nvPr/>
        </p:nvGraphicFramePr>
        <p:xfrm>
          <a:off x="1600200" y="3378200"/>
          <a:ext cx="3911600" cy="584200"/>
        </p:xfrm>
        <a:graphic>
          <a:graphicData uri="http://schemas.openxmlformats.org/presentationml/2006/ole">
            <p:oleObj spid="_x0000_s306181" name="Equation" r:id="rId7" imgW="3911400" imgH="583920" progId="Equation.3">
              <p:embed/>
            </p:oleObj>
          </a:graphicData>
        </a:graphic>
      </p:graphicFrame>
      <p:graphicFrame>
        <p:nvGraphicFramePr>
          <p:cNvPr id="306182" name="Object 13"/>
          <p:cNvGraphicFramePr>
            <a:graphicFrameLocks noChangeAspect="1"/>
          </p:cNvGraphicFramePr>
          <p:nvPr/>
        </p:nvGraphicFramePr>
        <p:xfrm>
          <a:off x="1625600" y="3962400"/>
          <a:ext cx="6985000" cy="571500"/>
        </p:xfrm>
        <a:graphic>
          <a:graphicData uri="http://schemas.openxmlformats.org/presentationml/2006/ole">
            <p:oleObj spid="_x0000_s306182" name="Equation" r:id="rId8" imgW="6984720" imgH="571320" progId="Equation.3">
              <p:embed/>
            </p:oleObj>
          </a:graphicData>
        </a:graphic>
      </p:graphicFrame>
      <p:graphicFrame>
        <p:nvGraphicFramePr>
          <p:cNvPr id="306183" name="Object 13"/>
          <p:cNvGraphicFramePr>
            <a:graphicFrameLocks noChangeAspect="1"/>
          </p:cNvGraphicFramePr>
          <p:nvPr/>
        </p:nvGraphicFramePr>
        <p:xfrm>
          <a:off x="1676400" y="4495800"/>
          <a:ext cx="3048000" cy="1308100"/>
        </p:xfrm>
        <a:graphic>
          <a:graphicData uri="http://schemas.openxmlformats.org/presentationml/2006/ole">
            <p:oleObj spid="_x0000_s306183" name="Equation" r:id="rId9" imgW="3047760" imgH="1307880" progId="Equation.3">
              <p:embed/>
            </p:oleObj>
          </a:graphicData>
        </a:graphic>
      </p:graphicFrame>
      <p:graphicFrame>
        <p:nvGraphicFramePr>
          <p:cNvPr id="306184" name="Object 13"/>
          <p:cNvGraphicFramePr>
            <a:graphicFrameLocks noChangeAspect="1"/>
          </p:cNvGraphicFramePr>
          <p:nvPr/>
        </p:nvGraphicFramePr>
        <p:xfrm>
          <a:off x="4876800" y="4800600"/>
          <a:ext cx="2413000" cy="508000"/>
        </p:xfrm>
        <a:graphic>
          <a:graphicData uri="http://schemas.openxmlformats.org/presentationml/2006/ole">
            <p:oleObj spid="_x0000_s306184" name="Equation" r:id="rId10" imgW="2412720" imgH="507960" progId="Equation.3">
              <p:embed/>
            </p:oleObj>
          </a:graphicData>
        </a:graphic>
      </p:graphicFrame>
      <p:graphicFrame>
        <p:nvGraphicFramePr>
          <p:cNvPr id="306185" name="Object 13"/>
          <p:cNvGraphicFramePr>
            <a:graphicFrameLocks noChangeAspect="1"/>
          </p:cNvGraphicFramePr>
          <p:nvPr/>
        </p:nvGraphicFramePr>
        <p:xfrm>
          <a:off x="647700" y="6096000"/>
          <a:ext cx="647700" cy="381000"/>
        </p:xfrm>
        <a:graphic>
          <a:graphicData uri="http://schemas.openxmlformats.org/presentationml/2006/ole">
            <p:oleObj spid="_x0000_s306185" name="Equation" r:id="rId11" imgW="647640" imgH="507960" progId="Equation.3">
              <p:embed/>
            </p:oleObj>
          </a:graphicData>
        </a:graphic>
      </p:graphicFrame>
      <p:graphicFrame>
        <p:nvGraphicFramePr>
          <p:cNvPr id="306187" name="Object 13"/>
          <p:cNvGraphicFramePr>
            <a:graphicFrameLocks noChangeAspect="1"/>
          </p:cNvGraphicFramePr>
          <p:nvPr/>
        </p:nvGraphicFramePr>
        <p:xfrm>
          <a:off x="5111750" y="6032500"/>
          <a:ext cx="2095500" cy="673100"/>
        </p:xfrm>
        <a:graphic>
          <a:graphicData uri="http://schemas.openxmlformats.org/presentationml/2006/ole">
            <p:oleObj spid="_x0000_s306187" name="Equation" r:id="rId12" imgW="2095200" imgH="6728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0589"/>
                                        </p:tgtEl>
                                        <p:attrNameLst>
                                          <p:attrName>style.visibility</p:attrName>
                                        </p:attrNameLst>
                                      </p:cBhvr>
                                      <p:to>
                                        <p:strVal val="visible"/>
                                      </p:to>
                                    </p:set>
                                    <p:animEffect transition="in" filter="box(in)">
                                      <p:cBhvr>
                                        <p:cTn id="12" dur="500"/>
                                        <p:tgtEl>
                                          <p:spTgt spid="28058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6180"/>
                                        </p:tgtEl>
                                        <p:attrNameLst>
                                          <p:attrName>style.visibility</p:attrName>
                                        </p:attrNameLst>
                                      </p:cBhvr>
                                      <p:to>
                                        <p:strVal val="visible"/>
                                      </p:to>
                                    </p:set>
                                    <p:animEffect transition="in" filter="box(in)">
                                      <p:cBhvr>
                                        <p:cTn id="17" dur="500"/>
                                        <p:tgtEl>
                                          <p:spTgt spid="30618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06181"/>
                                        </p:tgtEl>
                                        <p:attrNameLst>
                                          <p:attrName>style.visibility</p:attrName>
                                        </p:attrNameLst>
                                      </p:cBhvr>
                                      <p:to>
                                        <p:strVal val="visible"/>
                                      </p:to>
                                    </p:set>
                                    <p:animEffect transition="in" filter="box(in)">
                                      <p:cBhvr>
                                        <p:cTn id="22" dur="500"/>
                                        <p:tgtEl>
                                          <p:spTgt spid="30618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06182"/>
                                        </p:tgtEl>
                                        <p:attrNameLst>
                                          <p:attrName>style.visibility</p:attrName>
                                        </p:attrNameLst>
                                      </p:cBhvr>
                                      <p:to>
                                        <p:strVal val="visible"/>
                                      </p:to>
                                    </p:set>
                                    <p:animEffect transition="in" filter="box(in)">
                                      <p:cBhvr>
                                        <p:cTn id="27" dur="500"/>
                                        <p:tgtEl>
                                          <p:spTgt spid="30618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06183"/>
                                        </p:tgtEl>
                                        <p:attrNameLst>
                                          <p:attrName>style.visibility</p:attrName>
                                        </p:attrNameLst>
                                      </p:cBhvr>
                                      <p:to>
                                        <p:strVal val="visible"/>
                                      </p:to>
                                    </p:set>
                                    <p:animEffect transition="in" filter="box(in)">
                                      <p:cBhvr>
                                        <p:cTn id="32" dur="500"/>
                                        <p:tgtEl>
                                          <p:spTgt spid="30618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06184"/>
                                        </p:tgtEl>
                                        <p:attrNameLst>
                                          <p:attrName>style.visibility</p:attrName>
                                        </p:attrNameLst>
                                      </p:cBhvr>
                                      <p:to>
                                        <p:strVal val="visible"/>
                                      </p:to>
                                    </p:set>
                                    <p:animEffect transition="in" filter="box(in)">
                                      <p:cBhvr>
                                        <p:cTn id="37" dur="500"/>
                                        <p:tgtEl>
                                          <p:spTgt spid="30618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06185"/>
                                        </p:tgtEl>
                                        <p:attrNameLst>
                                          <p:attrName>style.visibility</p:attrName>
                                        </p:attrNameLst>
                                      </p:cBhvr>
                                      <p:to>
                                        <p:strVal val="visible"/>
                                      </p:to>
                                    </p:set>
                                    <p:animEffect transition="in" filter="box(in)">
                                      <p:cBhvr>
                                        <p:cTn id="42" dur="500"/>
                                        <p:tgtEl>
                                          <p:spTgt spid="306185"/>
                                        </p:tgtEl>
                                      </p:cBhvr>
                                    </p:animEffect>
                                  </p:childTnLst>
                                </p:cTn>
                              </p:par>
                              <p:par>
                                <p:cTn id="43" presetID="4" presetClass="entr" presetSubtype="16"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ox(in)">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306187"/>
                                        </p:tgtEl>
                                        <p:attrNameLst>
                                          <p:attrName>style.visibility</p:attrName>
                                        </p:attrNameLst>
                                      </p:cBhvr>
                                      <p:to>
                                        <p:strVal val="visible"/>
                                      </p:to>
                                    </p:set>
                                    <p:animEffect transition="in" filter="box(in)">
                                      <p:cBhvr>
                                        <p:cTn id="50" dur="500"/>
                                        <p:tgtEl>
                                          <p:spTgt spid="30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Relationship between Line and phase voltages for a delta connection</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7211" name="Object 11"/>
          <p:cNvGraphicFramePr>
            <a:graphicFrameLocks noChangeAspect="1"/>
          </p:cNvGraphicFramePr>
          <p:nvPr/>
        </p:nvGraphicFramePr>
        <p:xfrm>
          <a:off x="4572000" y="2173287"/>
          <a:ext cx="4191000" cy="2170113"/>
        </p:xfrm>
        <a:graphic>
          <a:graphicData uri="http://schemas.openxmlformats.org/presentationml/2006/ole">
            <p:oleObj spid="_x0000_s307211" name="Visio" r:id="rId5" imgW="2146300" imgH="1141009" progId="Visio.Drawing.11">
              <p:embed/>
            </p:oleObj>
          </a:graphicData>
        </a:graphic>
      </p:graphicFrame>
      <p:graphicFrame>
        <p:nvGraphicFramePr>
          <p:cNvPr id="307212" name="Object 12"/>
          <p:cNvGraphicFramePr>
            <a:graphicFrameLocks noChangeAspect="1"/>
          </p:cNvGraphicFramePr>
          <p:nvPr/>
        </p:nvGraphicFramePr>
        <p:xfrm>
          <a:off x="1517650" y="2514600"/>
          <a:ext cx="1498600" cy="647700"/>
        </p:xfrm>
        <a:graphic>
          <a:graphicData uri="http://schemas.openxmlformats.org/presentationml/2006/ole">
            <p:oleObj spid="_x0000_s307212" name="Equation" r:id="rId6" imgW="1498320" imgH="647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7211"/>
                                        </p:tgtEl>
                                        <p:attrNameLst>
                                          <p:attrName>style.visibility</p:attrName>
                                        </p:attrNameLst>
                                      </p:cBhvr>
                                      <p:to>
                                        <p:strVal val="visible"/>
                                      </p:to>
                                    </p:set>
                                    <p:animEffect transition="in" filter="box(in)">
                                      <p:cBhvr>
                                        <p:cTn id="12" dur="500"/>
                                        <p:tgtEl>
                                          <p:spTgt spid="3072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7212"/>
                                        </p:tgtEl>
                                        <p:attrNameLst>
                                          <p:attrName>style.visibility</p:attrName>
                                        </p:attrNameLst>
                                      </p:cBhvr>
                                      <p:to>
                                        <p:strVal val="visible"/>
                                      </p:to>
                                    </p:set>
                                    <p:animEffect transition="in" filter="box(in)">
                                      <p:cBhvr>
                                        <p:cTn id="17" dur="500"/>
                                        <p:tgtEl>
                                          <p:spTgt spid="307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Relationship between Line and phase current for a star connection</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7212" name="Object 12"/>
          <p:cNvGraphicFramePr>
            <a:graphicFrameLocks noChangeAspect="1"/>
          </p:cNvGraphicFramePr>
          <p:nvPr/>
        </p:nvGraphicFramePr>
        <p:xfrm>
          <a:off x="1543050" y="2514600"/>
          <a:ext cx="1447800" cy="647700"/>
        </p:xfrm>
        <a:graphic>
          <a:graphicData uri="http://schemas.openxmlformats.org/presentationml/2006/ole">
            <p:oleObj spid="_x0000_s308227" name="Equation" r:id="rId5" imgW="1447560" imgH="647640" progId="Equation.3">
              <p:embed/>
            </p:oleObj>
          </a:graphicData>
        </a:graphic>
      </p:graphicFrame>
      <p:graphicFrame>
        <p:nvGraphicFramePr>
          <p:cNvPr id="308230" name="Object 6"/>
          <p:cNvGraphicFramePr>
            <a:graphicFrameLocks noChangeAspect="1"/>
          </p:cNvGraphicFramePr>
          <p:nvPr/>
        </p:nvGraphicFramePr>
        <p:xfrm>
          <a:off x="4002088" y="1981200"/>
          <a:ext cx="4532312" cy="3581399"/>
        </p:xfrm>
        <a:graphic>
          <a:graphicData uri="http://schemas.openxmlformats.org/presentationml/2006/ole">
            <p:oleObj spid="_x0000_s308230" name="Visio" r:id="rId6" imgW="1902543" imgH="1996969"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7212"/>
                                        </p:tgtEl>
                                        <p:attrNameLst>
                                          <p:attrName>style.visibility</p:attrName>
                                        </p:attrNameLst>
                                      </p:cBhvr>
                                      <p:to>
                                        <p:strVal val="visible"/>
                                      </p:to>
                                    </p:set>
                                    <p:animEffect transition="in" filter="box(in)">
                                      <p:cBhvr>
                                        <p:cTn id="12" dur="500"/>
                                        <p:tgtEl>
                                          <p:spTgt spid="307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Relationship between Line and phase currents for a delta connection</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346075" indent="-346075" algn="l">
              <a:lnSpc>
                <a:spcPct val="120000"/>
              </a:lnSpc>
            </a:pPr>
            <a:r>
              <a:rPr lang="en-US" sz="11200" b="1" dirty="0" smtClean="0">
                <a:solidFill>
                  <a:srgbClr val="0000FF"/>
                </a:solidFill>
              </a:rPr>
              <a:t> Hence, for a delta connection, the line current is                                                  	times the phase current </a:t>
            </a: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80589" name="Object 13"/>
          <p:cNvGraphicFramePr>
            <a:graphicFrameLocks noChangeAspect="1"/>
          </p:cNvGraphicFramePr>
          <p:nvPr/>
        </p:nvGraphicFramePr>
        <p:xfrm>
          <a:off x="1079500" y="2286000"/>
          <a:ext cx="2451100" cy="596900"/>
        </p:xfrm>
        <a:graphic>
          <a:graphicData uri="http://schemas.openxmlformats.org/presentationml/2006/ole">
            <p:oleObj spid="_x0000_s310274" name="Equation" r:id="rId5" imgW="2450880" imgH="596880" progId="Equation.3">
              <p:embed/>
            </p:oleObj>
          </a:graphicData>
        </a:graphic>
      </p:graphicFrame>
      <p:graphicFrame>
        <p:nvGraphicFramePr>
          <p:cNvPr id="306180" name="Object 13"/>
          <p:cNvGraphicFramePr>
            <a:graphicFrameLocks noChangeAspect="1"/>
          </p:cNvGraphicFramePr>
          <p:nvPr/>
        </p:nvGraphicFramePr>
        <p:xfrm>
          <a:off x="1631950" y="2895600"/>
          <a:ext cx="4025900" cy="495300"/>
        </p:xfrm>
        <a:graphic>
          <a:graphicData uri="http://schemas.openxmlformats.org/presentationml/2006/ole">
            <p:oleObj spid="_x0000_s310275" name="Equation" r:id="rId6" imgW="4025880" imgH="495000" progId="Equation.3">
              <p:embed/>
            </p:oleObj>
          </a:graphicData>
        </a:graphic>
      </p:graphicFrame>
      <p:graphicFrame>
        <p:nvGraphicFramePr>
          <p:cNvPr id="306181" name="Object 13"/>
          <p:cNvGraphicFramePr>
            <a:graphicFrameLocks noChangeAspect="1"/>
          </p:cNvGraphicFramePr>
          <p:nvPr/>
        </p:nvGraphicFramePr>
        <p:xfrm>
          <a:off x="1644650" y="3378200"/>
          <a:ext cx="3822700" cy="584200"/>
        </p:xfrm>
        <a:graphic>
          <a:graphicData uri="http://schemas.openxmlformats.org/presentationml/2006/ole">
            <p:oleObj spid="_x0000_s310276" name="Equation" r:id="rId7" imgW="3822480" imgH="583920" progId="Equation.3">
              <p:embed/>
            </p:oleObj>
          </a:graphicData>
        </a:graphic>
      </p:graphicFrame>
      <p:graphicFrame>
        <p:nvGraphicFramePr>
          <p:cNvPr id="306182" name="Object 13"/>
          <p:cNvGraphicFramePr>
            <a:graphicFrameLocks noChangeAspect="1"/>
          </p:cNvGraphicFramePr>
          <p:nvPr/>
        </p:nvGraphicFramePr>
        <p:xfrm>
          <a:off x="1670050" y="3962400"/>
          <a:ext cx="6896100" cy="571500"/>
        </p:xfrm>
        <a:graphic>
          <a:graphicData uri="http://schemas.openxmlformats.org/presentationml/2006/ole">
            <p:oleObj spid="_x0000_s310277" name="Equation" r:id="rId8" imgW="6895800" imgH="571320" progId="Equation.3">
              <p:embed/>
            </p:oleObj>
          </a:graphicData>
        </a:graphic>
      </p:graphicFrame>
      <p:graphicFrame>
        <p:nvGraphicFramePr>
          <p:cNvPr id="306183" name="Object 13"/>
          <p:cNvGraphicFramePr>
            <a:graphicFrameLocks noChangeAspect="1"/>
          </p:cNvGraphicFramePr>
          <p:nvPr/>
        </p:nvGraphicFramePr>
        <p:xfrm>
          <a:off x="1720850" y="4495800"/>
          <a:ext cx="2959100" cy="1308100"/>
        </p:xfrm>
        <a:graphic>
          <a:graphicData uri="http://schemas.openxmlformats.org/presentationml/2006/ole">
            <p:oleObj spid="_x0000_s310278" name="Equation" r:id="rId9" imgW="2958840" imgH="1307880" progId="Equation.3">
              <p:embed/>
            </p:oleObj>
          </a:graphicData>
        </a:graphic>
      </p:graphicFrame>
      <p:graphicFrame>
        <p:nvGraphicFramePr>
          <p:cNvPr id="306184" name="Object 13"/>
          <p:cNvGraphicFramePr>
            <a:graphicFrameLocks noChangeAspect="1"/>
          </p:cNvGraphicFramePr>
          <p:nvPr/>
        </p:nvGraphicFramePr>
        <p:xfrm>
          <a:off x="4902200" y="4800600"/>
          <a:ext cx="2362200" cy="508000"/>
        </p:xfrm>
        <a:graphic>
          <a:graphicData uri="http://schemas.openxmlformats.org/presentationml/2006/ole">
            <p:oleObj spid="_x0000_s310279" name="Equation" r:id="rId10" imgW="2361960" imgH="507960" progId="Equation.3">
              <p:embed/>
            </p:oleObj>
          </a:graphicData>
        </a:graphic>
      </p:graphicFrame>
      <p:graphicFrame>
        <p:nvGraphicFramePr>
          <p:cNvPr id="306185" name="Object 13"/>
          <p:cNvGraphicFramePr>
            <a:graphicFrameLocks noChangeAspect="1"/>
          </p:cNvGraphicFramePr>
          <p:nvPr/>
        </p:nvGraphicFramePr>
        <p:xfrm>
          <a:off x="647700" y="6096000"/>
          <a:ext cx="647700" cy="381000"/>
        </p:xfrm>
        <a:graphic>
          <a:graphicData uri="http://schemas.openxmlformats.org/presentationml/2006/ole">
            <p:oleObj spid="_x0000_s310280" name="Equation" r:id="rId11" imgW="647640" imgH="507960" progId="Equation.3">
              <p:embed/>
            </p:oleObj>
          </a:graphicData>
        </a:graphic>
      </p:graphicFrame>
      <p:graphicFrame>
        <p:nvGraphicFramePr>
          <p:cNvPr id="306187" name="Object 13"/>
          <p:cNvGraphicFramePr>
            <a:graphicFrameLocks noChangeAspect="1"/>
          </p:cNvGraphicFramePr>
          <p:nvPr/>
        </p:nvGraphicFramePr>
        <p:xfrm>
          <a:off x="5137150" y="6032500"/>
          <a:ext cx="2044700" cy="673100"/>
        </p:xfrm>
        <a:graphic>
          <a:graphicData uri="http://schemas.openxmlformats.org/presentationml/2006/ole">
            <p:oleObj spid="_x0000_s310281" name="Equation" r:id="rId12" imgW="2044440" imgH="672840" progId="Equation.3">
              <p:embed/>
            </p:oleObj>
          </a:graphicData>
        </a:graphic>
      </p:graphicFrame>
      <p:graphicFrame>
        <p:nvGraphicFramePr>
          <p:cNvPr id="310282" name="Object 10"/>
          <p:cNvGraphicFramePr>
            <a:graphicFrameLocks noChangeAspect="1"/>
          </p:cNvGraphicFramePr>
          <p:nvPr/>
        </p:nvGraphicFramePr>
        <p:xfrm>
          <a:off x="5486400" y="1524000"/>
          <a:ext cx="3657600" cy="2286000"/>
        </p:xfrm>
        <a:graphic>
          <a:graphicData uri="http://schemas.openxmlformats.org/presentationml/2006/ole">
            <p:oleObj spid="_x0000_s310282" name="Visio" r:id="rId13" imgW="2604684" imgH="1469089"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0589"/>
                                        </p:tgtEl>
                                        <p:attrNameLst>
                                          <p:attrName>style.visibility</p:attrName>
                                        </p:attrNameLst>
                                      </p:cBhvr>
                                      <p:to>
                                        <p:strVal val="visible"/>
                                      </p:to>
                                    </p:set>
                                    <p:animEffect transition="in" filter="box(in)">
                                      <p:cBhvr>
                                        <p:cTn id="7" dur="500"/>
                                        <p:tgtEl>
                                          <p:spTgt spid="2805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6180"/>
                                        </p:tgtEl>
                                        <p:attrNameLst>
                                          <p:attrName>style.visibility</p:attrName>
                                        </p:attrNameLst>
                                      </p:cBhvr>
                                      <p:to>
                                        <p:strVal val="visible"/>
                                      </p:to>
                                    </p:set>
                                    <p:animEffect transition="in" filter="box(in)">
                                      <p:cBhvr>
                                        <p:cTn id="12" dur="500"/>
                                        <p:tgtEl>
                                          <p:spTgt spid="30618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6181"/>
                                        </p:tgtEl>
                                        <p:attrNameLst>
                                          <p:attrName>style.visibility</p:attrName>
                                        </p:attrNameLst>
                                      </p:cBhvr>
                                      <p:to>
                                        <p:strVal val="visible"/>
                                      </p:to>
                                    </p:set>
                                    <p:animEffect transition="in" filter="box(in)">
                                      <p:cBhvr>
                                        <p:cTn id="17" dur="500"/>
                                        <p:tgtEl>
                                          <p:spTgt spid="30618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06182"/>
                                        </p:tgtEl>
                                        <p:attrNameLst>
                                          <p:attrName>style.visibility</p:attrName>
                                        </p:attrNameLst>
                                      </p:cBhvr>
                                      <p:to>
                                        <p:strVal val="visible"/>
                                      </p:to>
                                    </p:set>
                                    <p:animEffect transition="in" filter="box(in)">
                                      <p:cBhvr>
                                        <p:cTn id="22" dur="500"/>
                                        <p:tgtEl>
                                          <p:spTgt spid="30618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06183"/>
                                        </p:tgtEl>
                                        <p:attrNameLst>
                                          <p:attrName>style.visibility</p:attrName>
                                        </p:attrNameLst>
                                      </p:cBhvr>
                                      <p:to>
                                        <p:strVal val="visible"/>
                                      </p:to>
                                    </p:set>
                                    <p:animEffect transition="in" filter="box(in)">
                                      <p:cBhvr>
                                        <p:cTn id="27" dur="500"/>
                                        <p:tgtEl>
                                          <p:spTgt spid="30618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06184"/>
                                        </p:tgtEl>
                                        <p:attrNameLst>
                                          <p:attrName>style.visibility</p:attrName>
                                        </p:attrNameLst>
                                      </p:cBhvr>
                                      <p:to>
                                        <p:strVal val="visible"/>
                                      </p:to>
                                    </p:set>
                                    <p:animEffect transition="in" filter="box(in)">
                                      <p:cBhvr>
                                        <p:cTn id="32" dur="500"/>
                                        <p:tgtEl>
                                          <p:spTgt spid="30618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06185"/>
                                        </p:tgtEl>
                                        <p:attrNameLst>
                                          <p:attrName>style.visibility</p:attrName>
                                        </p:attrNameLst>
                                      </p:cBhvr>
                                      <p:to>
                                        <p:strVal val="visible"/>
                                      </p:to>
                                    </p:set>
                                    <p:animEffect transition="in" filter="box(in)">
                                      <p:cBhvr>
                                        <p:cTn id="37" dur="500"/>
                                        <p:tgtEl>
                                          <p:spTgt spid="306185"/>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box(in)">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306187"/>
                                        </p:tgtEl>
                                        <p:attrNameLst>
                                          <p:attrName>style.visibility</p:attrName>
                                        </p:attrNameLst>
                                      </p:cBhvr>
                                      <p:to>
                                        <p:strVal val="visible"/>
                                      </p:to>
                                    </p:set>
                                    <p:animEffect transition="in" filter="box(in)">
                                      <p:cBhvr>
                                        <p:cTn id="45" dur="500"/>
                                        <p:tgtEl>
                                          <p:spTgt spid="30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smtClean="0">
                <a:solidFill>
                  <a:srgbClr val="0000FF"/>
                </a:solidFill>
              </a:rPr>
              <a:t>Analysis of three-phase balanced circuits</a:t>
            </a:r>
          </a:p>
          <a:p>
            <a:pPr marL="695325" indent="-347663" algn="just">
              <a:lnSpc>
                <a:spcPct val="120000"/>
              </a:lnSpc>
              <a:buFont typeface="Wingdings" pitchFamily="2" charset="2"/>
              <a:buChar char="q"/>
            </a:pPr>
            <a:r>
              <a:rPr lang="en-US" sz="11200" b="1" smtClean="0">
                <a:solidFill>
                  <a:srgbClr val="0000FF"/>
                </a:solidFill>
              </a:rPr>
              <a:t>A balanced three-phase circuit is that in which identical loads are connected in each phase. </a:t>
            </a:r>
          </a:p>
          <a:p>
            <a:pPr marL="695325" indent="-347663" algn="just">
              <a:lnSpc>
                <a:spcPct val="120000"/>
              </a:lnSpc>
              <a:buFont typeface="Wingdings" pitchFamily="2" charset="2"/>
              <a:buChar char="q"/>
            </a:pPr>
            <a:r>
              <a:rPr lang="en-US" sz="11200" b="1" smtClean="0">
                <a:solidFill>
                  <a:srgbClr val="0000FF"/>
                </a:solidFill>
              </a:rPr>
              <a:t>The currents that flow in a balanced three-phase system are equal in magnitude and also 120° out of phase.</a:t>
            </a:r>
          </a:p>
          <a:p>
            <a:pPr marL="695325" indent="-347663" algn="just">
              <a:lnSpc>
                <a:spcPct val="120000"/>
              </a:lnSpc>
              <a:buFont typeface="Wingdings" pitchFamily="2" charset="2"/>
              <a:buChar char="q"/>
            </a:pPr>
            <a:r>
              <a:rPr lang="en-US" sz="11200" b="1" smtClean="0">
                <a:solidFill>
                  <a:srgbClr val="0000FF"/>
                </a:solidFill>
              </a:rPr>
              <a:t>A balanced three-phase circuit is analysed by considering just one phase</a:t>
            </a:r>
          </a:p>
          <a:p>
            <a:pPr marL="695325" indent="-347663" algn="just">
              <a:lnSpc>
                <a:spcPct val="120000"/>
              </a:lnSpc>
              <a:buFont typeface="Wingdings" pitchFamily="2" charset="2"/>
              <a:buChar char="q"/>
            </a:pPr>
            <a:r>
              <a:rPr lang="en-US" sz="11200" b="1" smtClean="0">
                <a:solidFill>
                  <a:srgbClr val="0000FF"/>
                </a:solidFill>
              </a:rPr>
              <a:t>When finding total power, the per phase power is multiplied by three</a:t>
            </a:r>
          </a:p>
          <a:p>
            <a:pPr marL="695325" indent="-347663" algn="just">
              <a:lnSpc>
                <a:spcPct val="120000"/>
              </a:lnSpc>
              <a:buFont typeface="Wingdings" pitchFamily="2" charset="2"/>
              <a:buChar char="q"/>
            </a:pPr>
            <a:r>
              <a:rPr lang="en-US" sz="11200" b="1" smtClean="0">
                <a:solidFill>
                  <a:srgbClr val="0000FF"/>
                </a:solidFill>
              </a:rPr>
              <a:t>1-phase power factor in the same as 3-phase </a:t>
            </a:r>
          </a:p>
          <a:p>
            <a:pPr marL="346075" indent="1588" algn="just">
              <a:lnSpc>
                <a:spcPct val="120000"/>
              </a:lnSpc>
              <a:buFont typeface="Wingdings" pitchFamily="2" charset="2"/>
              <a:buChar char="q"/>
            </a:pPr>
            <a:endParaRPr lang="en-US" sz="11200" b="1"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1</a:t>
            </a:r>
          </a:p>
          <a:p>
            <a:pPr marL="346075" indent="-346075" algn="just">
              <a:lnSpc>
                <a:spcPct val="120000"/>
              </a:lnSpc>
            </a:pPr>
            <a:r>
              <a:rPr lang="en-US" sz="11200" b="1" dirty="0" smtClean="0">
                <a:solidFill>
                  <a:srgbClr val="0000FF"/>
                </a:solidFill>
              </a:rPr>
              <a:t>	Three identical resistors are connected in star across a 3-phase, 415-V supply.  If each resistor has a resistance of 50 ohms, calculate (a) the voltage across each resistor (b) the current in each resistor (c) the total power supplied to the load</a:t>
            </a:r>
          </a:p>
          <a:p>
            <a:pPr marL="346075" indent="-346075"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pPr>
            <a:r>
              <a:rPr lang="en-US" sz="11200" b="1" dirty="0" smtClean="0">
                <a:solidFill>
                  <a:srgbClr val="0000FF"/>
                </a:solidFill>
              </a:rPr>
              <a:t>	(a)</a:t>
            </a: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(b)</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1307" name="Object 13"/>
          <p:cNvGraphicFramePr>
            <a:graphicFrameLocks noChangeAspect="1"/>
          </p:cNvGraphicFramePr>
          <p:nvPr/>
        </p:nvGraphicFramePr>
        <p:xfrm>
          <a:off x="1295400" y="4381500"/>
          <a:ext cx="1689100" cy="1181100"/>
        </p:xfrm>
        <a:graphic>
          <a:graphicData uri="http://schemas.openxmlformats.org/presentationml/2006/ole">
            <p:oleObj spid="_x0000_s312322" name="Equation" r:id="rId5" imgW="1688760" imgH="1180800" progId="Equation.3">
              <p:embed/>
            </p:oleObj>
          </a:graphicData>
        </a:graphic>
      </p:graphicFrame>
      <p:graphicFrame>
        <p:nvGraphicFramePr>
          <p:cNvPr id="312324" name="Object 13"/>
          <p:cNvGraphicFramePr>
            <a:graphicFrameLocks noChangeAspect="1"/>
          </p:cNvGraphicFramePr>
          <p:nvPr/>
        </p:nvGraphicFramePr>
        <p:xfrm>
          <a:off x="3048000" y="4381500"/>
          <a:ext cx="1244600" cy="1181100"/>
        </p:xfrm>
        <a:graphic>
          <a:graphicData uri="http://schemas.openxmlformats.org/presentationml/2006/ole">
            <p:oleObj spid="_x0000_s312324" name="Equation" r:id="rId6" imgW="1244520" imgH="1180800" progId="Equation.3">
              <p:embed/>
            </p:oleObj>
          </a:graphicData>
        </a:graphic>
      </p:graphicFrame>
      <p:graphicFrame>
        <p:nvGraphicFramePr>
          <p:cNvPr id="312325" name="Object 13"/>
          <p:cNvGraphicFramePr>
            <a:graphicFrameLocks noChangeAspect="1"/>
          </p:cNvGraphicFramePr>
          <p:nvPr/>
        </p:nvGraphicFramePr>
        <p:xfrm>
          <a:off x="4330700" y="4724400"/>
          <a:ext cx="1231900" cy="419100"/>
        </p:xfrm>
        <a:graphic>
          <a:graphicData uri="http://schemas.openxmlformats.org/presentationml/2006/ole">
            <p:oleObj spid="_x0000_s312325" name="Equation" r:id="rId7" imgW="1231560" imgH="419040" progId="Equation.3">
              <p:embed/>
            </p:oleObj>
          </a:graphicData>
        </a:graphic>
      </p:graphicFrame>
      <p:graphicFrame>
        <p:nvGraphicFramePr>
          <p:cNvPr id="312326" name="Object 13"/>
          <p:cNvGraphicFramePr>
            <a:graphicFrameLocks noChangeAspect="1"/>
          </p:cNvGraphicFramePr>
          <p:nvPr/>
        </p:nvGraphicFramePr>
        <p:xfrm>
          <a:off x="1371600" y="5403850"/>
          <a:ext cx="1536700" cy="1193800"/>
        </p:xfrm>
        <a:graphic>
          <a:graphicData uri="http://schemas.openxmlformats.org/presentationml/2006/ole">
            <p:oleObj spid="_x0000_s312326" name="Equation" r:id="rId8" imgW="1536480" imgH="1193760" progId="Equation.3">
              <p:embed/>
            </p:oleObj>
          </a:graphicData>
        </a:graphic>
      </p:graphicFrame>
      <p:graphicFrame>
        <p:nvGraphicFramePr>
          <p:cNvPr id="312327" name="Object 13"/>
          <p:cNvGraphicFramePr>
            <a:graphicFrameLocks noChangeAspect="1"/>
          </p:cNvGraphicFramePr>
          <p:nvPr/>
        </p:nvGraphicFramePr>
        <p:xfrm>
          <a:off x="3022600" y="5422900"/>
          <a:ext cx="1257300" cy="1168400"/>
        </p:xfrm>
        <a:graphic>
          <a:graphicData uri="http://schemas.openxmlformats.org/presentationml/2006/ole">
            <p:oleObj spid="_x0000_s312327" name="Equation" r:id="rId9" imgW="1257120" imgH="1168200" progId="Equation.3">
              <p:embed/>
            </p:oleObj>
          </a:graphicData>
        </a:graphic>
      </p:graphicFrame>
      <p:graphicFrame>
        <p:nvGraphicFramePr>
          <p:cNvPr id="312328" name="Object 13"/>
          <p:cNvGraphicFramePr>
            <a:graphicFrameLocks noChangeAspect="1"/>
          </p:cNvGraphicFramePr>
          <p:nvPr/>
        </p:nvGraphicFramePr>
        <p:xfrm>
          <a:off x="4330700" y="5791200"/>
          <a:ext cx="1460500" cy="419100"/>
        </p:xfrm>
        <a:graphic>
          <a:graphicData uri="http://schemas.openxmlformats.org/presentationml/2006/ole">
            <p:oleObj spid="_x0000_s312328" name="Equation" r:id="rId10" imgW="146016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1307"/>
                                        </p:tgtEl>
                                        <p:attrNameLst>
                                          <p:attrName>style.visibility</p:attrName>
                                        </p:attrNameLst>
                                      </p:cBhvr>
                                      <p:to>
                                        <p:strVal val="visible"/>
                                      </p:to>
                                    </p:set>
                                    <p:animEffect transition="in" filter="box(in)">
                                      <p:cBhvr>
                                        <p:cTn id="27" dur="500"/>
                                        <p:tgtEl>
                                          <p:spTgt spid="31130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2324"/>
                                        </p:tgtEl>
                                        <p:attrNameLst>
                                          <p:attrName>style.visibility</p:attrName>
                                        </p:attrNameLst>
                                      </p:cBhvr>
                                      <p:to>
                                        <p:strVal val="visible"/>
                                      </p:to>
                                    </p:set>
                                    <p:animEffect transition="in" filter="box(in)">
                                      <p:cBhvr>
                                        <p:cTn id="32" dur="500"/>
                                        <p:tgtEl>
                                          <p:spTgt spid="31232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12325"/>
                                        </p:tgtEl>
                                        <p:attrNameLst>
                                          <p:attrName>style.visibility</p:attrName>
                                        </p:attrNameLst>
                                      </p:cBhvr>
                                      <p:to>
                                        <p:strVal val="visible"/>
                                      </p:to>
                                    </p:set>
                                    <p:animEffect transition="in" filter="box(in)">
                                      <p:cBhvr>
                                        <p:cTn id="37" dur="500"/>
                                        <p:tgtEl>
                                          <p:spTgt spid="31232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ox(in)">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12326"/>
                                        </p:tgtEl>
                                        <p:attrNameLst>
                                          <p:attrName>style.visibility</p:attrName>
                                        </p:attrNameLst>
                                      </p:cBhvr>
                                      <p:to>
                                        <p:strVal val="visible"/>
                                      </p:to>
                                    </p:set>
                                    <p:animEffect transition="in" filter="box(in)">
                                      <p:cBhvr>
                                        <p:cTn id="47" dur="500"/>
                                        <p:tgtEl>
                                          <p:spTgt spid="312326"/>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312327"/>
                                        </p:tgtEl>
                                        <p:attrNameLst>
                                          <p:attrName>style.visibility</p:attrName>
                                        </p:attrNameLst>
                                      </p:cBhvr>
                                      <p:to>
                                        <p:strVal val="visible"/>
                                      </p:to>
                                    </p:set>
                                    <p:animEffect transition="in" filter="box(in)">
                                      <p:cBhvr>
                                        <p:cTn id="52" dur="500"/>
                                        <p:tgtEl>
                                          <p:spTgt spid="31232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312328"/>
                                        </p:tgtEl>
                                        <p:attrNameLst>
                                          <p:attrName>style.visibility</p:attrName>
                                        </p:attrNameLst>
                                      </p:cBhvr>
                                      <p:to>
                                        <p:strVal val="visible"/>
                                      </p:to>
                                    </p:set>
                                    <p:animEffect transition="in" filter="box(in)">
                                      <p:cBhvr>
                                        <p:cTn id="57" dur="500"/>
                                        <p:tgtEl>
                                          <p:spTgt spid="312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r>
              <a:rPr lang="en-US" sz="11200" b="1" dirty="0" smtClean="0">
                <a:solidFill>
                  <a:srgbClr val="0000FF"/>
                </a:solidFill>
              </a:rPr>
              <a:t>	(c)</a:t>
            </a: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1307" name="Object 13"/>
          <p:cNvGraphicFramePr>
            <a:graphicFrameLocks noChangeAspect="1"/>
          </p:cNvGraphicFramePr>
          <p:nvPr/>
        </p:nvGraphicFramePr>
        <p:xfrm>
          <a:off x="1295400" y="1371600"/>
          <a:ext cx="1943100" cy="647700"/>
        </p:xfrm>
        <a:graphic>
          <a:graphicData uri="http://schemas.openxmlformats.org/presentationml/2006/ole">
            <p:oleObj spid="_x0000_s313346" name="Equation" r:id="rId5" imgW="1942920" imgH="647640" progId="Equation.3">
              <p:embed/>
            </p:oleObj>
          </a:graphicData>
        </a:graphic>
      </p:graphicFrame>
      <p:graphicFrame>
        <p:nvGraphicFramePr>
          <p:cNvPr id="313352" name="Object 13"/>
          <p:cNvGraphicFramePr>
            <a:graphicFrameLocks noChangeAspect="1"/>
          </p:cNvGraphicFramePr>
          <p:nvPr/>
        </p:nvGraphicFramePr>
        <p:xfrm>
          <a:off x="3352800" y="1447800"/>
          <a:ext cx="2286000" cy="419100"/>
        </p:xfrm>
        <a:graphic>
          <a:graphicData uri="http://schemas.openxmlformats.org/presentationml/2006/ole">
            <p:oleObj spid="_x0000_s313352" name="Equation" r:id="rId6" imgW="2286000" imgH="419040" progId="Equation.3">
              <p:embed/>
            </p:oleObj>
          </a:graphicData>
        </a:graphic>
      </p:graphicFrame>
      <p:graphicFrame>
        <p:nvGraphicFramePr>
          <p:cNvPr id="313353" name="Object 13"/>
          <p:cNvGraphicFramePr>
            <a:graphicFrameLocks noChangeAspect="1"/>
          </p:cNvGraphicFramePr>
          <p:nvPr/>
        </p:nvGraphicFramePr>
        <p:xfrm>
          <a:off x="5803900" y="1485900"/>
          <a:ext cx="1968500" cy="419100"/>
        </p:xfrm>
        <a:graphic>
          <a:graphicData uri="http://schemas.openxmlformats.org/presentationml/2006/ole">
            <p:oleObj spid="_x0000_s313353" name="Equation" r:id="rId7" imgW="1968480" imgH="419040" progId="Equation.3">
              <p:embed/>
            </p:oleObj>
          </a:graphicData>
        </a:graphic>
      </p:graphicFrame>
      <p:graphicFrame>
        <p:nvGraphicFramePr>
          <p:cNvPr id="313354" name="Object 13"/>
          <p:cNvGraphicFramePr>
            <a:graphicFrameLocks noChangeAspect="1"/>
          </p:cNvGraphicFramePr>
          <p:nvPr/>
        </p:nvGraphicFramePr>
        <p:xfrm>
          <a:off x="914400" y="2247900"/>
          <a:ext cx="2616200" cy="647700"/>
        </p:xfrm>
        <a:graphic>
          <a:graphicData uri="http://schemas.openxmlformats.org/presentationml/2006/ole">
            <p:oleObj spid="_x0000_s313354" name="Equation" r:id="rId8" imgW="2616120" imgH="647640" progId="Equation.3">
              <p:embed/>
            </p:oleObj>
          </a:graphicData>
        </a:graphic>
      </p:graphicFrame>
      <p:graphicFrame>
        <p:nvGraphicFramePr>
          <p:cNvPr id="313355" name="Object 13"/>
          <p:cNvGraphicFramePr>
            <a:graphicFrameLocks noChangeAspect="1"/>
          </p:cNvGraphicFramePr>
          <p:nvPr/>
        </p:nvGraphicFramePr>
        <p:xfrm>
          <a:off x="3632200" y="2362200"/>
          <a:ext cx="4216400" cy="419100"/>
        </p:xfrm>
        <a:graphic>
          <a:graphicData uri="http://schemas.openxmlformats.org/presentationml/2006/ole">
            <p:oleObj spid="_x0000_s313355" name="Equation" r:id="rId9" imgW="421632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1307"/>
                                        </p:tgtEl>
                                        <p:attrNameLst>
                                          <p:attrName>style.visibility</p:attrName>
                                        </p:attrNameLst>
                                      </p:cBhvr>
                                      <p:to>
                                        <p:strVal val="visible"/>
                                      </p:to>
                                    </p:set>
                                    <p:animEffect transition="in" filter="box(in)">
                                      <p:cBhvr>
                                        <p:cTn id="12" dur="500"/>
                                        <p:tgtEl>
                                          <p:spTgt spid="31130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3352"/>
                                        </p:tgtEl>
                                        <p:attrNameLst>
                                          <p:attrName>style.visibility</p:attrName>
                                        </p:attrNameLst>
                                      </p:cBhvr>
                                      <p:to>
                                        <p:strVal val="visible"/>
                                      </p:to>
                                    </p:set>
                                    <p:animEffect transition="in" filter="box(in)">
                                      <p:cBhvr>
                                        <p:cTn id="17" dur="500"/>
                                        <p:tgtEl>
                                          <p:spTgt spid="31335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13353"/>
                                        </p:tgtEl>
                                        <p:attrNameLst>
                                          <p:attrName>style.visibility</p:attrName>
                                        </p:attrNameLst>
                                      </p:cBhvr>
                                      <p:to>
                                        <p:strVal val="visible"/>
                                      </p:to>
                                    </p:set>
                                    <p:animEffect transition="in" filter="box(in)">
                                      <p:cBhvr>
                                        <p:cTn id="22" dur="500"/>
                                        <p:tgtEl>
                                          <p:spTgt spid="31335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3354"/>
                                        </p:tgtEl>
                                        <p:attrNameLst>
                                          <p:attrName>style.visibility</p:attrName>
                                        </p:attrNameLst>
                                      </p:cBhvr>
                                      <p:to>
                                        <p:strVal val="visible"/>
                                      </p:to>
                                    </p:set>
                                    <p:animEffect transition="in" filter="box(in)">
                                      <p:cBhvr>
                                        <p:cTn id="27" dur="500"/>
                                        <p:tgtEl>
                                          <p:spTgt spid="3133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3355"/>
                                        </p:tgtEl>
                                        <p:attrNameLst>
                                          <p:attrName>style.visibility</p:attrName>
                                        </p:attrNameLst>
                                      </p:cBhvr>
                                      <p:to>
                                        <p:strVal val="visible"/>
                                      </p:to>
                                    </p:set>
                                    <p:animEffect transition="in" filter="box(in)">
                                      <p:cBhvr>
                                        <p:cTn id="32" dur="500"/>
                                        <p:tgtEl>
                                          <p:spTgt spid="313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2</a:t>
            </a:r>
          </a:p>
          <a:p>
            <a:pPr marL="346075" indent="-346075" algn="just">
              <a:lnSpc>
                <a:spcPct val="120000"/>
              </a:lnSpc>
            </a:pPr>
            <a:r>
              <a:rPr lang="en-US" sz="11200" b="1" dirty="0" smtClean="0">
                <a:solidFill>
                  <a:srgbClr val="0000FF"/>
                </a:solidFill>
              </a:rPr>
              <a:t>	 Three identical impedances are connected in delta across a 3-phase, 415-V supply. If the line current is 10 A, calculate (a) the current in each impedance (b) the value of each impedance.</a:t>
            </a:r>
          </a:p>
          <a:p>
            <a:pPr marL="346075" indent="-346075"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buFont typeface="Wingdings" pitchFamily="2" charset="2"/>
              <a:buChar char="v"/>
            </a:pPr>
            <a:r>
              <a:rPr lang="en-US" sz="11200" b="1" dirty="0" smtClean="0">
                <a:solidFill>
                  <a:srgbClr val="0000FF"/>
                </a:solidFill>
              </a:rPr>
              <a:t>(a)</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346075" indent="-346075" algn="just">
              <a:lnSpc>
                <a:spcPct val="120000"/>
              </a:lnSpc>
              <a:buFont typeface="Wingdings" pitchFamily="2" charset="2"/>
              <a:buChar char="v"/>
            </a:pPr>
            <a:r>
              <a:rPr lang="en-US" sz="11200" b="1" dirty="0" smtClean="0">
                <a:solidFill>
                  <a:srgbClr val="0000FF"/>
                </a:solidFill>
              </a:rPr>
              <a:t>(b)</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3354" name="Object 13"/>
          <p:cNvGraphicFramePr>
            <a:graphicFrameLocks noChangeAspect="1"/>
          </p:cNvGraphicFramePr>
          <p:nvPr/>
        </p:nvGraphicFramePr>
        <p:xfrm>
          <a:off x="1308100" y="3924300"/>
          <a:ext cx="1663700" cy="1181100"/>
        </p:xfrm>
        <a:graphic>
          <a:graphicData uri="http://schemas.openxmlformats.org/presentationml/2006/ole">
            <p:oleObj spid="_x0000_s314373" name="Equation" r:id="rId5" imgW="1663560" imgH="1180800" progId="Equation.3">
              <p:embed/>
            </p:oleObj>
          </a:graphicData>
        </a:graphic>
      </p:graphicFrame>
      <p:graphicFrame>
        <p:nvGraphicFramePr>
          <p:cNvPr id="314375" name="Object 10"/>
          <p:cNvGraphicFramePr>
            <a:graphicFrameLocks noChangeAspect="1"/>
          </p:cNvGraphicFramePr>
          <p:nvPr/>
        </p:nvGraphicFramePr>
        <p:xfrm>
          <a:off x="3060700" y="3924300"/>
          <a:ext cx="2882900" cy="1181100"/>
        </p:xfrm>
        <a:graphic>
          <a:graphicData uri="http://schemas.openxmlformats.org/presentationml/2006/ole">
            <p:oleObj spid="_x0000_s314375" name="Equation" r:id="rId6" imgW="2882880" imgH="1180800" progId="Equation.3">
              <p:embed/>
            </p:oleObj>
          </a:graphicData>
        </a:graphic>
      </p:graphicFrame>
      <p:graphicFrame>
        <p:nvGraphicFramePr>
          <p:cNvPr id="314376" name="Object 10"/>
          <p:cNvGraphicFramePr>
            <a:graphicFrameLocks noChangeAspect="1"/>
          </p:cNvGraphicFramePr>
          <p:nvPr/>
        </p:nvGraphicFramePr>
        <p:xfrm>
          <a:off x="1377950" y="5080000"/>
          <a:ext cx="1651000" cy="1384300"/>
        </p:xfrm>
        <a:graphic>
          <a:graphicData uri="http://schemas.openxmlformats.org/presentationml/2006/ole">
            <p:oleObj spid="_x0000_s314376" name="Equation" r:id="rId7" imgW="1650960" imgH="1384200" progId="Equation.3">
              <p:embed/>
            </p:oleObj>
          </a:graphicData>
        </a:graphic>
      </p:graphicFrame>
      <p:graphicFrame>
        <p:nvGraphicFramePr>
          <p:cNvPr id="314377" name="Object 10"/>
          <p:cNvGraphicFramePr>
            <a:graphicFrameLocks noChangeAspect="1"/>
          </p:cNvGraphicFramePr>
          <p:nvPr/>
        </p:nvGraphicFramePr>
        <p:xfrm>
          <a:off x="3086100" y="5105400"/>
          <a:ext cx="3467100" cy="1168400"/>
        </p:xfrm>
        <a:graphic>
          <a:graphicData uri="http://schemas.openxmlformats.org/presentationml/2006/ole">
            <p:oleObj spid="_x0000_s314377" name="Equation" r:id="rId8" imgW="3466800" imgH="11682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3354"/>
                                        </p:tgtEl>
                                        <p:attrNameLst>
                                          <p:attrName>style.visibility</p:attrName>
                                        </p:attrNameLst>
                                      </p:cBhvr>
                                      <p:to>
                                        <p:strVal val="visible"/>
                                      </p:to>
                                    </p:set>
                                    <p:animEffect transition="in" filter="box(in)">
                                      <p:cBhvr>
                                        <p:cTn id="27" dur="500"/>
                                        <p:tgtEl>
                                          <p:spTgt spid="3133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4375"/>
                                        </p:tgtEl>
                                        <p:attrNameLst>
                                          <p:attrName>style.visibility</p:attrName>
                                        </p:attrNameLst>
                                      </p:cBhvr>
                                      <p:to>
                                        <p:strVal val="visible"/>
                                      </p:to>
                                    </p:set>
                                    <p:animEffect transition="in" filter="box(in)">
                                      <p:cBhvr>
                                        <p:cTn id="32" dur="500"/>
                                        <p:tgtEl>
                                          <p:spTgt spid="31437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14376"/>
                                        </p:tgtEl>
                                        <p:attrNameLst>
                                          <p:attrName>style.visibility</p:attrName>
                                        </p:attrNameLst>
                                      </p:cBhvr>
                                      <p:to>
                                        <p:strVal val="visible"/>
                                      </p:to>
                                    </p:set>
                                    <p:animEffect transition="in" filter="box(in)">
                                      <p:cBhvr>
                                        <p:cTn id="42" dur="500"/>
                                        <p:tgtEl>
                                          <p:spTgt spid="31437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14377"/>
                                        </p:tgtEl>
                                        <p:attrNameLst>
                                          <p:attrName>style.visibility</p:attrName>
                                        </p:attrNameLst>
                                      </p:cBhvr>
                                      <p:to>
                                        <p:strVal val="visible"/>
                                      </p:to>
                                    </p:set>
                                    <p:animEffect transition="in" filter="box(in)">
                                      <p:cBhvr>
                                        <p:cTn id="47" dur="500"/>
                                        <p:tgtEl>
                                          <p:spTgt spid="314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RESISTORS IN PARALLEL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i="1" dirty="0" smtClean="0">
                <a:solidFill>
                  <a:srgbClr val="0000FF"/>
                </a:solidFill>
              </a:rPr>
              <a:t>Self assessment </a:t>
            </a:r>
          </a:p>
          <a:p>
            <a:pPr algn="just"/>
            <a:r>
              <a:rPr lang="en-US" sz="2800" dirty="0" smtClean="0">
                <a:solidFill>
                  <a:schemeClr val="tx1"/>
                </a:solidFill>
              </a:rPr>
              <a:t>Which of the resistors in the circuit below are in parallel?</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rgbClr val="0000FF"/>
                </a:solidFill>
              </a:rPr>
              <a:t>ANS</a:t>
            </a:r>
            <a:r>
              <a:rPr lang="en-US" sz="2800" dirty="0" smtClean="0">
                <a:solidFill>
                  <a:schemeClr val="tx1"/>
                </a:solidFill>
              </a:rPr>
              <a:t>: </a:t>
            </a:r>
          </a:p>
          <a:p>
            <a:pPr algn="just"/>
            <a:endParaRPr lang="en-US" sz="2800" dirty="0" smtClean="0">
              <a:solidFill>
                <a:schemeClr val="tx1"/>
              </a:solidFill>
            </a:endParaRPr>
          </a:p>
          <a:p>
            <a:pPr algn="just"/>
            <a:endParaRPr lang="en-US" sz="1800" dirty="0" smtClean="0">
              <a:solidFill>
                <a:srgbClr val="0000FF"/>
              </a:solidFill>
            </a:endParaRPr>
          </a:p>
          <a:p>
            <a:pPr algn="just"/>
            <a:endParaRPr lang="en-US" sz="1800" dirty="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721" name="Object 1"/>
          <p:cNvGraphicFramePr>
            <a:graphicFrameLocks noChangeAspect="1"/>
          </p:cNvGraphicFramePr>
          <p:nvPr/>
        </p:nvGraphicFramePr>
        <p:xfrm>
          <a:off x="1524000" y="2514600"/>
          <a:ext cx="3733800" cy="2209800"/>
        </p:xfrm>
        <a:graphic>
          <a:graphicData uri="http://schemas.openxmlformats.org/presentationml/2006/ole">
            <p:oleObj spid="_x0000_s30721" name="Visio" r:id="rId5" imgW="2567035" imgH="1702927" progId="Visio.Drawing.11">
              <p:embed/>
            </p:oleObj>
          </a:graphicData>
        </a:graphic>
      </p:graphicFrame>
      <p:graphicFrame>
        <p:nvGraphicFramePr>
          <p:cNvPr id="5" name="Object 2"/>
          <p:cNvGraphicFramePr>
            <a:graphicFrameLocks noChangeAspect="1"/>
          </p:cNvGraphicFramePr>
          <p:nvPr/>
        </p:nvGraphicFramePr>
        <p:xfrm>
          <a:off x="1524000" y="5029200"/>
          <a:ext cx="762000" cy="381000"/>
        </p:xfrm>
        <a:graphic>
          <a:graphicData uri="http://schemas.openxmlformats.org/presentationml/2006/ole">
            <p:oleObj spid="_x0000_s30722" name="Equation" r:id="rId6" imgW="290186" imgH="155212" progId="Equation.3">
              <p:embed/>
            </p:oleObj>
          </a:graphicData>
        </a:graphic>
      </p:graphicFrame>
      <p:sp>
        <p:nvSpPr>
          <p:cNvPr id="9" name="Oval 8"/>
          <p:cNvSpPr/>
          <p:nvPr/>
        </p:nvSpPr>
        <p:spPr>
          <a:xfrm>
            <a:off x="2743200" y="4495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819400" y="2590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0721"/>
                                        </p:tgtEl>
                                        <p:attrNameLst>
                                          <p:attrName>style.visibility</p:attrName>
                                        </p:attrNameLst>
                                      </p:cBhvr>
                                      <p:to>
                                        <p:strVal val="visible"/>
                                      </p:to>
                                    </p:set>
                                    <p:animEffect transition="in" filter="box(in)">
                                      <p:cBhvr>
                                        <p:cTn id="15" dur="500"/>
                                        <p:tgtEl>
                                          <p:spTgt spid="3072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ox(in)">
                                      <p:cBhvr>
                                        <p:cTn id="20" dur="500"/>
                                        <p:tgtEl>
                                          <p:spTgt spid="3">
                                            <p:txEl>
                                              <p:pRg st="7" end="7"/>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ox(i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1" nodeType="clickEffect">
                                  <p:stCondLst>
                                    <p:cond delay="0"/>
                                  </p:stCondLst>
                                  <p:childTnLst>
                                    <p:animMotion origin="layout" path="M 0 0 L 0.23298 -0.27639 L 0.23298 -0.00324 L 0.00486 -0.0081 " pathEditMode="relative" ptsTypes="AAAA">
                                      <p:cBhvr>
                                        <p:cTn id="32" dur="5000" fill="hold"/>
                                        <p:tgtEl>
                                          <p:spTgt spid="9"/>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2"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ox(in)">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grpId="1" nodeType="clickEffect">
                                  <p:stCondLst>
                                    <p:cond delay="0"/>
                                  </p:stCondLst>
                                  <p:childTnLst>
                                    <p:animMotion origin="layout" path="M 0 0 C 0.01423 0 0.02847 0 0.04271 0 L 0.22934 0 L 0.22934 0.26829 L -0.00122 0.26667 L 0 0 Z " pathEditMode="relative" ptsTypes="fAAAAf">
                                      <p:cBhvr>
                                        <p:cTn id="45" dur="5000" fill="hold"/>
                                        <p:tgtEl>
                                          <p:spTgt spid="10"/>
                                        </p:tgtEl>
                                        <p:attrNameLst>
                                          <p:attrName>ppt_x</p:attrName>
                                          <p:attrName>ppt_y</p:attrName>
                                        </p:attrNameLst>
                                      </p:cBhvr>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2" nodeType="clickEffect">
                                  <p:stCondLst>
                                    <p:cond delay="0"/>
                                  </p:stCondLst>
                                  <p:childTnLst>
                                    <p:set>
                                      <p:cBhvr>
                                        <p:cTn id="4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0" grpId="0" animBg="1"/>
      <p:bldP spid="10" grpId="1" animBg="1"/>
      <p:bldP spid="10" grpId="2" animBg="1"/>
    </p:bld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3</a:t>
            </a:r>
          </a:p>
          <a:p>
            <a:pPr marL="346075" indent="-346075" algn="just">
              <a:lnSpc>
                <a:spcPct val="120000"/>
              </a:lnSpc>
            </a:pPr>
            <a:r>
              <a:rPr lang="en-US" sz="11200" b="1" dirty="0" smtClean="0">
                <a:solidFill>
                  <a:srgbClr val="0000FF"/>
                </a:solidFill>
              </a:rPr>
              <a:t>	 A 3-phase, 450-V system supplies a balanced delta-connected load of 12 kW at 0.8 power factor lagging. Calculate (a) the phase currents (b) the line currents and (c) the effective impedance per phase.</a:t>
            </a:r>
          </a:p>
          <a:p>
            <a:pPr marL="346075" indent="-346075"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buFont typeface="Wingdings" pitchFamily="2" charset="2"/>
              <a:buChar char="v"/>
            </a:pPr>
            <a:r>
              <a:rPr lang="en-US" sz="11200" b="1" dirty="0" smtClean="0">
                <a:solidFill>
                  <a:srgbClr val="0000FF"/>
                </a:solidFill>
              </a:rPr>
              <a:t>(a)</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346075" indent="-346075" algn="just">
              <a:lnSpc>
                <a:spcPct val="120000"/>
              </a:lnSpc>
            </a:pPr>
            <a:endParaRPr lang="en-US" sz="4000" b="1" dirty="0" smtClean="0">
              <a:solidFill>
                <a:srgbClr val="0000FF"/>
              </a:solidFill>
            </a:endParaRPr>
          </a:p>
          <a:p>
            <a:pPr marL="346075" indent="-346075" algn="just">
              <a:lnSpc>
                <a:spcPct val="120000"/>
              </a:lnSpc>
            </a:pPr>
            <a:endParaRPr lang="en-US" sz="40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3354" name="Object 13"/>
          <p:cNvGraphicFramePr>
            <a:graphicFrameLocks noChangeAspect="1"/>
          </p:cNvGraphicFramePr>
          <p:nvPr/>
        </p:nvGraphicFramePr>
        <p:xfrm>
          <a:off x="1219200" y="4191000"/>
          <a:ext cx="3060700" cy="647700"/>
        </p:xfrm>
        <a:graphic>
          <a:graphicData uri="http://schemas.openxmlformats.org/presentationml/2006/ole">
            <p:oleObj spid="_x0000_s315394" name="Equation" r:id="rId5" imgW="3060360" imgH="647640" progId="Equation.3">
              <p:embed/>
            </p:oleObj>
          </a:graphicData>
        </a:graphic>
      </p:graphicFrame>
      <p:graphicFrame>
        <p:nvGraphicFramePr>
          <p:cNvPr id="315398" name="Object 10"/>
          <p:cNvGraphicFramePr>
            <a:graphicFrameLocks noChangeAspect="1"/>
          </p:cNvGraphicFramePr>
          <p:nvPr/>
        </p:nvGraphicFramePr>
        <p:xfrm>
          <a:off x="609600" y="4864100"/>
          <a:ext cx="3225800" cy="1384300"/>
        </p:xfrm>
        <a:graphic>
          <a:graphicData uri="http://schemas.openxmlformats.org/presentationml/2006/ole">
            <p:oleObj spid="_x0000_s315398" name="Equation" r:id="rId6" imgW="3225600" imgH="1384200" progId="Equation.3">
              <p:embed/>
            </p:oleObj>
          </a:graphicData>
        </a:graphic>
      </p:graphicFrame>
      <p:graphicFrame>
        <p:nvGraphicFramePr>
          <p:cNvPr id="315399" name="Object 10"/>
          <p:cNvGraphicFramePr>
            <a:graphicFrameLocks noChangeAspect="1"/>
          </p:cNvGraphicFramePr>
          <p:nvPr/>
        </p:nvGraphicFramePr>
        <p:xfrm>
          <a:off x="3962400" y="4343400"/>
          <a:ext cx="4076700" cy="1739900"/>
        </p:xfrm>
        <a:graphic>
          <a:graphicData uri="http://schemas.openxmlformats.org/presentationml/2006/ole">
            <p:oleObj spid="_x0000_s315399" name="Equation" r:id="rId7" imgW="4076640" imgH="17398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3354"/>
                                        </p:tgtEl>
                                        <p:attrNameLst>
                                          <p:attrName>style.visibility</p:attrName>
                                        </p:attrNameLst>
                                      </p:cBhvr>
                                      <p:to>
                                        <p:strVal val="visible"/>
                                      </p:to>
                                    </p:set>
                                    <p:animEffect transition="in" filter="box(in)">
                                      <p:cBhvr>
                                        <p:cTn id="27" dur="500"/>
                                        <p:tgtEl>
                                          <p:spTgt spid="3133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5398"/>
                                        </p:tgtEl>
                                        <p:attrNameLst>
                                          <p:attrName>style.visibility</p:attrName>
                                        </p:attrNameLst>
                                      </p:cBhvr>
                                      <p:to>
                                        <p:strVal val="visible"/>
                                      </p:to>
                                    </p:set>
                                    <p:animEffect transition="in" filter="box(in)">
                                      <p:cBhvr>
                                        <p:cTn id="32" dur="500"/>
                                        <p:tgtEl>
                                          <p:spTgt spid="31539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15399"/>
                                        </p:tgtEl>
                                        <p:attrNameLst>
                                          <p:attrName>style.visibility</p:attrName>
                                        </p:attrNameLst>
                                      </p:cBhvr>
                                      <p:to>
                                        <p:strVal val="visible"/>
                                      </p:to>
                                    </p:set>
                                    <p:animEffect transition="in" filter="box(in)">
                                      <p:cBhvr>
                                        <p:cTn id="37" dur="500"/>
                                        <p:tgtEl>
                                          <p:spTgt spid="315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r>
              <a:rPr lang="en-US" sz="11200" b="1" dirty="0" smtClean="0">
                <a:solidFill>
                  <a:srgbClr val="0000FF"/>
                </a:solidFill>
              </a:rPr>
              <a:t>	(b)</a:t>
            </a:r>
          </a:p>
          <a:p>
            <a:pPr marL="346075" indent="-346075" algn="just">
              <a:lnSpc>
                <a:spcPct val="120000"/>
              </a:lnSpc>
            </a:pPr>
            <a:endParaRPr lang="en-US" sz="11200" b="1" dirty="0" smtClean="0">
              <a:solidFill>
                <a:srgbClr val="0000FF"/>
              </a:solidFill>
            </a:endParaRPr>
          </a:p>
          <a:p>
            <a:pPr marL="346075" indent="-346075" algn="just">
              <a:lnSpc>
                <a:spcPct val="120000"/>
              </a:lnSpc>
            </a:pPr>
            <a:r>
              <a:rPr lang="en-US" sz="11200" b="1" dirty="0" smtClean="0">
                <a:solidFill>
                  <a:srgbClr val="0000FF"/>
                </a:solidFill>
              </a:rPr>
              <a:t>	(c) </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6422" name="Object 10"/>
          <p:cNvGraphicFramePr>
            <a:graphicFrameLocks noChangeAspect="1"/>
          </p:cNvGraphicFramePr>
          <p:nvPr/>
        </p:nvGraphicFramePr>
        <p:xfrm>
          <a:off x="1447800" y="1358900"/>
          <a:ext cx="2044700" cy="673100"/>
        </p:xfrm>
        <a:graphic>
          <a:graphicData uri="http://schemas.openxmlformats.org/presentationml/2006/ole">
            <p:oleObj spid="_x0000_s316422" name="Equation" r:id="rId5" imgW="2044440" imgH="672840" progId="Equation.3">
              <p:embed/>
            </p:oleObj>
          </a:graphicData>
        </a:graphic>
      </p:graphicFrame>
      <p:graphicFrame>
        <p:nvGraphicFramePr>
          <p:cNvPr id="316423" name="Object 10"/>
          <p:cNvGraphicFramePr>
            <a:graphicFrameLocks noChangeAspect="1"/>
          </p:cNvGraphicFramePr>
          <p:nvPr/>
        </p:nvGraphicFramePr>
        <p:xfrm>
          <a:off x="3581400" y="1371600"/>
          <a:ext cx="4140200" cy="508000"/>
        </p:xfrm>
        <a:graphic>
          <a:graphicData uri="http://schemas.openxmlformats.org/presentationml/2006/ole">
            <p:oleObj spid="_x0000_s316423" name="Equation" r:id="rId6" imgW="4140000" imgH="507960" progId="Equation.3">
              <p:embed/>
            </p:oleObj>
          </a:graphicData>
        </a:graphic>
      </p:graphicFrame>
      <p:graphicFrame>
        <p:nvGraphicFramePr>
          <p:cNvPr id="316424" name="Object 10"/>
          <p:cNvGraphicFramePr>
            <a:graphicFrameLocks noChangeAspect="1"/>
          </p:cNvGraphicFramePr>
          <p:nvPr/>
        </p:nvGraphicFramePr>
        <p:xfrm>
          <a:off x="1320800" y="2076450"/>
          <a:ext cx="1651000" cy="1384300"/>
        </p:xfrm>
        <a:graphic>
          <a:graphicData uri="http://schemas.openxmlformats.org/presentationml/2006/ole">
            <p:oleObj spid="_x0000_s316424" name="Equation" r:id="rId7" imgW="1650960" imgH="1384200" progId="Equation.3">
              <p:embed/>
            </p:oleObj>
          </a:graphicData>
        </a:graphic>
      </p:graphicFrame>
      <p:graphicFrame>
        <p:nvGraphicFramePr>
          <p:cNvPr id="316425" name="Object 10"/>
          <p:cNvGraphicFramePr>
            <a:graphicFrameLocks noChangeAspect="1"/>
          </p:cNvGraphicFramePr>
          <p:nvPr/>
        </p:nvGraphicFramePr>
        <p:xfrm>
          <a:off x="2019300" y="3213100"/>
          <a:ext cx="7124700" cy="1282700"/>
        </p:xfrm>
        <a:graphic>
          <a:graphicData uri="http://schemas.openxmlformats.org/presentationml/2006/ole">
            <p:oleObj spid="_x0000_s316425" name="Equation" r:id="rId8" imgW="7124400" imgH="12826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6422"/>
                                        </p:tgtEl>
                                        <p:attrNameLst>
                                          <p:attrName>style.visibility</p:attrName>
                                        </p:attrNameLst>
                                      </p:cBhvr>
                                      <p:to>
                                        <p:strVal val="visible"/>
                                      </p:to>
                                    </p:set>
                                    <p:animEffect transition="in" filter="box(in)">
                                      <p:cBhvr>
                                        <p:cTn id="17" dur="500"/>
                                        <p:tgtEl>
                                          <p:spTgt spid="31642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16423"/>
                                        </p:tgtEl>
                                        <p:attrNameLst>
                                          <p:attrName>style.visibility</p:attrName>
                                        </p:attrNameLst>
                                      </p:cBhvr>
                                      <p:to>
                                        <p:strVal val="visible"/>
                                      </p:to>
                                    </p:set>
                                    <p:animEffect transition="in" filter="box(in)">
                                      <p:cBhvr>
                                        <p:cTn id="22" dur="500"/>
                                        <p:tgtEl>
                                          <p:spTgt spid="31642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6424"/>
                                        </p:tgtEl>
                                        <p:attrNameLst>
                                          <p:attrName>style.visibility</p:attrName>
                                        </p:attrNameLst>
                                      </p:cBhvr>
                                      <p:to>
                                        <p:strVal val="visible"/>
                                      </p:to>
                                    </p:set>
                                    <p:animEffect transition="in" filter="box(in)">
                                      <p:cBhvr>
                                        <p:cTn id="27" dur="500"/>
                                        <p:tgtEl>
                                          <p:spTgt spid="31642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16425"/>
                                        </p:tgtEl>
                                        <p:attrNameLst>
                                          <p:attrName>style.visibility</p:attrName>
                                        </p:attrNameLst>
                                      </p:cBhvr>
                                      <p:to>
                                        <p:strVal val="visible"/>
                                      </p:to>
                                    </p:set>
                                    <p:animEffect transition="in" filter="box(in)">
                                      <p:cBhvr>
                                        <p:cTn id="32" dur="500"/>
                                        <p:tgtEl>
                                          <p:spTgt spid="316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Power in three-phase circuits</a:t>
            </a:r>
          </a:p>
          <a:p>
            <a:pPr marL="566738" indent="-219075" algn="just">
              <a:lnSpc>
                <a:spcPct val="120000"/>
              </a:lnSpc>
              <a:buFont typeface="Wingdings" pitchFamily="2" charset="2"/>
              <a:buChar char="q"/>
            </a:pPr>
            <a:r>
              <a:rPr lang="en-US" sz="11200" b="1" dirty="0" smtClean="0">
                <a:solidFill>
                  <a:srgbClr val="0000FF"/>
                </a:solidFill>
              </a:rPr>
              <a:t>The total apparent  power of a balanced three-phase circuit (star or delta) is given by:</a:t>
            </a:r>
          </a:p>
          <a:p>
            <a:pPr marL="566738" indent="-219075" algn="just">
              <a:lnSpc>
                <a:spcPct val="120000"/>
              </a:lnSpc>
              <a:buFont typeface="Wingdings" pitchFamily="2" charset="2"/>
              <a:buChar char="q"/>
            </a:pPr>
            <a:endParaRPr lang="en-US" sz="11200" b="1" dirty="0" smtClean="0">
              <a:solidFill>
                <a:srgbClr val="0000FF"/>
              </a:solidFill>
            </a:endParaRPr>
          </a:p>
          <a:p>
            <a:pPr marL="566738" indent="-219075" algn="just">
              <a:lnSpc>
                <a:spcPct val="120000"/>
              </a:lnSpc>
              <a:buFont typeface="Wingdings" pitchFamily="2" charset="2"/>
              <a:buChar char="q"/>
            </a:pPr>
            <a:r>
              <a:rPr lang="en-US" sz="11200" b="1" dirty="0" smtClean="0">
                <a:solidFill>
                  <a:srgbClr val="0000FF"/>
                </a:solidFill>
              </a:rPr>
              <a:t>The total active power of a balanced three-phase circuit (star or delta) is given by:</a:t>
            </a:r>
          </a:p>
          <a:p>
            <a:pPr marL="566738" indent="-219075" algn="just">
              <a:lnSpc>
                <a:spcPct val="120000"/>
              </a:lnSpc>
              <a:buFont typeface="Wingdings" pitchFamily="2" charset="2"/>
              <a:buChar char="q"/>
            </a:pPr>
            <a:endParaRPr lang="en-US" sz="11200" b="1" dirty="0" smtClean="0">
              <a:solidFill>
                <a:srgbClr val="0000FF"/>
              </a:solidFill>
            </a:endParaRPr>
          </a:p>
          <a:p>
            <a:pPr marL="566738" indent="-219075" algn="just">
              <a:lnSpc>
                <a:spcPct val="120000"/>
              </a:lnSpc>
              <a:buFont typeface="Wingdings" pitchFamily="2" charset="2"/>
              <a:buChar char="q"/>
            </a:pPr>
            <a:r>
              <a:rPr lang="en-US" sz="11200" b="1" dirty="0" smtClean="0">
                <a:solidFill>
                  <a:srgbClr val="0000FF"/>
                </a:solidFill>
              </a:rPr>
              <a:t>The total reactive power of a balanced three-phase circuit (star or delta) is given by:</a:t>
            </a:r>
          </a:p>
          <a:p>
            <a:pPr marL="566738" indent="-219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6422" name="Object 10"/>
          <p:cNvGraphicFramePr>
            <a:graphicFrameLocks noChangeAspect="1"/>
          </p:cNvGraphicFramePr>
          <p:nvPr/>
        </p:nvGraphicFramePr>
        <p:xfrm>
          <a:off x="1066800" y="2743200"/>
          <a:ext cx="2413000" cy="609600"/>
        </p:xfrm>
        <a:graphic>
          <a:graphicData uri="http://schemas.openxmlformats.org/presentationml/2006/ole">
            <p:oleObj spid="_x0000_s317442" name="Equation" r:id="rId5" imgW="2412720" imgH="609480" progId="Equation.3">
              <p:embed/>
            </p:oleObj>
          </a:graphicData>
        </a:graphic>
      </p:graphicFrame>
      <p:graphicFrame>
        <p:nvGraphicFramePr>
          <p:cNvPr id="317443" name="Object 10"/>
          <p:cNvGraphicFramePr>
            <a:graphicFrameLocks noChangeAspect="1"/>
          </p:cNvGraphicFramePr>
          <p:nvPr/>
        </p:nvGraphicFramePr>
        <p:xfrm>
          <a:off x="1003300" y="4267200"/>
          <a:ext cx="3568700" cy="609600"/>
        </p:xfrm>
        <a:graphic>
          <a:graphicData uri="http://schemas.openxmlformats.org/presentationml/2006/ole">
            <p:oleObj spid="_x0000_s317443" name="Equation" r:id="rId6" imgW="3568680" imgH="609480" progId="Equation.3">
              <p:embed/>
            </p:oleObj>
          </a:graphicData>
        </a:graphic>
      </p:graphicFrame>
      <p:graphicFrame>
        <p:nvGraphicFramePr>
          <p:cNvPr id="317444" name="Object 10"/>
          <p:cNvGraphicFramePr>
            <a:graphicFrameLocks noChangeAspect="1"/>
          </p:cNvGraphicFramePr>
          <p:nvPr/>
        </p:nvGraphicFramePr>
        <p:xfrm>
          <a:off x="1244600" y="5791200"/>
          <a:ext cx="3517900" cy="609600"/>
        </p:xfrm>
        <a:graphic>
          <a:graphicData uri="http://schemas.openxmlformats.org/presentationml/2006/ole">
            <p:oleObj spid="_x0000_s317444" name="Equation" r:id="rId7" imgW="3517560" imgH="6094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6422"/>
                                        </p:tgtEl>
                                        <p:attrNameLst>
                                          <p:attrName>style.visibility</p:attrName>
                                        </p:attrNameLst>
                                      </p:cBhvr>
                                      <p:to>
                                        <p:strVal val="visible"/>
                                      </p:to>
                                    </p:set>
                                    <p:animEffect transition="in" filter="box(in)">
                                      <p:cBhvr>
                                        <p:cTn id="17" dur="500"/>
                                        <p:tgtEl>
                                          <p:spTgt spid="31642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7443"/>
                                        </p:tgtEl>
                                        <p:attrNameLst>
                                          <p:attrName>style.visibility</p:attrName>
                                        </p:attrNameLst>
                                      </p:cBhvr>
                                      <p:to>
                                        <p:strVal val="visible"/>
                                      </p:to>
                                    </p:set>
                                    <p:animEffect transition="in" filter="box(in)">
                                      <p:cBhvr>
                                        <p:cTn id="27" dur="500"/>
                                        <p:tgtEl>
                                          <p:spTgt spid="31744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17444"/>
                                        </p:tgtEl>
                                        <p:attrNameLst>
                                          <p:attrName>style.visibility</p:attrName>
                                        </p:attrNameLst>
                                      </p:cBhvr>
                                      <p:to>
                                        <p:strVal val="visible"/>
                                      </p:to>
                                    </p:set>
                                    <p:animEffect transition="in" filter="box(in)">
                                      <p:cBhvr>
                                        <p:cTn id="37" dur="500"/>
                                        <p:tgtEl>
                                          <p:spTgt spid="317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Analysis of parallel balanced three-phase circuit problems</a:t>
            </a:r>
          </a:p>
          <a:p>
            <a:pPr marL="566738" indent="-219075" algn="just">
              <a:lnSpc>
                <a:spcPct val="120000"/>
              </a:lnSpc>
              <a:buFont typeface="Wingdings" pitchFamily="2" charset="2"/>
              <a:buChar char="q"/>
            </a:pPr>
            <a:r>
              <a:rPr lang="en-US" sz="11200" b="1" dirty="0" smtClean="0">
                <a:solidFill>
                  <a:srgbClr val="0000FF"/>
                </a:solidFill>
              </a:rPr>
              <a:t>When the parallel loads are not of the same kind(say one is delta and the other is star), then they must be changed either all to star or all to delta.</a:t>
            </a:r>
          </a:p>
          <a:p>
            <a:pPr marL="566738" indent="-219075" algn="just">
              <a:lnSpc>
                <a:spcPct val="120000"/>
              </a:lnSpc>
              <a:buFont typeface="Wingdings" pitchFamily="2" charset="2"/>
              <a:buChar char="q"/>
            </a:pPr>
            <a:r>
              <a:rPr lang="en-US" sz="11200" b="1" dirty="0" smtClean="0">
                <a:solidFill>
                  <a:srgbClr val="0000FF"/>
                </a:solidFill>
              </a:rPr>
              <a:t>When all are in star, the circuit is analyzed by taking one phase of each and applying the star characteristics.</a:t>
            </a:r>
          </a:p>
          <a:p>
            <a:pPr marL="566738" indent="-219075" algn="l">
              <a:lnSpc>
                <a:spcPct val="120000"/>
              </a:lnSpc>
              <a:buFont typeface="Wingdings" pitchFamily="2" charset="2"/>
              <a:buChar char="q"/>
            </a:pPr>
            <a:r>
              <a:rPr lang="en-US" sz="11200" b="1" dirty="0" smtClean="0">
                <a:solidFill>
                  <a:srgbClr val="0000FF"/>
                </a:solidFill>
              </a:rPr>
              <a:t>When all are in delta, the circuit is                          analyzed by taking one phase of each and           applying the delta characteristics.</a:t>
            </a:r>
          </a:p>
          <a:p>
            <a:pPr marL="566738" indent="-219075" algn="just">
              <a:lnSpc>
                <a:spcPct val="120000"/>
              </a:lnSpc>
              <a:buFont typeface="Wingdings" pitchFamily="2" charset="2"/>
              <a:buChar char="q"/>
            </a:pPr>
            <a:endParaRPr lang="en-US" sz="11200" b="1" dirty="0" smtClean="0">
              <a:solidFill>
                <a:srgbClr val="0000FF"/>
              </a:solidFill>
            </a:endParaRPr>
          </a:p>
          <a:p>
            <a:pPr marL="566738" indent="-219075" algn="just">
              <a:lnSpc>
                <a:spcPct val="120000"/>
              </a:lnSpc>
            </a:pPr>
            <a:endParaRPr lang="en-US" sz="11200" b="1" dirty="0" smtClean="0">
              <a:solidFill>
                <a:srgbClr val="0000FF"/>
              </a:solidFill>
            </a:endParaRPr>
          </a:p>
          <a:p>
            <a:pPr marL="566738" indent="-219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566738" indent="-219075" algn="just">
              <a:lnSpc>
                <a:spcPct val="120000"/>
              </a:lnSpc>
              <a:buFont typeface="Wingdings" pitchFamily="2" charset="2"/>
              <a:buChar char="q"/>
            </a:pPr>
            <a:r>
              <a:rPr lang="en-US" sz="11200" b="1" dirty="0" smtClean="0">
                <a:solidFill>
                  <a:srgbClr val="0000FF"/>
                </a:solidFill>
              </a:rPr>
              <a:t>Parallel circuit are better </a:t>
            </a:r>
            <a:r>
              <a:rPr lang="en-US" sz="11200" b="1" dirty="0" err="1" smtClean="0">
                <a:solidFill>
                  <a:srgbClr val="0000FF"/>
                </a:solidFill>
              </a:rPr>
              <a:t>analysed</a:t>
            </a:r>
            <a:r>
              <a:rPr lang="en-US" sz="11200" b="1" dirty="0" smtClean="0">
                <a:solidFill>
                  <a:srgbClr val="0000FF"/>
                </a:solidFill>
              </a:rPr>
              <a:t> by reverting to complex numbers.</a:t>
            </a:r>
          </a:p>
          <a:p>
            <a:pPr marL="566738" indent="-219075" algn="just">
              <a:lnSpc>
                <a:spcPct val="120000"/>
              </a:lnSpc>
            </a:pPr>
            <a:endParaRPr lang="en-US" sz="4000" b="1" dirty="0" smtClean="0">
              <a:solidFill>
                <a:srgbClr val="0000FF"/>
              </a:solidFill>
            </a:endParaRPr>
          </a:p>
          <a:p>
            <a:pPr marL="401638" indent="-401638" algn="just">
              <a:lnSpc>
                <a:spcPct val="120000"/>
              </a:lnSpc>
              <a:buFont typeface="Wingdings" pitchFamily="2" charset="2"/>
              <a:buChar char="v"/>
            </a:pPr>
            <a:r>
              <a:rPr lang="en-US" sz="11200" b="1" dirty="0" smtClean="0">
                <a:solidFill>
                  <a:srgbClr val="0000FF"/>
                </a:solidFill>
              </a:rPr>
              <a:t>Example 1</a:t>
            </a:r>
          </a:p>
          <a:p>
            <a:pPr algn="just">
              <a:lnSpc>
                <a:spcPct val="120000"/>
              </a:lnSpc>
            </a:pPr>
            <a:r>
              <a:rPr lang="en-US" sz="11200" b="1" dirty="0" smtClean="0">
                <a:solidFill>
                  <a:srgbClr val="0000FF"/>
                </a:solidFill>
              </a:rPr>
              <a:t>A Y-connected impedance Z</a:t>
            </a:r>
            <a:r>
              <a:rPr lang="en-US" sz="11200" b="1" baseline="-25000" dirty="0" smtClean="0">
                <a:solidFill>
                  <a:srgbClr val="0000FF"/>
                </a:solidFill>
              </a:rPr>
              <a:t>1</a:t>
            </a:r>
            <a:r>
              <a:rPr lang="en-US" sz="11200" b="1" dirty="0" smtClean="0">
                <a:solidFill>
                  <a:srgbClr val="0000FF"/>
                </a:solidFill>
              </a:rPr>
              <a:t> = 20.0 + j37.75 Ω per phase is connected in parallel with ∆-connected impedance Z</a:t>
            </a:r>
            <a:r>
              <a:rPr lang="en-US" sz="11200" b="1" baseline="-25000" dirty="0" smtClean="0">
                <a:solidFill>
                  <a:srgbClr val="0000FF"/>
                </a:solidFill>
              </a:rPr>
              <a:t>2</a:t>
            </a:r>
            <a:r>
              <a:rPr lang="en-US" sz="11200" b="1" dirty="0" smtClean="0">
                <a:solidFill>
                  <a:srgbClr val="0000FF"/>
                </a:solidFill>
              </a:rPr>
              <a:t> = 30.0 – j159.3 Ω per phase.   For an impressed 3-phase voltage of 398 V line to line, compute the line current, power factor and the power taken by the parallel combination.</a:t>
            </a:r>
          </a:p>
          <a:p>
            <a:pPr algn="just">
              <a:lnSpc>
                <a:spcPct val="120000"/>
              </a:lnSpc>
              <a:buFont typeface="Wingdings" pitchFamily="2" charset="2"/>
              <a:buChar char="v"/>
            </a:pPr>
            <a:r>
              <a:rPr lang="en-US" sz="11200" b="1" dirty="0" smtClean="0">
                <a:solidFill>
                  <a:srgbClr val="0000FF"/>
                </a:solidFill>
              </a:rPr>
              <a:t>Solution</a:t>
            </a:r>
          </a:p>
          <a:p>
            <a:pPr algn="just">
              <a:lnSpc>
                <a:spcPct val="120000"/>
              </a:lnSpc>
            </a:pPr>
            <a:r>
              <a:rPr lang="en-US" sz="11200" b="1" dirty="0" smtClean="0">
                <a:solidFill>
                  <a:srgbClr val="0000FF"/>
                </a:solidFill>
              </a:rPr>
              <a:t>The circuit is solved by making all star.</a:t>
            </a:r>
          </a:p>
          <a:p>
            <a:pPr marL="566738" indent="-219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ox(in)">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b="1" dirty="0" smtClean="0">
                <a:solidFill>
                  <a:srgbClr val="0000FF"/>
                </a:solidFill>
              </a:rPr>
              <a:t>Y-connected impedance Z</a:t>
            </a:r>
            <a:r>
              <a:rPr lang="en-US" sz="11200" b="1" baseline="-25000" dirty="0" smtClean="0">
                <a:solidFill>
                  <a:srgbClr val="0000FF"/>
                </a:solidFill>
              </a:rPr>
              <a:t>1</a:t>
            </a:r>
            <a:r>
              <a:rPr lang="en-US" sz="11200" b="1" dirty="0" smtClean="0">
                <a:solidFill>
                  <a:srgbClr val="0000FF"/>
                </a:solidFill>
              </a:rPr>
              <a:t> = 20.0 + j37.75 Ω</a:t>
            </a:r>
          </a:p>
          <a:p>
            <a:pPr algn="just">
              <a:lnSpc>
                <a:spcPct val="120000"/>
              </a:lnSpc>
            </a:pPr>
            <a:r>
              <a:rPr lang="en-US" sz="11200" b="1" dirty="0" smtClean="0">
                <a:solidFill>
                  <a:srgbClr val="0000FF"/>
                </a:solidFill>
              </a:rPr>
              <a:t>∆-connected impedance Z</a:t>
            </a:r>
            <a:r>
              <a:rPr lang="en-US" sz="11200" b="1" baseline="-25000" dirty="0" smtClean="0">
                <a:solidFill>
                  <a:srgbClr val="0000FF"/>
                </a:solidFill>
              </a:rPr>
              <a:t>2</a:t>
            </a:r>
            <a:r>
              <a:rPr lang="en-US" sz="11200" b="1" dirty="0" smtClean="0">
                <a:solidFill>
                  <a:srgbClr val="0000FF"/>
                </a:solidFill>
              </a:rPr>
              <a:t> = 30.0 – j159.3 Ω</a:t>
            </a:r>
          </a:p>
          <a:p>
            <a:pPr marL="346075" indent="-346075" algn="just">
              <a:lnSpc>
                <a:spcPct val="120000"/>
              </a:lnSpc>
            </a:pPr>
            <a:endParaRPr lang="en-US" sz="4000" b="1" dirty="0" smtClean="0">
              <a:solidFill>
                <a:srgbClr val="0000FF"/>
              </a:solidFill>
            </a:endParaRPr>
          </a:p>
          <a:p>
            <a:pPr marL="346075" indent="-346075" algn="just">
              <a:lnSpc>
                <a:spcPct val="120000"/>
              </a:lnSpc>
            </a:pPr>
            <a:r>
              <a:rPr lang="en-US" sz="11200" b="1" dirty="0" smtClean="0">
                <a:solidFill>
                  <a:srgbClr val="0000FF"/>
                </a:solidFill>
              </a:rPr>
              <a:t>Changing the delta to star</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9971" name="Object 3"/>
          <p:cNvGraphicFramePr>
            <a:graphicFrameLocks noChangeAspect="1"/>
          </p:cNvGraphicFramePr>
          <p:nvPr/>
        </p:nvGraphicFramePr>
        <p:xfrm>
          <a:off x="4343400" y="2260600"/>
          <a:ext cx="4076700" cy="1168400"/>
        </p:xfrm>
        <a:graphic>
          <a:graphicData uri="http://schemas.openxmlformats.org/presentationml/2006/ole">
            <p:oleObj spid="_x0000_s339971" name="Equation" r:id="rId5" imgW="4076640" imgH="1168200" progId="Equation.3">
              <p:embed/>
            </p:oleObj>
          </a:graphicData>
        </a:graphic>
      </p:graphicFrame>
      <p:graphicFrame>
        <p:nvGraphicFramePr>
          <p:cNvPr id="339972" name="Object 4"/>
          <p:cNvGraphicFramePr>
            <a:graphicFrameLocks noChangeAspect="1"/>
          </p:cNvGraphicFramePr>
          <p:nvPr/>
        </p:nvGraphicFramePr>
        <p:xfrm>
          <a:off x="5207000" y="3352800"/>
          <a:ext cx="2946400" cy="520700"/>
        </p:xfrm>
        <a:graphic>
          <a:graphicData uri="http://schemas.openxmlformats.org/presentationml/2006/ole">
            <p:oleObj spid="_x0000_s339972" name="Equation" r:id="rId6" imgW="2946240" imgH="520560" progId="Equation.3">
              <p:embed/>
            </p:oleObj>
          </a:graphicData>
        </a:graphic>
      </p:graphicFrame>
      <p:graphicFrame>
        <p:nvGraphicFramePr>
          <p:cNvPr id="339974" name="Object 6"/>
          <p:cNvGraphicFramePr>
            <a:graphicFrameLocks noChangeAspect="1"/>
          </p:cNvGraphicFramePr>
          <p:nvPr/>
        </p:nvGraphicFramePr>
        <p:xfrm>
          <a:off x="5029200" y="3667125"/>
          <a:ext cx="4267199" cy="2200275"/>
        </p:xfrm>
        <a:graphic>
          <a:graphicData uri="http://schemas.openxmlformats.org/presentationml/2006/ole">
            <p:oleObj spid="_x0000_s339974" name="Visio" r:id="rId7" imgW="1867721" imgH="1503260" progId="Visio.Drawing.11">
              <p:embed/>
            </p:oleObj>
          </a:graphicData>
        </a:graphic>
      </p:graphicFrame>
      <p:graphicFrame>
        <p:nvGraphicFramePr>
          <p:cNvPr id="339975" name="Object 7"/>
          <p:cNvGraphicFramePr>
            <a:graphicFrameLocks noChangeAspect="1"/>
          </p:cNvGraphicFramePr>
          <p:nvPr/>
        </p:nvGraphicFramePr>
        <p:xfrm>
          <a:off x="711200" y="3543300"/>
          <a:ext cx="3556000" cy="1181100"/>
        </p:xfrm>
        <a:graphic>
          <a:graphicData uri="http://schemas.openxmlformats.org/presentationml/2006/ole">
            <p:oleObj spid="_x0000_s339975" name="Equation" r:id="rId8" imgW="3555720" imgH="1180800" progId="Equation.3">
              <p:embed/>
            </p:oleObj>
          </a:graphicData>
        </a:graphic>
      </p:graphicFrame>
      <p:graphicFrame>
        <p:nvGraphicFramePr>
          <p:cNvPr id="339976" name="Object 8"/>
          <p:cNvGraphicFramePr>
            <a:graphicFrameLocks noChangeAspect="1"/>
          </p:cNvGraphicFramePr>
          <p:nvPr/>
        </p:nvGraphicFramePr>
        <p:xfrm>
          <a:off x="762000" y="4826000"/>
          <a:ext cx="2819400" cy="1346200"/>
        </p:xfrm>
        <a:graphic>
          <a:graphicData uri="http://schemas.openxmlformats.org/presentationml/2006/ole">
            <p:oleObj spid="_x0000_s339976" name="Equation" r:id="rId9" imgW="2819160" imgH="1346040" progId="Equation.3">
              <p:embed/>
            </p:oleObj>
          </a:graphicData>
        </a:graphic>
      </p:graphicFrame>
      <p:graphicFrame>
        <p:nvGraphicFramePr>
          <p:cNvPr id="339977" name="Object 9"/>
          <p:cNvGraphicFramePr>
            <a:graphicFrameLocks noChangeAspect="1"/>
          </p:cNvGraphicFramePr>
          <p:nvPr/>
        </p:nvGraphicFramePr>
        <p:xfrm>
          <a:off x="1371600" y="6210300"/>
          <a:ext cx="3060700" cy="495300"/>
        </p:xfrm>
        <a:graphic>
          <a:graphicData uri="http://schemas.openxmlformats.org/presentationml/2006/ole">
            <p:oleObj spid="_x0000_s339977" name="Equation" r:id="rId10" imgW="3060360" imgH="495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39971"/>
                                        </p:tgtEl>
                                        <p:attrNameLst>
                                          <p:attrName>style.visibility</p:attrName>
                                        </p:attrNameLst>
                                      </p:cBhvr>
                                      <p:to>
                                        <p:strVal val="visible"/>
                                      </p:to>
                                    </p:set>
                                    <p:animEffect transition="in" filter="box(in)">
                                      <p:cBhvr>
                                        <p:cTn id="22" dur="500"/>
                                        <p:tgtEl>
                                          <p:spTgt spid="33997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39972"/>
                                        </p:tgtEl>
                                        <p:attrNameLst>
                                          <p:attrName>style.visibility</p:attrName>
                                        </p:attrNameLst>
                                      </p:cBhvr>
                                      <p:to>
                                        <p:strVal val="visible"/>
                                      </p:to>
                                    </p:set>
                                    <p:animEffect transition="in" filter="box(in)">
                                      <p:cBhvr>
                                        <p:cTn id="27" dur="500"/>
                                        <p:tgtEl>
                                          <p:spTgt spid="33997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39974"/>
                                        </p:tgtEl>
                                        <p:attrNameLst>
                                          <p:attrName>style.visibility</p:attrName>
                                        </p:attrNameLst>
                                      </p:cBhvr>
                                      <p:to>
                                        <p:strVal val="visible"/>
                                      </p:to>
                                    </p:set>
                                    <p:animEffect transition="in" filter="box(in)">
                                      <p:cBhvr>
                                        <p:cTn id="32" dur="500"/>
                                        <p:tgtEl>
                                          <p:spTgt spid="33997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39975"/>
                                        </p:tgtEl>
                                        <p:attrNameLst>
                                          <p:attrName>style.visibility</p:attrName>
                                        </p:attrNameLst>
                                      </p:cBhvr>
                                      <p:to>
                                        <p:strVal val="visible"/>
                                      </p:to>
                                    </p:set>
                                    <p:animEffect transition="in" filter="box(in)">
                                      <p:cBhvr>
                                        <p:cTn id="37" dur="500"/>
                                        <p:tgtEl>
                                          <p:spTgt spid="33997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39976"/>
                                        </p:tgtEl>
                                        <p:attrNameLst>
                                          <p:attrName>style.visibility</p:attrName>
                                        </p:attrNameLst>
                                      </p:cBhvr>
                                      <p:to>
                                        <p:strVal val="visible"/>
                                      </p:to>
                                    </p:set>
                                    <p:animEffect transition="in" filter="box(in)">
                                      <p:cBhvr>
                                        <p:cTn id="42" dur="500"/>
                                        <p:tgtEl>
                                          <p:spTgt spid="33997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39977"/>
                                        </p:tgtEl>
                                        <p:attrNameLst>
                                          <p:attrName>style.visibility</p:attrName>
                                        </p:attrNameLst>
                                      </p:cBhvr>
                                      <p:to>
                                        <p:strVal val="visible"/>
                                      </p:to>
                                    </p:set>
                                    <p:animEffect transition="in" filter="box(in)">
                                      <p:cBhvr>
                                        <p:cTn id="47" dur="500"/>
                                        <p:tgtEl>
                                          <p:spTgt spid="339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9975" name="Object 7"/>
          <p:cNvGraphicFramePr>
            <a:graphicFrameLocks noChangeAspect="1"/>
          </p:cNvGraphicFramePr>
          <p:nvPr/>
        </p:nvGraphicFramePr>
        <p:xfrm>
          <a:off x="546100" y="1638300"/>
          <a:ext cx="3378200" cy="647700"/>
        </p:xfrm>
        <a:graphic>
          <a:graphicData uri="http://schemas.openxmlformats.org/presentationml/2006/ole">
            <p:oleObj spid="_x0000_s340997" name="Equation" r:id="rId5" imgW="3377880" imgH="647640" progId="Equation.3">
              <p:embed/>
            </p:oleObj>
          </a:graphicData>
        </a:graphic>
      </p:graphicFrame>
      <p:graphicFrame>
        <p:nvGraphicFramePr>
          <p:cNvPr id="341000" name="Object 7"/>
          <p:cNvGraphicFramePr>
            <a:graphicFrameLocks noChangeAspect="1"/>
          </p:cNvGraphicFramePr>
          <p:nvPr/>
        </p:nvGraphicFramePr>
        <p:xfrm>
          <a:off x="457200" y="2387600"/>
          <a:ext cx="2184400" cy="520700"/>
        </p:xfrm>
        <a:graphic>
          <a:graphicData uri="http://schemas.openxmlformats.org/presentationml/2006/ole">
            <p:oleObj spid="_x0000_s341000" name="Equation" r:id="rId6" imgW="2184120" imgH="520560" progId="Equation.3">
              <p:embed/>
            </p:oleObj>
          </a:graphicData>
        </a:graphic>
      </p:graphicFrame>
      <p:graphicFrame>
        <p:nvGraphicFramePr>
          <p:cNvPr id="341001" name="Object 7"/>
          <p:cNvGraphicFramePr>
            <a:graphicFrameLocks noChangeAspect="1"/>
          </p:cNvGraphicFramePr>
          <p:nvPr/>
        </p:nvGraphicFramePr>
        <p:xfrm>
          <a:off x="2743200" y="2286000"/>
          <a:ext cx="1981200" cy="495300"/>
        </p:xfrm>
        <a:graphic>
          <a:graphicData uri="http://schemas.openxmlformats.org/presentationml/2006/ole">
            <p:oleObj spid="_x0000_s341001" name="Equation" r:id="rId7" imgW="1981080" imgH="495000" progId="Equation.3">
              <p:embed/>
            </p:oleObj>
          </a:graphicData>
        </a:graphic>
      </p:graphicFrame>
      <p:graphicFrame>
        <p:nvGraphicFramePr>
          <p:cNvPr id="341002" name="Object 7"/>
          <p:cNvGraphicFramePr>
            <a:graphicFrameLocks noChangeAspect="1"/>
          </p:cNvGraphicFramePr>
          <p:nvPr/>
        </p:nvGraphicFramePr>
        <p:xfrm>
          <a:off x="4813300" y="2362200"/>
          <a:ext cx="1587500" cy="419100"/>
        </p:xfrm>
        <a:graphic>
          <a:graphicData uri="http://schemas.openxmlformats.org/presentationml/2006/ole">
            <p:oleObj spid="_x0000_s341002" name="Equation" r:id="rId8" imgW="1587240" imgH="419040" progId="Equation.3">
              <p:embed/>
            </p:oleObj>
          </a:graphicData>
        </a:graphic>
      </p:graphicFrame>
      <p:graphicFrame>
        <p:nvGraphicFramePr>
          <p:cNvPr id="341003" name="Object 7"/>
          <p:cNvGraphicFramePr>
            <a:graphicFrameLocks noChangeAspect="1"/>
          </p:cNvGraphicFramePr>
          <p:nvPr/>
        </p:nvGraphicFramePr>
        <p:xfrm>
          <a:off x="6400800" y="2298700"/>
          <a:ext cx="1638300" cy="520700"/>
        </p:xfrm>
        <a:graphic>
          <a:graphicData uri="http://schemas.openxmlformats.org/presentationml/2006/ole">
            <p:oleObj spid="_x0000_s341003" name="Equation" r:id="rId9" imgW="1638000" imgH="520560" progId="Equation.3">
              <p:embed/>
            </p:oleObj>
          </a:graphicData>
        </a:graphic>
      </p:graphicFrame>
      <p:graphicFrame>
        <p:nvGraphicFramePr>
          <p:cNvPr id="341004" name="Object 7"/>
          <p:cNvGraphicFramePr>
            <a:graphicFrameLocks noChangeAspect="1"/>
          </p:cNvGraphicFramePr>
          <p:nvPr/>
        </p:nvGraphicFramePr>
        <p:xfrm>
          <a:off x="698500" y="3067050"/>
          <a:ext cx="3568700" cy="609600"/>
        </p:xfrm>
        <a:graphic>
          <a:graphicData uri="http://schemas.openxmlformats.org/presentationml/2006/ole">
            <p:oleObj spid="_x0000_s341004" name="Equation" r:id="rId10" imgW="3568680" imgH="609480" progId="Equation.3">
              <p:embed/>
            </p:oleObj>
          </a:graphicData>
        </a:graphic>
      </p:graphicFrame>
      <p:graphicFrame>
        <p:nvGraphicFramePr>
          <p:cNvPr id="341005" name="Object 7"/>
          <p:cNvGraphicFramePr>
            <a:graphicFrameLocks noChangeAspect="1"/>
          </p:cNvGraphicFramePr>
          <p:nvPr/>
        </p:nvGraphicFramePr>
        <p:xfrm>
          <a:off x="1219200" y="3911600"/>
          <a:ext cx="5194300" cy="508000"/>
        </p:xfrm>
        <a:graphic>
          <a:graphicData uri="http://schemas.openxmlformats.org/presentationml/2006/ole">
            <p:oleObj spid="_x0000_s341005" name="Equation" r:id="rId11" imgW="5194080" imgH="507960" progId="Equation.3">
              <p:embed/>
            </p:oleObj>
          </a:graphicData>
        </a:graphic>
      </p:graphicFrame>
      <p:graphicFrame>
        <p:nvGraphicFramePr>
          <p:cNvPr id="341006" name="Object 7"/>
          <p:cNvGraphicFramePr>
            <a:graphicFrameLocks noChangeAspect="1"/>
          </p:cNvGraphicFramePr>
          <p:nvPr/>
        </p:nvGraphicFramePr>
        <p:xfrm>
          <a:off x="1295400" y="4648200"/>
          <a:ext cx="2159000" cy="419100"/>
        </p:xfrm>
        <a:graphic>
          <a:graphicData uri="http://schemas.openxmlformats.org/presentationml/2006/ole">
            <p:oleObj spid="_x0000_s341006" name="Equation" r:id="rId12" imgW="215892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39975"/>
                                        </p:tgtEl>
                                        <p:attrNameLst>
                                          <p:attrName>style.visibility</p:attrName>
                                        </p:attrNameLst>
                                      </p:cBhvr>
                                      <p:to>
                                        <p:strVal val="visible"/>
                                      </p:to>
                                    </p:set>
                                    <p:animEffect transition="in" filter="box(in)">
                                      <p:cBhvr>
                                        <p:cTn id="7" dur="500"/>
                                        <p:tgtEl>
                                          <p:spTgt spid="33997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1000"/>
                                        </p:tgtEl>
                                        <p:attrNameLst>
                                          <p:attrName>style.visibility</p:attrName>
                                        </p:attrNameLst>
                                      </p:cBhvr>
                                      <p:to>
                                        <p:strVal val="visible"/>
                                      </p:to>
                                    </p:set>
                                    <p:animEffect transition="in" filter="box(in)">
                                      <p:cBhvr>
                                        <p:cTn id="12" dur="500"/>
                                        <p:tgtEl>
                                          <p:spTgt spid="34100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41001"/>
                                        </p:tgtEl>
                                        <p:attrNameLst>
                                          <p:attrName>style.visibility</p:attrName>
                                        </p:attrNameLst>
                                      </p:cBhvr>
                                      <p:to>
                                        <p:strVal val="visible"/>
                                      </p:to>
                                    </p:set>
                                    <p:animEffect transition="in" filter="box(in)">
                                      <p:cBhvr>
                                        <p:cTn id="17" dur="500"/>
                                        <p:tgtEl>
                                          <p:spTgt spid="34100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1002"/>
                                        </p:tgtEl>
                                        <p:attrNameLst>
                                          <p:attrName>style.visibility</p:attrName>
                                        </p:attrNameLst>
                                      </p:cBhvr>
                                      <p:to>
                                        <p:strVal val="visible"/>
                                      </p:to>
                                    </p:set>
                                    <p:animEffect transition="in" filter="box(in)">
                                      <p:cBhvr>
                                        <p:cTn id="22" dur="500"/>
                                        <p:tgtEl>
                                          <p:spTgt spid="34100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1003"/>
                                        </p:tgtEl>
                                        <p:attrNameLst>
                                          <p:attrName>style.visibility</p:attrName>
                                        </p:attrNameLst>
                                      </p:cBhvr>
                                      <p:to>
                                        <p:strVal val="visible"/>
                                      </p:to>
                                    </p:set>
                                    <p:animEffect transition="in" filter="box(in)">
                                      <p:cBhvr>
                                        <p:cTn id="27" dur="500"/>
                                        <p:tgtEl>
                                          <p:spTgt spid="34100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1004"/>
                                        </p:tgtEl>
                                        <p:attrNameLst>
                                          <p:attrName>style.visibility</p:attrName>
                                        </p:attrNameLst>
                                      </p:cBhvr>
                                      <p:to>
                                        <p:strVal val="visible"/>
                                      </p:to>
                                    </p:set>
                                    <p:animEffect transition="in" filter="box(in)">
                                      <p:cBhvr>
                                        <p:cTn id="32" dur="500"/>
                                        <p:tgtEl>
                                          <p:spTgt spid="34100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41005"/>
                                        </p:tgtEl>
                                        <p:attrNameLst>
                                          <p:attrName>style.visibility</p:attrName>
                                        </p:attrNameLst>
                                      </p:cBhvr>
                                      <p:to>
                                        <p:strVal val="visible"/>
                                      </p:to>
                                    </p:set>
                                    <p:animEffect transition="in" filter="box(in)">
                                      <p:cBhvr>
                                        <p:cTn id="37" dur="500"/>
                                        <p:tgtEl>
                                          <p:spTgt spid="34100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41006"/>
                                        </p:tgtEl>
                                        <p:attrNameLst>
                                          <p:attrName>style.visibility</p:attrName>
                                        </p:attrNameLst>
                                      </p:cBhvr>
                                      <p:to>
                                        <p:strVal val="visible"/>
                                      </p:to>
                                    </p:set>
                                    <p:animEffect transition="in" filter="box(in)">
                                      <p:cBhvr>
                                        <p:cTn id="42" dur="500"/>
                                        <p:tgtEl>
                                          <p:spTgt spid="341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2</a:t>
            </a:r>
          </a:p>
          <a:p>
            <a:pPr algn="just">
              <a:lnSpc>
                <a:spcPct val="120000"/>
              </a:lnSpc>
            </a:pPr>
            <a:r>
              <a:rPr lang="en-US" sz="11200" b="1" dirty="0" smtClean="0">
                <a:solidFill>
                  <a:srgbClr val="0000FF"/>
                </a:solidFill>
              </a:rPr>
              <a:t>A manufacturing plant draws 415 </a:t>
            </a:r>
            <a:r>
              <a:rPr lang="en-US" sz="11200" b="1" dirty="0" err="1" smtClean="0">
                <a:solidFill>
                  <a:srgbClr val="0000FF"/>
                </a:solidFill>
              </a:rPr>
              <a:t>kVA</a:t>
            </a:r>
            <a:r>
              <a:rPr lang="en-US" sz="11200" b="1" dirty="0" smtClean="0">
                <a:solidFill>
                  <a:srgbClr val="0000FF"/>
                </a:solidFill>
              </a:rPr>
              <a:t> from a 2400 V, 3-phase line.  If the plant power factor is 0.875 lagging, calculate (a) the impedance of the plant per phase (b) the phase angle between the phase voltage and phase current.</a:t>
            </a:r>
          </a:p>
          <a:p>
            <a:pPr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pPr>
            <a:r>
              <a:rPr lang="en-US" sz="11200" b="1" dirty="0" smtClean="0">
                <a:solidFill>
                  <a:srgbClr val="0000FF"/>
                </a:solidFill>
              </a:rPr>
              <a:t>The load is considered to be star.</a:t>
            </a:r>
          </a:p>
          <a:p>
            <a:pPr marL="346075" indent="-346075" algn="just">
              <a:lnSpc>
                <a:spcPct val="120000"/>
              </a:lnSpc>
            </a:pPr>
            <a:endParaRPr lang="en-US" b="1" dirty="0" smtClean="0">
              <a:solidFill>
                <a:srgbClr val="0000FF"/>
              </a:solidFill>
            </a:endParaRPr>
          </a:p>
          <a:p>
            <a:pPr marL="346075" indent="-346075" algn="just">
              <a:lnSpc>
                <a:spcPct val="120000"/>
              </a:lnSpc>
            </a:pPr>
            <a:r>
              <a:rPr lang="en-US" sz="11200" b="1" dirty="0" smtClean="0">
                <a:solidFill>
                  <a:srgbClr val="0000FF"/>
                </a:solidFill>
              </a:rPr>
              <a:t>(a)</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2026" name="Object 7"/>
          <p:cNvGraphicFramePr>
            <a:graphicFrameLocks noChangeAspect="1"/>
          </p:cNvGraphicFramePr>
          <p:nvPr/>
        </p:nvGraphicFramePr>
        <p:xfrm>
          <a:off x="1016000" y="4991100"/>
          <a:ext cx="5232400" cy="1181100"/>
        </p:xfrm>
        <a:graphic>
          <a:graphicData uri="http://schemas.openxmlformats.org/presentationml/2006/ole">
            <p:oleObj spid="_x0000_s342026" name="Equation" r:id="rId5" imgW="5232240" imgH="11808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ox(in)">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42026"/>
                                        </p:tgtEl>
                                        <p:attrNameLst>
                                          <p:attrName>style.visibility</p:attrName>
                                        </p:attrNameLst>
                                      </p:cBhvr>
                                      <p:to>
                                        <p:strVal val="visible"/>
                                      </p:to>
                                    </p:set>
                                    <p:animEffect transition="in" filter="box(in)">
                                      <p:cBhvr>
                                        <p:cTn id="30" dur="500"/>
                                        <p:tgtEl>
                                          <p:spTgt spid="342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2026" name="Object 7"/>
          <p:cNvGraphicFramePr>
            <a:graphicFrameLocks noChangeAspect="1"/>
          </p:cNvGraphicFramePr>
          <p:nvPr/>
        </p:nvGraphicFramePr>
        <p:xfrm>
          <a:off x="622300" y="1219200"/>
          <a:ext cx="5321300" cy="1282700"/>
        </p:xfrm>
        <a:graphic>
          <a:graphicData uri="http://schemas.openxmlformats.org/presentationml/2006/ole">
            <p:oleObj spid="_x0000_s343042" name="Equation" r:id="rId5" imgW="5321160" imgH="1282680" progId="Equation.3">
              <p:embed/>
            </p:oleObj>
          </a:graphicData>
        </a:graphic>
      </p:graphicFrame>
      <p:graphicFrame>
        <p:nvGraphicFramePr>
          <p:cNvPr id="343043" name="Object 7"/>
          <p:cNvGraphicFramePr>
            <a:graphicFrameLocks noChangeAspect="1"/>
          </p:cNvGraphicFramePr>
          <p:nvPr/>
        </p:nvGraphicFramePr>
        <p:xfrm>
          <a:off x="368300" y="2514600"/>
          <a:ext cx="6261100" cy="1181100"/>
        </p:xfrm>
        <a:graphic>
          <a:graphicData uri="http://schemas.openxmlformats.org/presentationml/2006/ole">
            <p:oleObj spid="_x0000_s343043" name="Equation" r:id="rId6" imgW="6260760" imgH="1180800" progId="Equation.3">
              <p:embed/>
            </p:oleObj>
          </a:graphicData>
        </a:graphic>
      </p:graphicFrame>
      <p:graphicFrame>
        <p:nvGraphicFramePr>
          <p:cNvPr id="343044" name="Object 7"/>
          <p:cNvGraphicFramePr>
            <a:graphicFrameLocks noChangeAspect="1"/>
          </p:cNvGraphicFramePr>
          <p:nvPr/>
        </p:nvGraphicFramePr>
        <p:xfrm>
          <a:off x="685800" y="3733800"/>
          <a:ext cx="1676400" cy="1397000"/>
        </p:xfrm>
        <a:graphic>
          <a:graphicData uri="http://schemas.openxmlformats.org/presentationml/2006/ole">
            <p:oleObj spid="_x0000_s343044" name="Equation" r:id="rId7" imgW="1676160" imgH="1396800" progId="Equation.3">
              <p:embed/>
            </p:oleObj>
          </a:graphicData>
        </a:graphic>
      </p:graphicFrame>
      <p:graphicFrame>
        <p:nvGraphicFramePr>
          <p:cNvPr id="343045" name="Object 7"/>
          <p:cNvGraphicFramePr>
            <a:graphicFrameLocks noChangeAspect="1"/>
          </p:cNvGraphicFramePr>
          <p:nvPr/>
        </p:nvGraphicFramePr>
        <p:xfrm>
          <a:off x="2476500" y="3810000"/>
          <a:ext cx="3390900" cy="1168400"/>
        </p:xfrm>
        <a:graphic>
          <a:graphicData uri="http://schemas.openxmlformats.org/presentationml/2006/ole">
            <p:oleObj spid="_x0000_s343045" name="Equation" r:id="rId8" imgW="3390840" imgH="1168200" progId="Equation.3">
              <p:embed/>
            </p:oleObj>
          </a:graphicData>
        </a:graphic>
      </p:graphicFrame>
      <p:graphicFrame>
        <p:nvGraphicFramePr>
          <p:cNvPr id="343046" name="Object 7"/>
          <p:cNvGraphicFramePr>
            <a:graphicFrameLocks noChangeAspect="1"/>
          </p:cNvGraphicFramePr>
          <p:nvPr/>
        </p:nvGraphicFramePr>
        <p:xfrm>
          <a:off x="952500" y="5435600"/>
          <a:ext cx="4610100" cy="584200"/>
        </p:xfrm>
        <a:graphic>
          <a:graphicData uri="http://schemas.openxmlformats.org/presentationml/2006/ole">
            <p:oleObj spid="_x0000_s343046" name="Equation" r:id="rId9" imgW="4609800" imgH="58392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2026"/>
                                        </p:tgtEl>
                                        <p:attrNameLst>
                                          <p:attrName>style.visibility</p:attrName>
                                        </p:attrNameLst>
                                      </p:cBhvr>
                                      <p:to>
                                        <p:strVal val="visible"/>
                                      </p:to>
                                    </p:set>
                                    <p:animEffect transition="in" filter="box(in)">
                                      <p:cBhvr>
                                        <p:cTn id="7" dur="500"/>
                                        <p:tgtEl>
                                          <p:spTgt spid="3420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3043"/>
                                        </p:tgtEl>
                                        <p:attrNameLst>
                                          <p:attrName>style.visibility</p:attrName>
                                        </p:attrNameLst>
                                      </p:cBhvr>
                                      <p:to>
                                        <p:strVal val="visible"/>
                                      </p:to>
                                    </p:set>
                                    <p:animEffect transition="in" filter="box(in)">
                                      <p:cBhvr>
                                        <p:cTn id="12" dur="500"/>
                                        <p:tgtEl>
                                          <p:spTgt spid="3430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43044"/>
                                        </p:tgtEl>
                                        <p:attrNameLst>
                                          <p:attrName>style.visibility</p:attrName>
                                        </p:attrNameLst>
                                      </p:cBhvr>
                                      <p:to>
                                        <p:strVal val="visible"/>
                                      </p:to>
                                    </p:set>
                                    <p:animEffect transition="in" filter="box(in)">
                                      <p:cBhvr>
                                        <p:cTn id="17" dur="500"/>
                                        <p:tgtEl>
                                          <p:spTgt spid="34304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3045"/>
                                        </p:tgtEl>
                                        <p:attrNameLst>
                                          <p:attrName>style.visibility</p:attrName>
                                        </p:attrNameLst>
                                      </p:cBhvr>
                                      <p:to>
                                        <p:strVal val="visible"/>
                                      </p:to>
                                    </p:set>
                                    <p:animEffect transition="in" filter="box(in)">
                                      <p:cBhvr>
                                        <p:cTn id="22" dur="500"/>
                                        <p:tgtEl>
                                          <p:spTgt spid="34304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3046"/>
                                        </p:tgtEl>
                                        <p:attrNameLst>
                                          <p:attrName>style.visibility</p:attrName>
                                        </p:attrNameLst>
                                      </p:cBhvr>
                                      <p:to>
                                        <p:strVal val="visible"/>
                                      </p:to>
                                    </p:set>
                                    <p:animEffect transition="in" filter="box(in)">
                                      <p:cBhvr>
                                        <p:cTn id="27" dur="500"/>
                                        <p:tgtEl>
                                          <p:spTgt spid="343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3</a:t>
            </a:r>
          </a:p>
          <a:p>
            <a:pPr algn="just">
              <a:lnSpc>
                <a:spcPct val="120000"/>
              </a:lnSpc>
            </a:pPr>
            <a:r>
              <a:rPr lang="en-US" sz="11200" b="1" dirty="0" smtClean="0">
                <a:solidFill>
                  <a:srgbClr val="0000FF"/>
                </a:solidFill>
              </a:rPr>
              <a:t>A star-connected motor is connected to a 4000 V, 3-phase, 50 Hz line. The motor produces an output power of 2681 kW at efficiency of 93 % and a power factor of 0.9 lagging. Calculate (a) the active power absorbed by the motor, (b) the reactive power absorbed by the motor, (c) the apparent power supplied by the transmission line and (d) the motor line current. </a:t>
            </a:r>
          </a:p>
          <a:p>
            <a:pPr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pPr>
            <a:endParaRPr lang="en-US" sz="7200" b="1" dirty="0" smtClean="0">
              <a:solidFill>
                <a:srgbClr val="0000FF"/>
              </a:solidFill>
            </a:endParaRPr>
          </a:p>
          <a:p>
            <a:pPr marL="346075" indent="-346075" algn="just">
              <a:lnSpc>
                <a:spcPct val="120000"/>
              </a:lnSpc>
            </a:pPr>
            <a:r>
              <a:rPr lang="en-US" sz="11200" b="1" dirty="0" smtClean="0">
                <a:solidFill>
                  <a:srgbClr val="0000FF"/>
                </a:solidFill>
              </a:rPr>
              <a:t>(a)</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40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4067" name="Object 3"/>
          <p:cNvGraphicFramePr>
            <a:graphicFrameLocks noChangeAspect="1"/>
          </p:cNvGraphicFramePr>
          <p:nvPr/>
        </p:nvGraphicFramePr>
        <p:xfrm>
          <a:off x="990600" y="5486400"/>
          <a:ext cx="5778500" cy="1257300"/>
        </p:xfrm>
        <a:graphic>
          <a:graphicData uri="http://schemas.openxmlformats.org/presentationml/2006/ole">
            <p:oleObj spid="_x0000_s344067" name="Equation" r:id="rId5" imgW="5778360" imgH="125712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44067"/>
                                        </p:tgtEl>
                                        <p:attrNameLst>
                                          <p:attrName>style.visibility</p:attrName>
                                        </p:attrNameLst>
                                      </p:cBhvr>
                                      <p:to>
                                        <p:strVal val="visible"/>
                                      </p:to>
                                    </p:set>
                                    <p:animEffect transition="in" filter="box(in)">
                                      <p:cBhvr>
                                        <p:cTn id="25" dur="500"/>
                                        <p:tgtEl>
                                          <p:spTgt spid="344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TEACHING ASSISTANTS</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228600" y="1752600"/>
            <a:ext cx="8458200" cy="4876800"/>
          </a:xfrm>
        </p:spPr>
        <p:txBody>
          <a:bodyPr>
            <a:normAutofit/>
          </a:bodyPr>
          <a:lstStyle/>
          <a:p>
            <a:r>
              <a:rPr lang="en-US" sz="4700" dirty="0" smtClean="0">
                <a:solidFill>
                  <a:srgbClr val="0000FF"/>
                </a:solidFill>
              </a:rPr>
              <a:t>W. K. </a:t>
            </a:r>
            <a:r>
              <a:rPr lang="en-US" sz="4700" dirty="0" err="1" smtClean="0">
                <a:solidFill>
                  <a:srgbClr val="0000FF"/>
                </a:solidFill>
              </a:rPr>
              <a:t>Ghanney</a:t>
            </a:r>
            <a:endParaRPr lang="en-US" sz="4700" dirty="0" smtClean="0">
              <a:solidFill>
                <a:srgbClr val="0000FF"/>
              </a:solidFill>
            </a:endParaRPr>
          </a:p>
          <a:p>
            <a:r>
              <a:rPr lang="en-US" sz="4700" dirty="0" smtClean="0">
                <a:solidFill>
                  <a:schemeClr val="tx1"/>
                </a:solidFill>
              </a:rPr>
              <a:t>0208244444</a:t>
            </a:r>
          </a:p>
          <a:p>
            <a:pPr marL="914400" indent="-914400"/>
            <a:endParaRPr lang="en-US" sz="4700" dirty="0" smtClean="0">
              <a:solidFill>
                <a:srgbClr val="0000FF"/>
              </a:solidFill>
            </a:endParaRPr>
          </a:p>
          <a:p>
            <a:pPr marL="914400" indent="-914400"/>
            <a:r>
              <a:rPr lang="en-US" sz="4700" dirty="0" smtClean="0">
                <a:solidFill>
                  <a:srgbClr val="0000FF"/>
                </a:solidFill>
              </a:rPr>
              <a:t>K. A. </a:t>
            </a:r>
            <a:r>
              <a:rPr lang="en-US" sz="4700" dirty="0" err="1" smtClean="0">
                <a:solidFill>
                  <a:srgbClr val="0000FF"/>
                </a:solidFill>
              </a:rPr>
              <a:t>Opoku</a:t>
            </a:r>
            <a:endParaRPr lang="en-US" sz="4700" dirty="0" smtClean="0">
              <a:solidFill>
                <a:srgbClr val="0000FF"/>
              </a:solidFill>
            </a:endParaRPr>
          </a:p>
          <a:p>
            <a:r>
              <a:rPr lang="en-US" sz="4600" dirty="0" smtClean="0">
                <a:solidFill>
                  <a:schemeClr val="tx1"/>
                </a:solidFill>
              </a:rPr>
              <a:t>0243566874</a:t>
            </a: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0"/>
            <a:ext cx="1447800" cy="1104900"/>
          </a:xfrm>
          <a:prstGeom prst="rect">
            <a:avLst/>
          </a:prstGeom>
          <a:noFill/>
          <a:ln w="9525">
            <a:noFill/>
            <a:miter lim="800000"/>
            <a:headEnd/>
            <a:tailEnd/>
          </a:ln>
          <a:effectLst/>
        </p:spPr>
      </p:pic>
      <p:cxnSp>
        <p:nvCxnSpPr>
          <p:cNvPr id="6" name="Straight Arrow Connector 5">
            <a:hlinkClick r:id="" action="ppaction://hlinkshowjump?jump=nextslide"/>
          </p:cNvPr>
          <p:cNvCxnSpPr/>
          <p:nvPr/>
        </p:nvCxnSpPr>
        <p:spPr>
          <a:xfrm>
            <a:off x="381000" y="6477000"/>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RESISTORS IN PARALLEL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Total resistance </a:t>
            </a:r>
          </a:p>
          <a:p>
            <a:pPr algn="just"/>
            <a:r>
              <a:rPr lang="en-US" sz="2800" dirty="0" smtClean="0">
                <a:solidFill>
                  <a:schemeClr val="tx1"/>
                </a:solidFill>
              </a:rPr>
              <a:t>When resistors R</a:t>
            </a:r>
            <a:r>
              <a:rPr lang="en-US" sz="2800" baseline="-25000" dirty="0" smtClean="0">
                <a:solidFill>
                  <a:schemeClr val="tx1"/>
                </a:solidFill>
              </a:rPr>
              <a:t>1</a:t>
            </a:r>
            <a:r>
              <a:rPr lang="en-US" sz="2800" dirty="0" smtClean="0">
                <a:solidFill>
                  <a:schemeClr val="tx1"/>
                </a:solidFill>
              </a:rPr>
              <a:t> and R</a:t>
            </a:r>
            <a:r>
              <a:rPr lang="en-US" sz="2800" baseline="-25000" dirty="0" smtClean="0">
                <a:solidFill>
                  <a:schemeClr val="tx1"/>
                </a:solidFill>
              </a:rPr>
              <a:t>2</a:t>
            </a:r>
            <a:r>
              <a:rPr lang="en-US" sz="2800" dirty="0" smtClean="0">
                <a:solidFill>
                  <a:schemeClr val="tx1"/>
                </a:solidFill>
              </a:rPr>
              <a:t> are in parallel, the total resistance R</a:t>
            </a:r>
            <a:r>
              <a:rPr lang="en-US" sz="2800" baseline="-25000" dirty="0" smtClean="0">
                <a:solidFill>
                  <a:schemeClr val="tx1"/>
                </a:solidFill>
              </a:rPr>
              <a:t>T </a:t>
            </a:r>
            <a:r>
              <a:rPr lang="en-US" sz="2800" dirty="0" smtClean="0">
                <a:solidFill>
                  <a:schemeClr val="tx1"/>
                </a:solidFill>
              </a:rPr>
              <a:t>is given by:</a:t>
            </a:r>
          </a:p>
          <a:p>
            <a:pPr algn="just"/>
            <a:endParaRPr lang="en-US" sz="1800" dirty="0" smtClean="0">
              <a:solidFill>
                <a:srgbClr val="0000FF"/>
              </a:solidFill>
            </a:endParaRPr>
          </a:p>
          <a:p>
            <a:pPr algn="just"/>
            <a:endParaRPr lang="en-US" sz="1800" dirty="0">
              <a:solidFill>
                <a:srgbClr val="0000FF"/>
              </a:solidFill>
            </a:endParaRPr>
          </a:p>
          <a:p>
            <a:pPr algn="just"/>
            <a:endParaRPr lang="en-US" sz="1800" i="1"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1749" name="Object 5"/>
          <p:cNvGraphicFramePr>
            <a:graphicFrameLocks noChangeAspect="1"/>
          </p:cNvGraphicFramePr>
          <p:nvPr/>
        </p:nvGraphicFramePr>
        <p:xfrm>
          <a:off x="0" y="2895600"/>
          <a:ext cx="8686800" cy="2209799"/>
        </p:xfrm>
        <a:graphic>
          <a:graphicData uri="http://schemas.openxmlformats.org/presentationml/2006/ole">
            <p:oleObj spid="_x0000_s31749" name="Equation" r:id="rId5" imgW="2165965" imgH="44701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749"/>
                                        </p:tgtEl>
                                        <p:attrNameLst>
                                          <p:attrName>style.visibility</p:attrName>
                                        </p:attrNameLst>
                                      </p:cBhvr>
                                      <p:to>
                                        <p:strVal val="visible"/>
                                      </p:to>
                                    </p:set>
                                    <p:animEffect transition="in" filter="box(in)">
                                      <p:cBhvr>
                                        <p:cTn id="17" dur="5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6400" b="1" dirty="0" smtClean="0">
              <a:solidFill>
                <a:srgbClr val="0000FF"/>
              </a:solidFill>
            </a:endParaRPr>
          </a:p>
          <a:p>
            <a:pPr marL="346075" indent="-346075" algn="just">
              <a:lnSpc>
                <a:spcPct val="120000"/>
              </a:lnSpc>
            </a:pPr>
            <a:r>
              <a:rPr lang="en-US" sz="11200" b="1" dirty="0" smtClean="0">
                <a:solidFill>
                  <a:srgbClr val="0000FF"/>
                </a:solidFill>
              </a:rPr>
              <a:t>(a)</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8000" b="1" dirty="0" smtClean="0">
              <a:solidFill>
                <a:srgbClr val="0000FF"/>
              </a:solidFill>
            </a:endParaRPr>
          </a:p>
          <a:p>
            <a:pPr marL="346075" indent="-346075" algn="just">
              <a:lnSpc>
                <a:spcPct val="120000"/>
              </a:lnSpc>
            </a:pPr>
            <a:r>
              <a:rPr lang="en-US" sz="11200" b="1" dirty="0" smtClean="0">
                <a:solidFill>
                  <a:srgbClr val="0000FF"/>
                </a:solidFill>
              </a:rPr>
              <a:t>(b)</a:t>
            </a:r>
          </a:p>
          <a:p>
            <a:pPr marL="346075" indent="-346075" algn="just">
              <a:lnSpc>
                <a:spcPct val="120000"/>
              </a:lnSpc>
              <a:buFont typeface="Wingdings" pitchFamily="2" charset="2"/>
              <a:buChar char="v"/>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0" lvl="2" algn="just">
              <a:lnSpc>
                <a:spcPct val="120000"/>
              </a:lnSpc>
            </a:pPr>
            <a:r>
              <a:rPr lang="en-US" sz="11200" b="1" dirty="0" smtClean="0">
                <a:solidFill>
                  <a:srgbClr val="0000FF"/>
                </a:solidFill>
              </a:rPr>
              <a:t>(c)</a:t>
            </a:r>
            <a:endParaRPr lang="en-US" sz="104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4067" name="Object 3"/>
          <p:cNvGraphicFramePr>
            <a:graphicFrameLocks noChangeAspect="1"/>
          </p:cNvGraphicFramePr>
          <p:nvPr/>
        </p:nvGraphicFramePr>
        <p:xfrm>
          <a:off x="914400" y="1409700"/>
          <a:ext cx="5778500" cy="1257300"/>
        </p:xfrm>
        <a:graphic>
          <a:graphicData uri="http://schemas.openxmlformats.org/presentationml/2006/ole">
            <p:oleObj spid="_x0000_s346114" name="Equation" r:id="rId5" imgW="5778360" imgH="1257120" progId="Equation.3">
              <p:embed/>
            </p:oleObj>
          </a:graphicData>
        </a:graphic>
      </p:graphicFrame>
      <p:graphicFrame>
        <p:nvGraphicFramePr>
          <p:cNvPr id="345091" name="Object 3"/>
          <p:cNvGraphicFramePr>
            <a:graphicFrameLocks noChangeAspect="1"/>
          </p:cNvGraphicFramePr>
          <p:nvPr/>
        </p:nvGraphicFramePr>
        <p:xfrm>
          <a:off x="933450" y="2774950"/>
          <a:ext cx="5600700" cy="1270000"/>
        </p:xfrm>
        <a:graphic>
          <a:graphicData uri="http://schemas.openxmlformats.org/presentationml/2006/ole">
            <p:oleObj spid="_x0000_s346115" name="Equation" r:id="rId6" imgW="5600520" imgH="1269720" progId="Equation.3">
              <p:embed/>
            </p:oleObj>
          </a:graphicData>
        </a:graphic>
      </p:graphicFrame>
      <p:graphicFrame>
        <p:nvGraphicFramePr>
          <p:cNvPr id="345092" name="Object 3"/>
          <p:cNvGraphicFramePr>
            <a:graphicFrameLocks noChangeAspect="1"/>
          </p:cNvGraphicFramePr>
          <p:nvPr/>
        </p:nvGraphicFramePr>
        <p:xfrm>
          <a:off x="990600" y="4114800"/>
          <a:ext cx="2908300" cy="635000"/>
        </p:xfrm>
        <a:graphic>
          <a:graphicData uri="http://schemas.openxmlformats.org/presentationml/2006/ole">
            <p:oleObj spid="_x0000_s346116" name="Equation" r:id="rId7" imgW="2908080" imgH="634680" progId="Equation.3">
              <p:embed/>
            </p:oleObj>
          </a:graphicData>
        </a:graphic>
      </p:graphicFrame>
      <p:graphicFrame>
        <p:nvGraphicFramePr>
          <p:cNvPr id="345093" name="Object 3"/>
          <p:cNvGraphicFramePr>
            <a:graphicFrameLocks noChangeAspect="1"/>
          </p:cNvGraphicFramePr>
          <p:nvPr/>
        </p:nvGraphicFramePr>
        <p:xfrm>
          <a:off x="1270000" y="4787900"/>
          <a:ext cx="6604000" cy="546100"/>
        </p:xfrm>
        <a:graphic>
          <a:graphicData uri="http://schemas.openxmlformats.org/presentationml/2006/ole">
            <p:oleObj spid="_x0000_s346117" name="Equation" r:id="rId8" imgW="6603840" imgH="545760" progId="Equation.3">
              <p:embed/>
            </p:oleObj>
          </a:graphicData>
        </a:graphic>
      </p:graphicFrame>
      <p:graphicFrame>
        <p:nvGraphicFramePr>
          <p:cNvPr id="345094" name="Object 3"/>
          <p:cNvGraphicFramePr>
            <a:graphicFrameLocks noChangeAspect="1"/>
          </p:cNvGraphicFramePr>
          <p:nvPr/>
        </p:nvGraphicFramePr>
        <p:xfrm>
          <a:off x="990600" y="5753100"/>
          <a:ext cx="2857500" cy="419100"/>
        </p:xfrm>
        <a:graphic>
          <a:graphicData uri="http://schemas.openxmlformats.org/presentationml/2006/ole">
            <p:oleObj spid="_x0000_s346118" name="Equation" r:id="rId9" imgW="285732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4067"/>
                                        </p:tgtEl>
                                        <p:attrNameLst>
                                          <p:attrName>style.visibility</p:attrName>
                                        </p:attrNameLst>
                                      </p:cBhvr>
                                      <p:to>
                                        <p:strVal val="visible"/>
                                      </p:to>
                                    </p:set>
                                    <p:animEffect transition="in" filter="box(in)">
                                      <p:cBhvr>
                                        <p:cTn id="12" dur="500"/>
                                        <p:tgtEl>
                                          <p:spTgt spid="34406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5091"/>
                                        </p:tgtEl>
                                        <p:attrNameLst>
                                          <p:attrName>style.visibility</p:attrName>
                                        </p:attrNameLst>
                                      </p:cBhvr>
                                      <p:to>
                                        <p:strVal val="visible"/>
                                      </p:to>
                                    </p:set>
                                    <p:animEffect transition="in" filter="box(in)">
                                      <p:cBhvr>
                                        <p:cTn id="22" dur="500"/>
                                        <p:tgtEl>
                                          <p:spTgt spid="34509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5092"/>
                                        </p:tgtEl>
                                        <p:attrNameLst>
                                          <p:attrName>style.visibility</p:attrName>
                                        </p:attrNameLst>
                                      </p:cBhvr>
                                      <p:to>
                                        <p:strVal val="visible"/>
                                      </p:to>
                                    </p:set>
                                    <p:animEffect transition="in" filter="box(in)">
                                      <p:cBhvr>
                                        <p:cTn id="27" dur="500"/>
                                        <p:tgtEl>
                                          <p:spTgt spid="34509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5093"/>
                                        </p:tgtEl>
                                        <p:attrNameLst>
                                          <p:attrName>style.visibility</p:attrName>
                                        </p:attrNameLst>
                                      </p:cBhvr>
                                      <p:to>
                                        <p:strVal val="visible"/>
                                      </p:to>
                                    </p:set>
                                    <p:animEffect transition="in" filter="box(in)">
                                      <p:cBhvr>
                                        <p:cTn id="32" dur="500"/>
                                        <p:tgtEl>
                                          <p:spTgt spid="34509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ox(in)">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45094"/>
                                        </p:tgtEl>
                                        <p:attrNameLst>
                                          <p:attrName>style.visibility</p:attrName>
                                        </p:attrNameLst>
                                      </p:cBhvr>
                                      <p:to>
                                        <p:strVal val="visible"/>
                                      </p:to>
                                    </p:set>
                                    <p:animEffect transition="in" filter="box(in)">
                                      <p:cBhvr>
                                        <p:cTn id="42" dur="500"/>
                                        <p:tgtEl>
                                          <p:spTgt spid="345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6400" b="1" dirty="0" smtClean="0">
              <a:solidFill>
                <a:srgbClr val="0000FF"/>
              </a:solidFill>
            </a:endParaRPr>
          </a:p>
          <a:p>
            <a:pPr marL="346075" indent="-346075" algn="just">
              <a:lnSpc>
                <a:spcPct val="120000"/>
              </a:lnSpc>
            </a:pPr>
            <a:r>
              <a:rPr lang="en-US" sz="11200" b="1" dirty="0" smtClean="0">
                <a:solidFill>
                  <a:srgbClr val="0000FF"/>
                </a:solidFill>
              </a:rPr>
              <a:t>(d)</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80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buFont typeface="Wingdings" pitchFamily="2" charset="2"/>
              <a:buChar char="q"/>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4067" name="Object 3"/>
          <p:cNvGraphicFramePr>
            <a:graphicFrameLocks noChangeAspect="1"/>
          </p:cNvGraphicFramePr>
          <p:nvPr/>
        </p:nvGraphicFramePr>
        <p:xfrm>
          <a:off x="889000" y="1384300"/>
          <a:ext cx="6578600" cy="1308100"/>
        </p:xfrm>
        <a:graphic>
          <a:graphicData uri="http://schemas.openxmlformats.org/presentationml/2006/ole">
            <p:oleObj spid="_x0000_s345090" name="Equation" r:id="rId5" imgW="6578280" imgH="13078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4067"/>
                                        </p:tgtEl>
                                        <p:attrNameLst>
                                          <p:attrName>style.visibility</p:attrName>
                                        </p:attrNameLst>
                                      </p:cBhvr>
                                      <p:to>
                                        <p:strVal val="visible"/>
                                      </p:to>
                                    </p:set>
                                    <p:animEffect transition="in" filter="box(in)">
                                      <p:cBhvr>
                                        <p:cTn id="12" dur="500"/>
                                        <p:tgtEl>
                                          <p:spTgt spid="344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r>
              <a:rPr lang="en-US" sz="11200" b="1" dirty="0" smtClean="0">
                <a:solidFill>
                  <a:srgbClr val="0000FF"/>
                </a:solidFill>
              </a:rPr>
              <a:t>(a)Three-phase four-wire feeding unbalanced star-connected loads</a:t>
            </a:r>
          </a:p>
          <a:p>
            <a:pPr marL="695325" indent="-347663" algn="just">
              <a:lnSpc>
                <a:spcPct val="120000"/>
              </a:lnSpc>
              <a:buFont typeface="Wingdings" pitchFamily="2" charset="2"/>
              <a:buChar char="q"/>
            </a:pPr>
            <a:r>
              <a:rPr lang="en-US" sz="11200" b="1" dirty="0" smtClean="0">
                <a:solidFill>
                  <a:srgbClr val="0000FF"/>
                </a:solidFill>
              </a:rPr>
              <a:t>Three-phase unbalanced load does not have the same impedance in all the three phases.</a:t>
            </a:r>
          </a:p>
          <a:p>
            <a:pPr marL="695325" indent="-347663" algn="just">
              <a:lnSpc>
                <a:spcPct val="120000"/>
              </a:lnSpc>
              <a:buFont typeface="Wingdings" pitchFamily="2" charset="2"/>
              <a:buChar char="q"/>
            </a:pPr>
            <a:r>
              <a:rPr lang="en-US" sz="11200" b="1" dirty="0" smtClean="0">
                <a:solidFill>
                  <a:srgbClr val="0000FF"/>
                </a:solidFill>
              </a:rPr>
              <a:t>The neutral points of the source and the load are the same, so the voltage across each phase of the load is the phase voltage of the source</a:t>
            </a:r>
          </a:p>
          <a:p>
            <a:pPr marL="695325" indent="-347663" algn="just">
              <a:lnSpc>
                <a:spcPct val="120000"/>
              </a:lnSpc>
              <a:buFont typeface="Wingdings" pitchFamily="2" charset="2"/>
              <a:buChar char="q"/>
            </a:pPr>
            <a:r>
              <a:rPr lang="en-US" sz="11200" b="1" dirty="0" smtClean="0">
                <a:solidFill>
                  <a:srgbClr val="0000FF"/>
                </a:solidFill>
              </a:rPr>
              <a:t>Three-phase four wire is usually used for low-voltage power distribution</a:t>
            </a:r>
          </a:p>
          <a:p>
            <a:pPr marL="695325" indent="-347663" algn="l">
              <a:lnSpc>
                <a:spcPct val="120000"/>
              </a:lnSpc>
              <a:buFont typeface="Wingdings" pitchFamily="2" charset="2"/>
              <a:buChar char="q"/>
            </a:pPr>
            <a:r>
              <a:rPr lang="en-US" sz="11200" b="1" dirty="0" smtClean="0">
                <a:solidFill>
                  <a:srgbClr val="0000FF"/>
                </a:solidFill>
              </a:rPr>
              <a:t>The neutral carries current if the load is unbalanced</a:t>
            </a:r>
          </a:p>
          <a:p>
            <a:pPr marL="346075" indent="-346075" algn="just">
              <a:lnSpc>
                <a:spcPct val="120000"/>
              </a:lnSpc>
              <a:buFont typeface="Wingdings" pitchFamily="2" charset="2"/>
              <a:buChar char="v"/>
            </a:pPr>
            <a:endParaRPr lang="en-US" sz="11200" b="1" dirty="0" smtClean="0">
              <a:solidFill>
                <a:srgbClr val="0000FF"/>
              </a:solidFill>
            </a:endParaRPr>
          </a:p>
          <a:p>
            <a:pPr marL="346075" indent="-346075" algn="just">
              <a:lnSpc>
                <a:spcPct val="120000"/>
              </a:lnSpc>
            </a:pPr>
            <a:endParaRPr lang="en-US" sz="80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7143" name="Object 7"/>
          <p:cNvGraphicFramePr>
            <a:graphicFrameLocks noChangeAspect="1"/>
          </p:cNvGraphicFramePr>
          <p:nvPr/>
        </p:nvGraphicFramePr>
        <p:xfrm>
          <a:off x="2940050" y="5981700"/>
          <a:ext cx="3835400" cy="647700"/>
        </p:xfrm>
        <a:graphic>
          <a:graphicData uri="http://schemas.openxmlformats.org/presentationml/2006/ole">
            <p:oleObj spid="_x0000_s347143" name="Equation" r:id="rId5" imgW="3835080" imgH="647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7143"/>
                                        </p:tgtEl>
                                        <p:attrNameLst>
                                          <p:attrName>style.visibility</p:attrName>
                                        </p:attrNameLst>
                                      </p:cBhvr>
                                      <p:to>
                                        <p:strVal val="visible"/>
                                      </p:to>
                                    </p:set>
                                    <p:animEffect transition="in" filter="box(in)">
                                      <p:cBhvr>
                                        <p:cTn id="32"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55563" algn="just">
              <a:lnSpc>
                <a:spcPct val="120000"/>
              </a:lnSpc>
              <a:buFont typeface="Wingdings" pitchFamily="2" charset="2"/>
              <a:buChar char="q"/>
            </a:pPr>
            <a:r>
              <a:rPr lang="en-US" sz="11200" b="1" dirty="0" smtClean="0">
                <a:solidFill>
                  <a:srgbClr val="0000FF"/>
                </a:solidFill>
              </a:rPr>
              <a:t>Each phase is analyzed separately when the load is unbalanced</a:t>
            </a:r>
          </a:p>
          <a:p>
            <a:pPr marL="346075" indent="-346075" algn="just">
              <a:lnSpc>
                <a:spcPct val="120000"/>
              </a:lnSpc>
              <a:buFont typeface="Wingdings" pitchFamily="2" charset="2"/>
              <a:buChar char="v"/>
            </a:pPr>
            <a:r>
              <a:rPr lang="en-US" sz="11200" b="1" dirty="0" smtClean="0">
                <a:solidFill>
                  <a:srgbClr val="0000FF"/>
                </a:solidFill>
              </a:rPr>
              <a:t>Example 1</a:t>
            </a:r>
          </a:p>
          <a:p>
            <a:pPr algn="just">
              <a:lnSpc>
                <a:spcPct val="120000"/>
              </a:lnSpc>
            </a:pPr>
            <a:r>
              <a:rPr lang="en-US" sz="11200" b="1" dirty="0" smtClean="0">
                <a:solidFill>
                  <a:srgbClr val="0000FF"/>
                </a:solidFill>
              </a:rPr>
              <a:t>A three-phase four-wire system has the following data: Supply voltage is 415 V, Z</a:t>
            </a:r>
            <a:r>
              <a:rPr lang="en-US" sz="11200" b="1" baseline="-25000" dirty="0" smtClean="0">
                <a:solidFill>
                  <a:srgbClr val="0000FF"/>
                </a:solidFill>
              </a:rPr>
              <a:t>1</a:t>
            </a:r>
            <a:r>
              <a:rPr lang="en-US" sz="11200" b="1" dirty="0" smtClean="0">
                <a:solidFill>
                  <a:srgbClr val="0000FF"/>
                </a:solidFill>
              </a:rPr>
              <a:t> = 8 + j0 Ω, Z</a:t>
            </a:r>
            <a:r>
              <a:rPr lang="en-US" sz="11200" b="1" baseline="-25000" dirty="0" smtClean="0">
                <a:solidFill>
                  <a:srgbClr val="0000FF"/>
                </a:solidFill>
              </a:rPr>
              <a:t>2</a:t>
            </a:r>
            <a:r>
              <a:rPr lang="en-US" sz="11200" b="1" dirty="0" smtClean="0">
                <a:solidFill>
                  <a:srgbClr val="0000FF"/>
                </a:solidFill>
              </a:rPr>
              <a:t> = 0 - j8 Ω and Z</a:t>
            </a:r>
            <a:r>
              <a:rPr lang="en-US" sz="11200" b="1" baseline="-25000" dirty="0" smtClean="0">
                <a:solidFill>
                  <a:srgbClr val="0000FF"/>
                </a:solidFill>
              </a:rPr>
              <a:t>3</a:t>
            </a:r>
            <a:r>
              <a:rPr lang="en-US" sz="11200" b="1" dirty="0" smtClean="0">
                <a:solidFill>
                  <a:srgbClr val="0000FF"/>
                </a:solidFill>
              </a:rPr>
              <a:t> = 0 + j8 Ω. Determine the load currents and the current in the neutral. </a:t>
            </a:r>
          </a:p>
          <a:p>
            <a:pPr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buFont typeface="Wingdings" pitchFamily="2" charset="2"/>
              <a:buChar char="v"/>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7143" name="Object 7"/>
          <p:cNvGraphicFramePr>
            <a:graphicFrameLocks noChangeAspect="1"/>
          </p:cNvGraphicFramePr>
          <p:nvPr/>
        </p:nvGraphicFramePr>
        <p:xfrm>
          <a:off x="596900" y="5143500"/>
          <a:ext cx="4737100" cy="1181100"/>
        </p:xfrm>
        <a:graphic>
          <a:graphicData uri="http://schemas.openxmlformats.org/presentationml/2006/ole">
            <p:oleObj spid="_x0000_s348162" name="Equation" r:id="rId5" imgW="4736880" imgH="11808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7143"/>
                                        </p:tgtEl>
                                        <p:attrNameLst>
                                          <p:attrName>style.visibility</p:attrName>
                                        </p:attrNameLst>
                                      </p:cBhvr>
                                      <p:to>
                                        <p:strVal val="visible"/>
                                      </p:to>
                                    </p:set>
                                    <p:animEffect transition="in" filter="box(in)">
                                      <p:cBhvr>
                                        <p:cTn id="27"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7143" name="Object 7"/>
          <p:cNvGraphicFramePr>
            <a:graphicFrameLocks noChangeAspect="1"/>
          </p:cNvGraphicFramePr>
          <p:nvPr/>
        </p:nvGraphicFramePr>
        <p:xfrm>
          <a:off x="533400" y="1371600"/>
          <a:ext cx="5867400" cy="1333500"/>
        </p:xfrm>
        <a:graphic>
          <a:graphicData uri="http://schemas.openxmlformats.org/presentationml/2006/ole">
            <p:oleObj spid="_x0000_s349186" name="Equation" r:id="rId5" imgW="5867280" imgH="1333440" progId="Equation.3">
              <p:embed/>
            </p:oleObj>
          </a:graphicData>
        </a:graphic>
      </p:graphicFrame>
      <p:graphicFrame>
        <p:nvGraphicFramePr>
          <p:cNvPr id="349187" name="Object 7"/>
          <p:cNvGraphicFramePr>
            <a:graphicFrameLocks noChangeAspect="1"/>
          </p:cNvGraphicFramePr>
          <p:nvPr/>
        </p:nvGraphicFramePr>
        <p:xfrm>
          <a:off x="457200" y="2705100"/>
          <a:ext cx="7620000" cy="1333500"/>
        </p:xfrm>
        <a:graphic>
          <a:graphicData uri="http://schemas.openxmlformats.org/presentationml/2006/ole">
            <p:oleObj spid="_x0000_s349187" name="Equation" r:id="rId6" imgW="7619760" imgH="1333440" progId="Equation.3">
              <p:embed/>
            </p:oleObj>
          </a:graphicData>
        </a:graphic>
      </p:graphicFrame>
      <p:graphicFrame>
        <p:nvGraphicFramePr>
          <p:cNvPr id="349188" name="Object 7"/>
          <p:cNvGraphicFramePr>
            <a:graphicFrameLocks noChangeAspect="1"/>
          </p:cNvGraphicFramePr>
          <p:nvPr/>
        </p:nvGraphicFramePr>
        <p:xfrm>
          <a:off x="533400" y="4146550"/>
          <a:ext cx="6692900" cy="1346200"/>
        </p:xfrm>
        <a:graphic>
          <a:graphicData uri="http://schemas.openxmlformats.org/presentationml/2006/ole">
            <p:oleObj spid="_x0000_s349188" name="Equation" r:id="rId7" imgW="6692760" imgH="1346040" progId="Equation.3">
              <p:embed/>
            </p:oleObj>
          </a:graphicData>
        </a:graphic>
      </p:graphicFrame>
      <p:graphicFrame>
        <p:nvGraphicFramePr>
          <p:cNvPr id="349189" name="Object 5"/>
          <p:cNvGraphicFramePr>
            <a:graphicFrameLocks noChangeAspect="1"/>
          </p:cNvGraphicFramePr>
          <p:nvPr/>
        </p:nvGraphicFramePr>
        <p:xfrm>
          <a:off x="565150" y="5562600"/>
          <a:ext cx="3924300" cy="647700"/>
        </p:xfrm>
        <a:graphic>
          <a:graphicData uri="http://schemas.openxmlformats.org/presentationml/2006/ole">
            <p:oleObj spid="_x0000_s349189" name="Equation" r:id="rId8" imgW="3924000" imgH="647640" progId="Equation.3">
              <p:embed/>
            </p:oleObj>
          </a:graphicData>
        </a:graphic>
      </p:graphicFrame>
      <p:graphicFrame>
        <p:nvGraphicFramePr>
          <p:cNvPr id="349190" name="Object 6"/>
          <p:cNvGraphicFramePr>
            <a:graphicFrameLocks noChangeAspect="1"/>
          </p:cNvGraphicFramePr>
          <p:nvPr/>
        </p:nvGraphicFramePr>
        <p:xfrm>
          <a:off x="495300" y="6191250"/>
          <a:ext cx="7277100" cy="609600"/>
        </p:xfrm>
        <a:graphic>
          <a:graphicData uri="http://schemas.openxmlformats.org/presentationml/2006/ole">
            <p:oleObj spid="_x0000_s349190" name="Equation" r:id="rId9" imgW="7277040" imgH="6094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7143"/>
                                        </p:tgtEl>
                                        <p:attrNameLst>
                                          <p:attrName>style.visibility</p:attrName>
                                        </p:attrNameLst>
                                      </p:cBhvr>
                                      <p:to>
                                        <p:strVal val="visible"/>
                                      </p:to>
                                    </p:set>
                                    <p:animEffect transition="in" filter="box(in)">
                                      <p:cBhvr>
                                        <p:cTn id="7" dur="500"/>
                                        <p:tgtEl>
                                          <p:spTgt spid="3471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9187"/>
                                        </p:tgtEl>
                                        <p:attrNameLst>
                                          <p:attrName>style.visibility</p:attrName>
                                        </p:attrNameLst>
                                      </p:cBhvr>
                                      <p:to>
                                        <p:strVal val="visible"/>
                                      </p:to>
                                    </p:set>
                                    <p:animEffect transition="in" filter="box(in)">
                                      <p:cBhvr>
                                        <p:cTn id="12" dur="500"/>
                                        <p:tgtEl>
                                          <p:spTgt spid="34918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49188"/>
                                        </p:tgtEl>
                                        <p:attrNameLst>
                                          <p:attrName>style.visibility</p:attrName>
                                        </p:attrNameLst>
                                      </p:cBhvr>
                                      <p:to>
                                        <p:strVal val="visible"/>
                                      </p:to>
                                    </p:set>
                                    <p:animEffect transition="in" filter="box(in)">
                                      <p:cBhvr>
                                        <p:cTn id="17" dur="500"/>
                                        <p:tgtEl>
                                          <p:spTgt spid="34918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49189"/>
                                        </p:tgtEl>
                                        <p:attrNameLst>
                                          <p:attrName>style.visibility</p:attrName>
                                        </p:attrNameLst>
                                      </p:cBhvr>
                                      <p:to>
                                        <p:strVal val="visible"/>
                                      </p:to>
                                    </p:set>
                                    <p:animEffect transition="in" filter="box(in)">
                                      <p:cBhvr>
                                        <p:cTn id="22" dur="500"/>
                                        <p:tgtEl>
                                          <p:spTgt spid="3491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9190"/>
                                        </p:tgtEl>
                                        <p:attrNameLst>
                                          <p:attrName>style.visibility</p:attrName>
                                        </p:attrNameLst>
                                      </p:cBhvr>
                                      <p:to>
                                        <p:strVal val="visible"/>
                                      </p:to>
                                    </p:set>
                                    <p:animEffect transition="in" filter="box(in)">
                                      <p:cBhvr>
                                        <p:cTn id="27" dur="500"/>
                                        <p:tgtEl>
                                          <p:spTgt spid="349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7143" name="Object 7"/>
          <p:cNvGraphicFramePr>
            <a:graphicFrameLocks noChangeAspect="1"/>
          </p:cNvGraphicFramePr>
          <p:nvPr/>
        </p:nvGraphicFramePr>
        <p:xfrm>
          <a:off x="1143000" y="1397000"/>
          <a:ext cx="1993900" cy="584200"/>
        </p:xfrm>
        <a:graphic>
          <a:graphicData uri="http://schemas.openxmlformats.org/presentationml/2006/ole">
            <p:oleObj spid="_x0000_s350210" name="Equation" r:id="rId5" imgW="1993680" imgH="58392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7143"/>
                                        </p:tgtEl>
                                        <p:attrNameLst>
                                          <p:attrName>style.visibility</p:attrName>
                                        </p:attrNameLst>
                                      </p:cBhvr>
                                      <p:to>
                                        <p:strVal val="visible"/>
                                      </p:to>
                                    </p:set>
                                    <p:animEffect transition="in" filter="box(in)">
                                      <p:cBhvr>
                                        <p:cTn id="7"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buFont typeface="Wingdings" pitchFamily="2" charset="2"/>
              <a:buChar char="v"/>
            </a:pPr>
            <a:r>
              <a:rPr lang="en-US" sz="11200" b="1" dirty="0" smtClean="0">
                <a:solidFill>
                  <a:srgbClr val="0000FF"/>
                </a:solidFill>
              </a:rPr>
              <a:t>Example 2</a:t>
            </a:r>
          </a:p>
          <a:p>
            <a:pPr algn="just">
              <a:lnSpc>
                <a:spcPct val="120000"/>
              </a:lnSpc>
            </a:pPr>
            <a:r>
              <a:rPr lang="en-US" sz="11200" b="1" dirty="0" smtClean="0">
                <a:solidFill>
                  <a:srgbClr val="0000FF"/>
                </a:solidFill>
              </a:rPr>
              <a:t>In a three-phase four-wire system, the line voltage is 400V and resistive loads of 10 kW, 8 kW and 5 kW are connected between the three lines and neutral.  Calculate (a) the current in each line and (b) the current in the neutral conductor.</a:t>
            </a:r>
          </a:p>
          <a:p>
            <a:pPr algn="just">
              <a:lnSpc>
                <a:spcPct val="120000"/>
              </a:lnSpc>
            </a:pPr>
            <a:r>
              <a:rPr lang="en-US" sz="11200" b="1" dirty="0" smtClean="0">
                <a:solidFill>
                  <a:srgbClr val="0000FF"/>
                </a:solidFill>
              </a:rPr>
              <a:t> </a:t>
            </a:r>
          </a:p>
          <a:p>
            <a:pPr algn="just">
              <a:lnSpc>
                <a:spcPct val="120000"/>
              </a:lnSpc>
              <a:buFont typeface="Wingdings" pitchFamily="2" charset="2"/>
              <a:buChar char="v"/>
            </a:pPr>
            <a:r>
              <a:rPr lang="en-US" sz="11200" b="1" dirty="0" smtClean="0">
                <a:solidFill>
                  <a:srgbClr val="0000FF"/>
                </a:solidFill>
              </a:rPr>
              <a:t>Solution</a:t>
            </a:r>
          </a:p>
          <a:p>
            <a:pPr algn="just">
              <a:lnSpc>
                <a:spcPct val="120000"/>
              </a:lnSpc>
              <a:buFont typeface="Wingdings" pitchFamily="2" charset="2"/>
              <a:buChar char="v"/>
            </a:pPr>
            <a:endParaRPr lang="en-US" sz="11200" b="1" dirty="0" smtClean="0">
              <a:solidFill>
                <a:srgbClr val="0000FF"/>
              </a:solidFill>
            </a:endParaRPr>
          </a:p>
          <a:p>
            <a:pPr algn="just">
              <a:lnSpc>
                <a:spcPct val="120000"/>
              </a:lnSpc>
            </a:pPr>
            <a:r>
              <a:rPr lang="en-US" sz="11200" b="1" dirty="0" smtClean="0">
                <a:solidFill>
                  <a:srgbClr val="0000FF"/>
                </a:solidFill>
              </a:rPr>
              <a:t>(a)</a:t>
            </a:r>
          </a:p>
          <a:p>
            <a:pPr marL="346075" indent="-346075" algn="just">
              <a:lnSpc>
                <a:spcPct val="120000"/>
              </a:lnSpc>
              <a:buFont typeface="Wingdings" pitchFamily="2" charset="2"/>
              <a:buChar char="v"/>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7143" name="Object 7"/>
          <p:cNvGraphicFramePr>
            <a:graphicFrameLocks noChangeAspect="1"/>
          </p:cNvGraphicFramePr>
          <p:nvPr/>
        </p:nvGraphicFramePr>
        <p:xfrm>
          <a:off x="1149350" y="5372100"/>
          <a:ext cx="4699000" cy="1181100"/>
        </p:xfrm>
        <a:graphic>
          <a:graphicData uri="http://schemas.openxmlformats.org/presentationml/2006/ole">
            <p:oleObj spid="_x0000_s370690" name="Equation" r:id="rId5" imgW="4698720" imgH="11808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7143"/>
                                        </p:tgtEl>
                                        <p:attrNameLst>
                                          <p:attrName>style.visibility</p:attrName>
                                        </p:attrNameLst>
                                      </p:cBhvr>
                                      <p:to>
                                        <p:strVal val="visible"/>
                                      </p:to>
                                    </p:set>
                                    <p:animEffect transition="in" filter="box(in)">
                                      <p:cBhvr>
                                        <p:cTn id="32" dur="500"/>
                                        <p:tgtEl>
                                          <p:spTgt spid="347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pPr>
            <a:r>
              <a:rPr lang="en-US" sz="11200" b="1" dirty="0" smtClean="0">
                <a:solidFill>
                  <a:srgbClr val="0000FF"/>
                </a:solidFill>
              </a:rPr>
              <a:t>Let </a:t>
            </a:r>
            <a:r>
              <a:rPr lang="en-US" sz="11200" b="1" dirty="0" err="1" smtClean="0">
                <a:solidFill>
                  <a:srgbClr val="0000FF"/>
                </a:solidFill>
              </a:rPr>
              <a:t>I</a:t>
            </a:r>
            <a:r>
              <a:rPr lang="en-US" sz="11200" b="1" baseline="-25000" dirty="0" err="1" smtClean="0">
                <a:solidFill>
                  <a:srgbClr val="0000FF"/>
                </a:solidFill>
              </a:rPr>
              <a:t>a</a:t>
            </a:r>
            <a:r>
              <a:rPr lang="en-US" sz="11200" b="1" dirty="0" smtClean="0">
                <a:solidFill>
                  <a:srgbClr val="0000FF"/>
                </a:solidFill>
              </a:rPr>
              <a:t>, </a:t>
            </a:r>
            <a:r>
              <a:rPr lang="en-US" sz="11200" b="1" dirty="0" err="1" smtClean="0">
                <a:solidFill>
                  <a:srgbClr val="0000FF"/>
                </a:solidFill>
              </a:rPr>
              <a:t>I</a:t>
            </a:r>
            <a:r>
              <a:rPr lang="en-US" sz="11200" b="1" baseline="-25000" dirty="0" err="1" smtClean="0">
                <a:solidFill>
                  <a:srgbClr val="0000FF"/>
                </a:solidFill>
              </a:rPr>
              <a:t>b</a:t>
            </a:r>
            <a:r>
              <a:rPr lang="en-US" sz="11200" b="1" dirty="0" smtClean="0">
                <a:solidFill>
                  <a:srgbClr val="0000FF"/>
                </a:solidFill>
              </a:rPr>
              <a:t> and </a:t>
            </a:r>
            <a:r>
              <a:rPr lang="en-US" sz="11200" b="1" dirty="0" err="1" smtClean="0">
                <a:solidFill>
                  <a:srgbClr val="0000FF"/>
                </a:solidFill>
              </a:rPr>
              <a:t>I</a:t>
            </a:r>
            <a:r>
              <a:rPr lang="en-US" sz="11200" b="1" baseline="-25000" dirty="0" err="1" smtClean="0">
                <a:solidFill>
                  <a:srgbClr val="0000FF"/>
                </a:solidFill>
              </a:rPr>
              <a:t>c</a:t>
            </a:r>
            <a:r>
              <a:rPr lang="en-US" sz="11200" b="1" dirty="0" smtClean="0">
                <a:solidFill>
                  <a:srgbClr val="0000FF"/>
                </a:solidFill>
              </a:rPr>
              <a:t> be the currents drawn by the 10kW, 8kW and 5kW loads respectively. </a:t>
            </a:r>
          </a:p>
          <a:p>
            <a:pPr marL="346075" indent="-346075" algn="just">
              <a:lnSpc>
                <a:spcPct val="120000"/>
              </a:lnSpc>
              <a:buFont typeface="Wingdings" pitchFamily="2" charset="2"/>
              <a:buChar char="v"/>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7143" name="Object 7"/>
          <p:cNvGraphicFramePr>
            <a:graphicFrameLocks noChangeAspect="1"/>
          </p:cNvGraphicFramePr>
          <p:nvPr/>
        </p:nvGraphicFramePr>
        <p:xfrm>
          <a:off x="438150" y="2120900"/>
          <a:ext cx="6642100" cy="1371600"/>
        </p:xfrm>
        <a:graphic>
          <a:graphicData uri="http://schemas.openxmlformats.org/presentationml/2006/ole">
            <p:oleObj spid="_x0000_s371714" name="Equation" r:id="rId5" imgW="6642000" imgH="1371600" progId="Equation.3">
              <p:embed/>
            </p:oleObj>
          </a:graphicData>
        </a:graphic>
      </p:graphicFrame>
      <p:graphicFrame>
        <p:nvGraphicFramePr>
          <p:cNvPr id="371715" name="Object 7"/>
          <p:cNvGraphicFramePr>
            <a:graphicFrameLocks noChangeAspect="1"/>
          </p:cNvGraphicFramePr>
          <p:nvPr/>
        </p:nvGraphicFramePr>
        <p:xfrm>
          <a:off x="533400" y="3517900"/>
          <a:ext cx="5321300" cy="1371600"/>
        </p:xfrm>
        <a:graphic>
          <a:graphicData uri="http://schemas.openxmlformats.org/presentationml/2006/ole">
            <p:oleObj spid="_x0000_s371715" name="Equation" r:id="rId6" imgW="5321160" imgH="1371600" progId="Equation.3">
              <p:embed/>
            </p:oleObj>
          </a:graphicData>
        </a:graphic>
      </p:graphicFrame>
      <p:graphicFrame>
        <p:nvGraphicFramePr>
          <p:cNvPr id="371716" name="Object 7"/>
          <p:cNvGraphicFramePr>
            <a:graphicFrameLocks noChangeAspect="1"/>
          </p:cNvGraphicFramePr>
          <p:nvPr/>
        </p:nvGraphicFramePr>
        <p:xfrm>
          <a:off x="457200" y="5029200"/>
          <a:ext cx="5562600" cy="1371600"/>
        </p:xfrm>
        <a:graphic>
          <a:graphicData uri="http://schemas.openxmlformats.org/presentationml/2006/ole">
            <p:oleObj spid="_x0000_s371716" name="Equation" r:id="rId7" imgW="5562360" imgH="1371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7143"/>
                                        </p:tgtEl>
                                        <p:attrNameLst>
                                          <p:attrName>style.visibility</p:attrName>
                                        </p:attrNameLst>
                                      </p:cBhvr>
                                      <p:to>
                                        <p:strVal val="visible"/>
                                      </p:to>
                                    </p:set>
                                    <p:animEffect transition="in" filter="box(in)">
                                      <p:cBhvr>
                                        <p:cTn id="12" dur="500"/>
                                        <p:tgtEl>
                                          <p:spTgt spid="3471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1715"/>
                                        </p:tgtEl>
                                        <p:attrNameLst>
                                          <p:attrName>style.visibility</p:attrName>
                                        </p:attrNameLst>
                                      </p:cBhvr>
                                      <p:to>
                                        <p:strVal val="visible"/>
                                      </p:to>
                                    </p:set>
                                    <p:animEffect transition="in" filter="box(in)">
                                      <p:cBhvr>
                                        <p:cTn id="17" dur="500"/>
                                        <p:tgtEl>
                                          <p:spTgt spid="37171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1716"/>
                                        </p:tgtEl>
                                        <p:attrNameLst>
                                          <p:attrName>style.visibility</p:attrName>
                                        </p:attrNameLst>
                                      </p:cBhvr>
                                      <p:to>
                                        <p:strVal val="visible"/>
                                      </p:to>
                                    </p:set>
                                    <p:animEffect transition="in" filter="box(in)">
                                      <p:cBhvr>
                                        <p:cTn id="22" dur="500"/>
                                        <p:tgtEl>
                                          <p:spTgt spid="371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THREE-PHASE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6075" indent="-346075"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7143" name="Object 7"/>
          <p:cNvGraphicFramePr>
            <a:graphicFrameLocks noChangeAspect="1"/>
          </p:cNvGraphicFramePr>
          <p:nvPr/>
        </p:nvGraphicFramePr>
        <p:xfrm>
          <a:off x="0" y="1447800"/>
          <a:ext cx="3340100" cy="596900"/>
        </p:xfrm>
        <a:graphic>
          <a:graphicData uri="http://schemas.openxmlformats.org/presentationml/2006/ole">
            <p:oleObj spid="_x0000_s372738" name="Equation" r:id="rId5" imgW="3340080" imgH="596880" progId="Equation.3">
              <p:embed/>
            </p:oleObj>
          </a:graphicData>
        </a:graphic>
      </p:graphicFrame>
      <p:graphicFrame>
        <p:nvGraphicFramePr>
          <p:cNvPr id="372741" name="Object 5"/>
          <p:cNvGraphicFramePr>
            <a:graphicFrameLocks noChangeAspect="1"/>
          </p:cNvGraphicFramePr>
          <p:nvPr/>
        </p:nvGraphicFramePr>
        <p:xfrm>
          <a:off x="673100" y="2266950"/>
          <a:ext cx="8470900" cy="495300"/>
        </p:xfrm>
        <a:graphic>
          <a:graphicData uri="http://schemas.openxmlformats.org/presentationml/2006/ole">
            <p:oleObj spid="_x0000_s372741" name="Equation" r:id="rId6" imgW="8470800" imgH="495000" progId="Equation.3">
              <p:embed/>
            </p:oleObj>
          </a:graphicData>
        </a:graphic>
      </p:graphicFrame>
      <p:graphicFrame>
        <p:nvGraphicFramePr>
          <p:cNvPr id="372742" name="Object 7"/>
          <p:cNvGraphicFramePr>
            <a:graphicFrameLocks noChangeAspect="1"/>
          </p:cNvGraphicFramePr>
          <p:nvPr/>
        </p:nvGraphicFramePr>
        <p:xfrm>
          <a:off x="723900" y="2971800"/>
          <a:ext cx="1714500" cy="419100"/>
        </p:xfrm>
        <a:graphic>
          <a:graphicData uri="http://schemas.openxmlformats.org/presentationml/2006/ole">
            <p:oleObj spid="_x0000_s372742" name="Equation" r:id="rId7" imgW="171432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7143"/>
                                        </p:tgtEl>
                                        <p:attrNameLst>
                                          <p:attrName>style.visibility</p:attrName>
                                        </p:attrNameLst>
                                      </p:cBhvr>
                                      <p:to>
                                        <p:strVal val="visible"/>
                                      </p:to>
                                    </p:set>
                                    <p:animEffect transition="in" filter="box(in)">
                                      <p:cBhvr>
                                        <p:cTn id="7" dur="500"/>
                                        <p:tgtEl>
                                          <p:spTgt spid="3471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2741"/>
                                        </p:tgtEl>
                                        <p:attrNameLst>
                                          <p:attrName>style.visibility</p:attrName>
                                        </p:attrNameLst>
                                      </p:cBhvr>
                                      <p:to>
                                        <p:strVal val="visible"/>
                                      </p:to>
                                    </p:set>
                                    <p:animEffect transition="in" filter="box(in)">
                                      <p:cBhvr>
                                        <p:cTn id="12" dur="500"/>
                                        <p:tgtEl>
                                          <p:spTgt spid="37274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2742"/>
                                        </p:tgtEl>
                                        <p:attrNameLst>
                                          <p:attrName>style.visibility</p:attrName>
                                        </p:attrNameLst>
                                      </p:cBhvr>
                                      <p:to>
                                        <p:strVal val="visible"/>
                                      </p:to>
                                    </p:set>
                                    <p:animEffect transition="in" filter="box(in)">
                                      <p:cBhvr>
                                        <p:cTn id="17" dur="500"/>
                                        <p:tgtEl>
                                          <p:spTgt spid="372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A magnetic circuit is a complete closed path followed by any group of lines of magnetic flux. </a:t>
            </a:r>
          </a:p>
          <a:p>
            <a:pPr marL="292100" indent="-292100" algn="just">
              <a:lnSpc>
                <a:spcPct val="120000"/>
              </a:lnSpc>
              <a:buFont typeface="Wingdings" pitchFamily="2" charset="2"/>
              <a:buChar char="v"/>
            </a:pPr>
            <a:r>
              <a:rPr lang="en-US" sz="11200" b="1" dirty="0" smtClean="0">
                <a:solidFill>
                  <a:srgbClr val="0000FF"/>
                </a:solidFill>
              </a:rPr>
              <a:t>Magnetic circuits are created with coils and ferromagnetic (iron, cobalt, nickel, etc) materials and permanent magnetic materials.</a:t>
            </a:r>
          </a:p>
          <a:p>
            <a:pPr marL="346075" indent="-346075" algn="just">
              <a:lnSpc>
                <a:spcPct val="120000"/>
              </a:lnSpc>
              <a:buFont typeface="Wingdings" pitchFamily="2" charset="2"/>
              <a:buChar char="v"/>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3765" name="Object 5"/>
          <p:cNvGraphicFramePr>
            <a:graphicFrameLocks noChangeAspect="1"/>
          </p:cNvGraphicFramePr>
          <p:nvPr/>
        </p:nvGraphicFramePr>
        <p:xfrm>
          <a:off x="1066800" y="3352800"/>
          <a:ext cx="6248400" cy="3429000"/>
        </p:xfrm>
        <a:graphic>
          <a:graphicData uri="http://schemas.openxmlformats.org/presentationml/2006/ole">
            <p:oleObj spid="_x0000_s373765" name="Visio" r:id="rId5" imgW="3638533" imgH="143658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EFFECTIVE RESISTANCE OF A CIRCUIT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Effective circuit resistance is found by identifying and putting together series and or parallel resistors</a:t>
            </a:r>
          </a:p>
          <a:p>
            <a:pPr algn="just"/>
            <a:r>
              <a:rPr lang="en-US" sz="2800" dirty="0" err="1" smtClean="0">
                <a:solidFill>
                  <a:srgbClr val="0000FF"/>
                </a:solidFill>
              </a:rPr>
              <a:t>Eg</a:t>
            </a:r>
            <a:r>
              <a:rPr lang="en-US" sz="2800" dirty="0" smtClean="0">
                <a:solidFill>
                  <a:srgbClr val="0000FF"/>
                </a:solidFill>
              </a:rPr>
              <a:t> 1. Find the total resistance of the circuit below.</a:t>
            </a:r>
          </a:p>
          <a:p>
            <a:pPr algn="just"/>
            <a:endParaRPr lang="en-US" sz="1800" dirty="0">
              <a:solidFill>
                <a:srgbClr val="0000FF"/>
              </a:solidFill>
            </a:endParaRPr>
          </a:p>
          <a:p>
            <a:pPr algn="just"/>
            <a:endParaRPr lang="en-US" sz="1800" i="1"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buFont typeface="Wingdings" pitchFamily="2" charset="2"/>
              <a:buChar char="v"/>
            </a:pPr>
            <a:r>
              <a:rPr lang="en-US" sz="2800" dirty="0" smtClean="0">
                <a:solidFill>
                  <a:srgbClr val="0000FF"/>
                </a:solidFill>
              </a:rPr>
              <a:t>Solution</a:t>
            </a: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2771" name="Picture 3"/>
          <p:cNvPicPr>
            <a:picLocks noChangeAspect="1" noChangeArrowheads="1"/>
          </p:cNvPicPr>
          <p:nvPr/>
        </p:nvPicPr>
        <p:blipFill>
          <a:blip r:embed="rId5"/>
          <a:srcRect/>
          <a:stretch>
            <a:fillRect/>
          </a:stretch>
        </p:blipFill>
        <p:spPr bwMode="auto">
          <a:xfrm>
            <a:off x="2895601" y="2667000"/>
            <a:ext cx="3809999" cy="1385887"/>
          </a:xfrm>
          <a:prstGeom prst="rect">
            <a:avLst/>
          </a:prstGeom>
          <a:noFill/>
          <a:ln w="9525">
            <a:noFill/>
            <a:miter lim="800000"/>
            <a:headEnd/>
            <a:tailEnd/>
          </a:ln>
          <a:effectLst/>
        </p:spPr>
      </p:pic>
      <p:pic>
        <p:nvPicPr>
          <p:cNvPr id="32772" name="Picture 4"/>
          <p:cNvPicPr>
            <a:picLocks noChangeAspect="1" noChangeArrowheads="1"/>
          </p:cNvPicPr>
          <p:nvPr/>
        </p:nvPicPr>
        <p:blipFill>
          <a:blip r:embed="rId6"/>
          <a:srcRect/>
          <a:stretch>
            <a:fillRect/>
          </a:stretch>
        </p:blipFill>
        <p:spPr bwMode="auto">
          <a:xfrm>
            <a:off x="914400" y="4495800"/>
            <a:ext cx="2743200" cy="1676400"/>
          </a:xfrm>
          <a:prstGeom prst="rect">
            <a:avLst/>
          </a:prstGeom>
          <a:noFill/>
          <a:ln w="9525">
            <a:noFill/>
            <a:miter lim="800000"/>
            <a:headEnd/>
            <a:tailEnd/>
          </a:ln>
          <a:effectLst/>
        </p:spPr>
      </p:pic>
      <p:pic>
        <p:nvPicPr>
          <p:cNvPr id="32773" name="Picture 5"/>
          <p:cNvPicPr>
            <a:picLocks noChangeAspect="1" noChangeArrowheads="1"/>
          </p:cNvPicPr>
          <p:nvPr/>
        </p:nvPicPr>
        <p:blipFill>
          <a:blip r:embed="rId7"/>
          <a:srcRect/>
          <a:stretch>
            <a:fillRect/>
          </a:stretch>
        </p:blipFill>
        <p:spPr bwMode="auto">
          <a:xfrm>
            <a:off x="4572000" y="4495800"/>
            <a:ext cx="2971800" cy="1600200"/>
          </a:xfrm>
          <a:prstGeom prst="rect">
            <a:avLst/>
          </a:prstGeom>
          <a:noFill/>
          <a:ln w="9525">
            <a:noFill/>
            <a:miter lim="800000"/>
            <a:headEnd/>
            <a:tailEnd/>
          </a:ln>
          <a:effectLst/>
        </p:spPr>
      </p:pic>
      <p:sp>
        <p:nvSpPr>
          <p:cNvPr id="11" name="Right Arrow 10"/>
          <p:cNvSpPr/>
          <p:nvPr/>
        </p:nvSpPr>
        <p:spPr>
          <a:xfrm>
            <a:off x="3962400" y="5257800"/>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776" name="Object 8"/>
          <p:cNvGraphicFramePr>
            <a:graphicFrameLocks noChangeAspect="1"/>
          </p:cNvGraphicFramePr>
          <p:nvPr/>
        </p:nvGraphicFramePr>
        <p:xfrm>
          <a:off x="2209800" y="3962400"/>
          <a:ext cx="3352800" cy="609600"/>
        </p:xfrm>
        <a:graphic>
          <a:graphicData uri="http://schemas.openxmlformats.org/presentationml/2006/ole">
            <p:oleObj spid="_x0000_s32776" name="Equation" r:id="rId8" imgW="2061707" imgH="391224"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2771"/>
                                        </p:tgtEl>
                                        <p:attrNameLst>
                                          <p:attrName>style.visibility</p:attrName>
                                        </p:attrNameLst>
                                      </p:cBhvr>
                                      <p:to>
                                        <p:strVal val="visible"/>
                                      </p:to>
                                    </p:set>
                                    <p:animEffect transition="in" filter="box(in)">
                                      <p:cBhvr>
                                        <p:cTn id="15" dur="500"/>
                                        <p:tgtEl>
                                          <p:spTgt spid="3277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ox(in)">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2772"/>
                                        </p:tgtEl>
                                        <p:attrNameLst>
                                          <p:attrName>style.visibility</p:attrName>
                                        </p:attrNameLst>
                                      </p:cBhvr>
                                      <p:to>
                                        <p:strVal val="visible"/>
                                      </p:to>
                                    </p:set>
                                    <p:animEffect transition="in" filter="box(in)">
                                      <p:cBhvr>
                                        <p:cTn id="25" dur="500"/>
                                        <p:tgtEl>
                                          <p:spTgt spid="32772"/>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ox(in)">
                                      <p:cBhvr>
                                        <p:cTn id="30" dur="500"/>
                                        <p:tgtEl>
                                          <p:spTgt spid="11"/>
                                        </p:tgtEl>
                                      </p:cBhvr>
                                    </p:animEffect>
                                  </p:childTnLst>
                                </p:cTn>
                              </p:par>
                              <p:par>
                                <p:cTn id="31" presetID="4" presetClass="entr" presetSubtype="16" fill="hold" nodeType="withEffect">
                                  <p:stCondLst>
                                    <p:cond delay="0"/>
                                  </p:stCondLst>
                                  <p:childTnLst>
                                    <p:set>
                                      <p:cBhvr>
                                        <p:cTn id="32" dur="1" fill="hold">
                                          <p:stCondLst>
                                            <p:cond delay="0"/>
                                          </p:stCondLst>
                                        </p:cTn>
                                        <p:tgtEl>
                                          <p:spTgt spid="32773"/>
                                        </p:tgtEl>
                                        <p:attrNameLst>
                                          <p:attrName>style.visibility</p:attrName>
                                        </p:attrNameLst>
                                      </p:cBhvr>
                                      <p:to>
                                        <p:strVal val="visible"/>
                                      </p:to>
                                    </p:set>
                                    <p:animEffect transition="in" filter="box(in)">
                                      <p:cBhvr>
                                        <p:cTn id="33" dur="500"/>
                                        <p:tgtEl>
                                          <p:spTgt spid="32773"/>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32776"/>
                                        </p:tgtEl>
                                        <p:attrNameLst>
                                          <p:attrName>style.visibility</p:attrName>
                                        </p:attrNameLst>
                                      </p:cBhvr>
                                      <p:to>
                                        <p:strVal val="visible"/>
                                      </p:to>
                                    </p:set>
                                    <p:animEffect transition="in" filter="box(in)">
                                      <p:cBhvr>
                                        <p:cTn id="3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Terminologies in magnetic circuits</a:t>
            </a:r>
          </a:p>
          <a:p>
            <a:pPr marL="292100" algn="just">
              <a:lnSpc>
                <a:spcPct val="120000"/>
              </a:lnSpc>
              <a:buFont typeface="Wingdings" pitchFamily="2" charset="2"/>
              <a:buChar char="q"/>
            </a:pPr>
            <a:r>
              <a:rPr lang="en-US" sz="11200" b="1" dirty="0" smtClean="0">
                <a:solidFill>
                  <a:srgbClr val="0000FF"/>
                </a:solidFill>
              </a:rPr>
              <a:t>Flux(</a:t>
            </a:r>
            <a:r>
              <a:rPr lang="el-GR" sz="11200" b="1" dirty="0" smtClean="0">
                <a:solidFill>
                  <a:srgbClr val="0000FF"/>
                </a:solidFill>
                <a:latin typeface="Arial"/>
                <a:cs typeface="Arial"/>
              </a:rPr>
              <a:t>ϕ</a:t>
            </a:r>
            <a:r>
              <a:rPr lang="en-US" sz="11200" b="1" dirty="0" smtClean="0">
                <a:solidFill>
                  <a:srgbClr val="0000FF"/>
                </a:solidFill>
                <a:latin typeface="Arial"/>
                <a:cs typeface="Arial"/>
              </a:rPr>
              <a:t>)</a:t>
            </a:r>
            <a:endParaRPr lang="en-US" sz="11200" b="1" dirty="0" smtClean="0">
              <a:solidFill>
                <a:srgbClr val="0000FF"/>
              </a:solidFill>
            </a:endParaRPr>
          </a:p>
          <a:p>
            <a:pPr marL="627063" indent="-334963" algn="just">
              <a:lnSpc>
                <a:spcPct val="120000"/>
              </a:lnSpc>
            </a:pPr>
            <a:r>
              <a:rPr lang="en-US" sz="11200" b="1" dirty="0" smtClean="0">
                <a:solidFill>
                  <a:srgbClr val="0000FF"/>
                </a:solidFill>
              </a:rPr>
              <a:t>    It is a measure of the amount of magnetic field passing through a given surface. The SI unit of flux is Weber(</a:t>
            </a:r>
            <a:r>
              <a:rPr lang="en-US" sz="11200" b="1" dirty="0" err="1" smtClean="0">
                <a:solidFill>
                  <a:srgbClr val="0000FF"/>
                </a:solidFill>
              </a:rPr>
              <a:t>Wb</a:t>
            </a:r>
            <a:r>
              <a:rPr lang="en-US" sz="11200" b="1" dirty="0" smtClean="0">
                <a:solidFill>
                  <a:srgbClr val="0000FF"/>
                </a:solidFill>
              </a:rPr>
              <a:t>).</a:t>
            </a:r>
          </a:p>
          <a:p>
            <a:pPr marL="292100" algn="just">
              <a:lnSpc>
                <a:spcPct val="120000"/>
              </a:lnSpc>
            </a:pPr>
            <a:endParaRPr lang="en-US" sz="4000" b="1" dirty="0" smtClean="0">
              <a:solidFill>
                <a:srgbClr val="0000FF"/>
              </a:solidFill>
            </a:endParaRPr>
          </a:p>
          <a:p>
            <a:pPr marL="292100" algn="just">
              <a:lnSpc>
                <a:spcPct val="120000"/>
              </a:lnSpc>
              <a:buFont typeface="Wingdings" pitchFamily="2" charset="2"/>
              <a:buChar char="q"/>
            </a:pPr>
            <a:r>
              <a:rPr lang="en-US" sz="11200" b="1" dirty="0" smtClean="0">
                <a:solidFill>
                  <a:srgbClr val="0000FF"/>
                </a:solidFill>
              </a:rPr>
              <a:t>Flux density (B)</a:t>
            </a:r>
          </a:p>
          <a:p>
            <a:pPr marL="622300" algn="just">
              <a:lnSpc>
                <a:spcPct val="120000"/>
              </a:lnSpc>
            </a:pPr>
            <a:r>
              <a:rPr lang="en-US" sz="11200" b="1" dirty="0" smtClean="0">
                <a:solidFill>
                  <a:srgbClr val="0000FF"/>
                </a:solidFill>
              </a:rPr>
              <a:t>It is the flux per unit area. It is the flux divided by the cross-sectional area. The SI unit is Weber per square meter (</a:t>
            </a:r>
            <a:r>
              <a:rPr lang="en-US" sz="11200" b="1" dirty="0" err="1" smtClean="0">
                <a:solidFill>
                  <a:srgbClr val="0000FF"/>
                </a:solidFill>
              </a:rPr>
              <a:t>Wb</a:t>
            </a:r>
            <a:r>
              <a:rPr lang="en-US" sz="11200" b="1" dirty="0" smtClean="0">
                <a:solidFill>
                  <a:srgbClr val="0000FF"/>
                </a:solidFill>
              </a:rPr>
              <a:t>/m</a:t>
            </a:r>
            <a:r>
              <a:rPr lang="en-US" sz="11200" b="1" baseline="30000" dirty="0" smtClean="0">
                <a:solidFill>
                  <a:srgbClr val="0000FF"/>
                </a:solidFill>
              </a:rPr>
              <a:t>2</a:t>
            </a:r>
            <a:r>
              <a:rPr lang="en-US" sz="11200" b="1" dirty="0" smtClean="0">
                <a:solidFill>
                  <a:srgbClr val="0000FF"/>
                </a:solidFill>
              </a:rPr>
              <a:t>) or Tesla (T)</a:t>
            </a:r>
          </a:p>
          <a:p>
            <a:pPr marL="292100" algn="just">
              <a:lnSpc>
                <a:spcPct val="120000"/>
              </a:lnSpc>
              <a:buFont typeface="Wingdings" pitchFamily="2" charset="2"/>
              <a:buChar char="q"/>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4"/>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4787" name="Object 3"/>
          <p:cNvGraphicFramePr>
            <a:graphicFrameLocks noChangeAspect="1"/>
          </p:cNvGraphicFramePr>
          <p:nvPr/>
        </p:nvGraphicFramePr>
        <p:xfrm>
          <a:off x="3422650" y="5626100"/>
          <a:ext cx="1320800" cy="1155700"/>
        </p:xfrm>
        <a:graphic>
          <a:graphicData uri="http://schemas.openxmlformats.org/presentationml/2006/ole">
            <p:oleObj spid="_x0000_s374787" name="Equation" r:id="rId6" imgW="1320480" imgH="1155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74787"/>
                                        </p:tgtEl>
                                        <p:attrNameLst>
                                          <p:attrName>style.visibility</p:attrName>
                                        </p:attrNameLst>
                                      </p:cBhvr>
                                      <p:to>
                                        <p:strVal val="visible"/>
                                      </p:to>
                                    </p:set>
                                    <p:animEffect transition="in" filter="box(in)">
                                      <p:cBhvr>
                                        <p:cTn id="32"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Terminologies in magnetic circuits</a:t>
            </a:r>
          </a:p>
          <a:p>
            <a:pPr marL="292100" algn="just">
              <a:lnSpc>
                <a:spcPct val="120000"/>
              </a:lnSpc>
              <a:buFont typeface="Wingdings" pitchFamily="2" charset="2"/>
              <a:buChar char="q"/>
            </a:pPr>
            <a:r>
              <a:rPr lang="en-US" sz="11200" b="1" dirty="0" err="1" smtClean="0">
                <a:solidFill>
                  <a:srgbClr val="0000FF"/>
                </a:solidFill>
              </a:rPr>
              <a:t>Magnetomotive</a:t>
            </a:r>
            <a:r>
              <a:rPr lang="en-US" sz="11200" b="1" dirty="0" smtClean="0">
                <a:solidFill>
                  <a:srgbClr val="0000FF"/>
                </a:solidFill>
              </a:rPr>
              <a:t> force (F)</a:t>
            </a:r>
          </a:p>
          <a:p>
            <a:pPr marL="622300" algn="just">
              <a:lnSpc>
                <a:spcPct val="120000"/>
              </a:lnSpc>
            </a:pPr>
            <a:r>
              <a:rPr lang="en-US" sz="11200" b="1" dirty="0" smtClean="0">
                <a:solidFill>
                  <a:srgbClr val="0000FF"/>
                </a:solidFill>
              </a:rPr>
              <a:t>It is the source which sets up the flux flowing around a magnetic circuit. The unit is Amperes (A) or Ampere-turns(AT). It is the product of current in coil and number of turns of coil</a:t>
            </a:r>
          </a:p>
          <a:p>
            <a:pPr marL="292100" algn="just">
              <a:lnSpc>
                <a:spcPct val="120000"/>
              </a:lnSpc>
              <a:buFont typeface="Wingdings" pitchFamily="2" charset="2"/>
              <a:buChar char="q"/>
            </a:pPr>
            <a:endParaRPr lang="en-US" sz="11200" b="1" dirty="0" smtClean="0">
              <a:solidFill>
                <a:srgbClr val="0000FF"/>
              </a:solidFill>
            </a:endParaRPr>
          </a:p>
          <a:p>
            <a:pPr marL="346075" indent="-346075" algn="just">
              <a:lnSpc>
                <a:spcPct val="120000"/>
              </a:lnSpc>
              <a:buFont typeface="Wingdings" pitchFamily="2" charset="2"/>
              <a:buChar char="v"/>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4"/>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4787" name="Object 3"/>
          <p:cNvGraphicFramePr>
            <a:graphicFrameLocks noChangeAspect="1"/>
          </p:cNvGraphicFramePr>
          <p:nvPr/>
        </p:nvGraphicFramePr>
        <p:xfrm>
          <a:off x="3124200" y="4343400"/>
          <a:ext cx="1612900" cy="393700"/>
        </p:xfrm>
        <a:graphic>
          <a:graphicData uri="http://schemas.openxmlformats.org/presentationml/2006/ole">
            <p:oleObj spid="_x0000_s410626" name="Equation" r:id="rId6" imgW="1612800" imgH="393480" progId="Equation.3">
              <p:embed/>
            </p:oleObj>
          </a:graphicData>
        </a:graphic>
      </p:graphicFrame>
      <p:graphicFrame>
        <p:nvGraphicFramePr>
          <p:cNvPr id="410627" name="Object 7"/>
          <p:cNvGraphicFramePr>
            <a:graphicFrameLocks noChangeAspect="1"/>
          </p:cNvGraphicFramePr>
          <p:nvPr/>
        </p:nvGraphicFramePr>
        <p:xfrm>
          <a:off x="3187700" y="4991100"/>
          <a:ext cx="1498600" cy="520700"/>
        </p:xfrm>
        <a:graphic>
          <a:graphicData uri="http://schemas.openxmlformats.org/presentationml/2006/ole">
            <p:oleObj spid="_x0000_s410627" name="Equation" r:id="rId7" imgW="1498320" imgH="5205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4787"/>
                                        </p:tgtEl>
                                        <p:attrNameLst>
                                          <p:attrName>style.visibility</p:attrName>
                                        </p:attrNameLst>
                                      </p:cBhvr>
                                      <p:to>
                                        <p:strVal val="visible"/>
                                      </p:to>
                                    </p:set>
                                    <p:animEffect transition="in" filter="box(in)">
                                      <p:cBhvr>
                                        <p:cTn id="22" dur="500"/>
                                        <p:tgtEl>
                                          <p:spTgt spid="37478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10627"/>
                                        </p:tgtEl>
                                        <p:attrNameLst>
                                          <p:attrName>style.visibility</p:attrName>
                                        </p:attrNameLst>
                                      </p:cBhvr>
                                      <p:to>
                                        <p:strVal val="visible"/>
                                      </p:to>
                                    </p:set>
                                    <p:animEffect transition="in" filter="box(in)">
                                      <p:cBhvr>
                                        <p:cTn id="27" dur="500"/>
                                        <p:tgtEl>
                                          <p:spTgt spid="410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Terminologies in magnetic circuits</a:t>
            </a:r>
          </a:p>
          <a:p>
            <a:pPr marL="292100" algn="just">
              <a:lnSpc>
                <a:spcPct val="120000"/>
              </a:lnSpc>
              <a:buFont typeface="Wingdings" pitchFamily="2" charset="2"/>
              <a:buChar char="q"/>
            </a:pPr>
            <a:r>
              <a:rPr lang="en-US" sz="11200" b="1" dirty="0" smtClean="0">
                <a:solidFill>
                  <a:srgbClr val="0000FF"/>
                </a:solidFill>
              </a:rPr>
              <a:t>Magnetic field intensity (H)</a:t>
            </a:r>
          </a:p>
          <a:p>
            <a:pPr marL="630238" indent="-338138" algn="just">
              <a:lnSpc>
                <a:spcPct val="120000"/>
              </a:lnSpc>
            </a:pPr>
            <a:r>
              <a:rPr lang="en-US" sz="11200" b="1" dirty="0" smtClean="0">
                <a:solidFill>
                  <a:srgbClr val="0000FF"/>
                </a:solidFill>
              </a:rPr>
              <a:t>    It is the </a:t>
            </a:r>
            <a:r>
              <a:rPr lang="en-US" sz="11200" b="1" dirty="0" err="1" smtClean="0">
                <a:solidFill>
                  <a:srgbClr val="0000FF"/>
                </a:solidFill>
              </a:rPr>
              <a:t>mmf</a:t>
            </a:r>
            <a:r>
              <a:rPr lang="en-US" sz="11200" b="1" dirty="0" smtClean="0">
                <a:solidFill>
                  <a:srgbClr val="0000FF"/>
                </a:solidFill>
              </a:rPr>
              <a:t> per unit length. The unit is Amperes     per meter (A/m)or </a:t>
            </a:r>
            <a:r>
              <a:rPr lang="en-US" sz="11200" b="1" dirty="0" err="1" smtClean="0">
                <a:solidFill>
                  <a:srgbClr val="0000FF"/>
                </a:solidFill>
              </a:rPr>
              <a:t>Amper</a:t>
            </a:r>
            <a:r>
              <a:rPr lang="en-US" sz="11200" b="1" dirty="0" smtClean="0">
                <a:solidFill>
                  <a:srgbClr val="0000FF"/>
                </a:solidFill>
              </a:rPr>
              <a:t>-Turns per meter (AT/m)</a:t>
            </a:r>
          </a:p>
          <a:p>
            <a:pPr marL="292100" algn="just">
              <a:lnSpc>
                <a:spcPct val="120000"/>
              </a:lnSpc>
              <a:buFont typeface="Wingdings" pitchFamily="2" charset="2"/>
              <a:buChar char="q"/>
            </a:pPr>
            <a:endParaRPr lang="en-US" sz="11200" b="1" dirty="0" smtClean="0">
              <a:solidFill>
                <a:srgbClr val="0000FF"/>
              </a:solidFill>
            </a:endParaRPr>
          </a:p>
          <a:p>
            <a:pPr marL="292100" algn="just">
              <a:lnSpc>
                <a:spcPct val="120000"/>
              </a:lnSpc>
              <a:buFont typeface="Wingdings" pitchFamily="2" charset="2"/>
              <a:buChar char="q"/>
            </a:pPr>
            <a:endParaRPr lang="en-US" sz="11200" b="1" dirty="0" smtClean="0">
              <a:solidFill>
                <a:srgbClr val="0000FF"/>
              </a:solidFill>
            </a:endParaRPr>
          </a:p>
          <a:p>
            <a:pPr marL="346075" indent="-346075" algn="just">
              <a:lnSpc>
                <a:spcPct val="120000"/>
              </a:lnSpc>
              <a:buFont typeface="Wingdings" pitchFamily="2" charset="2"/>
              <a:buChar char="q"/>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4787" name="Object 3"/>
          <p:cNvGraphicFramePr>
            <a:graphicFrameLocks noChangeAspect="1"/>
          </p:cNvGraphicFramePr>
          <p:nvPr/>
        </p:nvGraphicFramePr>
        <p:xfrm>
          <a:off x="3352800" y="3276600"/>
          <a:ext cx="1473200" cy="1155700"/>
        </p:xfrm>
        <a:graphic>
          <a:graphicData uri="http://schemas.openxmlformats.org/presentationml/2006/ole">
            <p:oleObj spid="_x0000_s375810" name="Equation" r:id="rId5" imgW="1473120" imgH="1155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4787"/>
                                        </p:tgtEl>
                                        <p:attrNameLst>
                                          <p:attrName>style.visibility</p:attrName>
                                        </p:attrNameLst>
                                      </p:cBhvr>
                                      <p:to>
                                        <p:strVal val="visible"/>
                                      </p:to>
                                    </p:set>
                                    <p:animEffect transition="in" filter="box(in)">
                                      <p:cBhvr>
                                        <p:cTn id="22"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B-H curves</a:t>
            </a:r>
          </a:p>
          <a:p>
            <a:pPr marL="292100" algn="just">
              <a:lnSpc>
                <a:spcPct val="120000"/>
              </a:lnSpc>
            </a:pPr>
            <a:r>
              <a:rPr lang="en-US" sz="11200" b="1" dirty="0" smtClean="0">
                <a:solidFill>
                  <a:srgbClr val="0000FF"/>
                </a:solidFill>
              </a:rPr>
              <a:t>They are curves which show the relation between magnetic flux density and magnetic field intensity for various materials</a:t>
            </a:r>
          </a:p>
          <a:p>
            <a:pPr marL="292100" algn="just">
              <a:lnSpc>
                <a:spcPct val="120000"/>
              </a:lnSpc>
              <a:buFont typeface="Wingdings" pitchFamily="2" charset="2"/>
              <a:buChar char="q"/>
            </a:pPr>
            <a:r>
              <a:rPr lang="en-US" sz="11200" b="1" dirty="0" smtClean="0">
                <a:solidFill>
                  <a:srgbClr val="0000FF"/>
                </a:solidFill>
              </a:rPr>
              <a:t>The B-H curve of vacuum is as shown</a:t>
            </a:r>
          </a:p>
          <a:p>
            <a:pPr marL="292100" algn="just">
              <a:lnSpc>
                <a:spcPct val="120000"/>
              </a:lnSpc>
              <a:buFont typeface="Wingdings" pitchFamily="2" charset="2"/>
              <a:buChar char="q"/>
            </a:pPr>
            <a:endParaRPr lang="en-US" sz="11200" b="1" dirty="0" smtClean="0">
              <a:solidFill>
                <a:srgbClr val="0000FF"/>
              </a:solidFill>
            </a:endParaRPr>
          </a:p>
          <a:p>
            <a:pPr marL="346075" indent="-346075" algn="just">
              <a:lnSpc>
                <a:spcPct val="120000"/>
              </a:lnSpc>
              <a:buFont typeface="Wingdings" pitchFamily="2" charset="2"/>
              <a:buChar char="q"/>
            </a:pPr>
            <a:endParaRPr lang="en-US" b="1" dirty="0" smtClean="0">
              <a:solidFill>
                <a:srgbClr val="0000FF"/>
              </a:solidFill>
            </a:endParaRPr>
          </a:p>
          <a:p>
            <a:pPr marL="1536700" lvl="2" indent="-274638" algn="just">
              <a:lnSpc>
                <a:spcPct val="120000"/>
              </a:lnSpc>
            </a:pPr>
            <a:r>
              <a:rPr lang="en-US" sz="11200" b="1" dirty="0" smtClean="0">
                <a:solidFill>
                  <a:srgbClr val="0000FF"/>
                </a:solidFill>
              </a:rPr>
              <a:t> is a constant called magnetic </a:t>
            </a:r>
          </a:p>
          <a:p>
            <a:pPr marL="1536700" lvl="2" indent="-274638" algn="just">
              <a:lnSpc>
                <a:spcPct val="120000"/>
              </a:lnSpc>
            </a:pPr>
            <a:r>
              <a:rPr lang="en-US" sz="11200" b="1" dirty="0" smtClean="0">
                <a:solidFill>
                  <a:srgbClr val="0000FF"/>
                </a:solidFill>
              </a:rPr>
              <a:t>constant or permeability of free </a:t>
            </a:r>
          </a:p>
          <a:p>
            <a:pPr marL="1536700" lvl="2" indent="-274638" algn="just">
              <a:lnSpc>
                <a:spcPct val="120000"/>
              </a:lnSpc>
            </a:pPr>
            <a:r>
              <a:rPr lang="en-US" sz="11200" b="1" dirty="0" smtClean="0">
                <a:solidFill>
                  <a:srgbClr val="0000FF"/>
                </a:solidFill>
              </a:rPr>
              <a:t>space</a:t>
            </a: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4787" name="Object 3"/>
          <p:cNvGraphicFramePr>
            <a:graphicFrameLocks noChangeAspect="1"/>
          </p:cNvGraphicFramePr>
          <p:nvPr/>
        </p:nvGraphicFramePr>
        <p:xfrm>
          <a:off x="1092200" y="3733800"/>
          <a:ext cx="1879600" cy="596900"/>
        </p:xfrm>
        <a:graphic>
          <a:graphicData uri="http://schemas.openxmlformats.org/presentationml/2006/ole">
            <p:oleObj spid="_x0000_s411650" name="Equation" r:id="rId5" imgW="1879560" imgH="596880" progId="Equation.3">
              <p:embed/>
            </p:oleObj>
          </a:graphicData>
        </a:graphic>
      </p:graphicFrame>
      <p:graphicFrame>
        <p:nvGraphicFramePr>
          <p:cNvPr id="411651" name="Object 3"/>
          <p:cNvGraphicFramePr>
            <a:graphicFrameLocks noChangeAspect="1"/>
          </p:cNvGraphicFramePr>
          <p:nvPr/>
        </p:nvGraphicFramePr>
        <p:xfrm>
          <a:off x="5486400" y="2590800"/>
          <a:ext cx="4572000" cy="3363912"/>
        </p:xfrm>
        <a:graphic>
          <a:graphicData uri="http://schemas.openxmlformats.org/presentationml/2006/ole">
            <p:oleObj spid="_x0000_s411651" name="Visio" r:id="rId6" imgW="2426512" imgH="1542670" progId="Visio.Drawing.11">
              <p:embed/>
            </p:oleObj>
          </a:graphicData>
        </a:graphic>
      </p:graphicFrame>
      <p:graphicFrame>
        <p:nvGraphicFramePr>
          <p:cNvPr id="411652" name="Object 3"/>
          <p:cNvGraphicFramePr>
            <a:graphicFrameLocks noChangeAspect="1"/>
          </p:cNvGraphicFramePr>
          <p:nvPr/>
        </p:nvGraphicFramePr>
        <p:xfrm>
          <a:off x="1219200" y="4343400"/>
          <a:ext cx="482600" cy="596900"/>
        </p:xfrm>
        <a:graphic>
          <a:graphicData uri="http://schemas.openxmlformats.org/presentationml/2006/ole">
            <p:oleObj spid="_x0000_s411652" name="Equation" r:id="rId7" imgW="482400" imgH="596880" progId="Equation.3">
              <p:embed/>
            </p:oleObj>
          </a:graphicData>
        </a:graphic>
      </p:graphicFrame>
      <p:graphicFrame>
        <p:nvGraphicFramePr>
          <p:cNvPr id="411653" name="Object 3"/>
          <p:cNvGraphicFramePr>
            <a:graphicFrameLocks noChangeAspect="1"/>
          </p:cNvGraphicFramePr>
          <p:nvPr/>
        </p:nvGraphicFramePr>
        <p:xfrm>
          <a:off x="1066800" y="5930900"/>
          <a:ext cx="4292600" cy="622300"/>
        </p:xfrm>
        <a:graphic>
          <a:graphicData uri="http://schemas.openxmlformats.org/presentationml/2006/ole">
            <p:oleObj spid="_x0000_s411653" name="Equation" r:id="rId8" imgW="4292280" imgH="622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4787"/>
                                        </p:tgtEl>
                                        <p:attrNameLst>
                                          <p:attrName>style.visibility</p:attrName>
                                        </p:attrNameLst>
                                      </p:cBhvr>
                                      <p:to>
                                        <p:strVal val="visible"/>
                                      </p:to>
                                    </p:set>
                                    <p:animEffect transition="in" filter="box(in)">
                                      <p:cBhvr>
                                        <p:cTn id="27" dur="500"/>
                                        <p:tgtEl>
                                          <p:spTgt spid="37478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11651"/>
                                        </p:tgtEl>
                                        <p:attrNameLst>
                                          <p:attrName>style.visibility</p:attrName>
                                        </p:attrNameLst>
                                      </p:cBhvr>
                                      <p:to>
                                        <p:strVal val="visible"/>
                                      </p:to>
                                    </p:set>
                                    <p:animEffect transition="in" filter="box(in)">
                                      <p:cBhvr>
                                        <p:cTn id="32" dur="500"/>
                                        <p:tgtEl>
                                          <p:spTgt spid="41165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11652"/>
                                        </p:tgtEl>
                                        <p:attrNameLst>
                                          <p:attrName>style.visibility</p:attrName>
                                        </p:attrNameLst>
                                      </p:cBhvr>
                                      <p:to>
                                        <p:strVal val="visible"/>
                                      </p:to>
                                    </p:set>
                                    <p:animEffect transition="in" filter="box(in)">
                                      <p:cBhvr>
                                        <p:cTn id="37" dur="500"/>
                                        <p:tgtEl>
                                          <p:spTgt spid="41165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ox(in)">
                                      <p:cBhvr>
                                        <p:cTn id="42" dur="500"/>
                                        <p:tgtEl>
                                          <p:spTgt spid="3">
                                            <p:txEl>
                                              <p:pRg st="5" end="5"/>
                                            </p:txEl>
                                          </p:spTgt>
                                        </p:tgtEl>
                                      </p:cBhvr>
                                    </p:animEffect>
                                  </p:childTnLst>
                                </p:cTn>
                              </p:par>
                              <p:par>
                                <p:cTn id="43" presetID="4" presetClass="entr" presetSubtype="16"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box(in)">
                                      <p:cBhvr>
                                        <p:cTn id="45" dur="500"/>
                                        <p:tgtEl>
                                          <p:spTgt spid="3">
                                            <p:txEl>
                                              <p:pRg st="6" end="6"/>
                                            </p:txEl>
                                          </p:spTgt>
                                        </p:tgtEl>
                                      </p:cBhvr>
                                    </p:animEffect>
                                  </p:childTnLst>
                                </p:cTn>
                              </p:par>
                              <p:par>
                                <p:cTn id="46" presetID="4" presetClass="entr" presetSubtype="16"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box(in)">
                                      <p:cBhvr>
                                        <p:cTn id="48" dur="500"/>
                                        <p:tgtEl>
                                          <p:spTgt spid="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411653"/>
                                        </p:tgtEl>
                                        <p:attrNameLst>
                                          <p:attrName>style.visibility</p:attrName>
                                        </p:attrNameLst>
                                      </p:cBhvr>
                                      <p:to>
                                        <p:strVal val="visible"/>
                                      </p:to>
                                    </p:set>
                                    <p:animEffect transition="in" filter="box(in)">
                                      <p:cBhvr>
                                        <p:cTn id="53"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algn="just">
              <a:lnSpc>
                <a:spcPct val="120000"/>
              </a:lnSpc>
              <a:buFont typeface="Wingdings" pitchFamily="2" charset="2"/>
              <a:buChar char="q"/>
            </a:pPr>
            <a:r>
              <a:rPr lang="en-US" sz="11200" b="1" dirty="0" smtClean="0">
                <a:solidFill>
                  <a:srgbClr val="0000FF"/>
                </a:solidFill>
              </a:rPr>
              <a:t>B-H curve of non-magnetic materials</a:t>
            </a:r>
          </a:p>
          <a:p>
            <a:pPr marL="627063" indent="-334963" algn="just">
              <a:lnSpc>
                <a:spcPct val="120000"/>
              </a:lnSpc>
            </a:pPr>
            <a:r>
              <a:rPr lang="en-US" sz="11200" b="1" dirty="0" smtClean="0">
                <a:solidFill>
                  <a:srgbClr val="0000FF"/>
                </a:solidFill>
              </a:rPr>
              <a:t>    The B-H curves are almost identical to that of    vacuum.</a:t>
            </a:r>
          </a:p>
          <a:p>
            <a:pPr marL="346075" indent="-346075" algn="just">
              <a:lnSpc>
                <a:spcPct val="120000"/>
              </a:lnSpc>
              <a:buFont typeface="Wingdings" pitchFamily="2" charset="2"/>
              <a:buChar char="q"/>
            </a:pPr>
            <a:endParaRPr lang="en-US"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4787" name="Object 3"/>
          <p:cNvGraphicFramePr>
            <a:graphicFrameLocks noChangeAspect="1"/>
          </p:cNvGraphicFramePr>
          <p:nvPr/>
        </p:nvGraphicFramePr>
        <p:xfrm>
          <a:off x="1600200" y="3048000"/>
          <a:ext cx="1879600" cy="596900"/>
        </p:xfrm>
        <a:graphic>
          <a:graphicData uri="http://schemas.openxmlformats.org/presentationml/2006/ole">
            <p:oleObj spid="_x0000_s412674" name="Equation" r:id="rId5" imgW="1879560" imgH="5968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4787"/>
                                        </p:tgtEl>
                                        <p:attrNameLst>
                                          <p:attrName>style.visibility</p:attrName>
                                        </p:attrNameLst>
                                      </p:cBhvr>
                                      <p:to>
                                        <p:strVal val="visible"/>
                                      </p:to>
                                    </p:set>
                                    <p:animEffect transition="in" filter="box(in)">
                                      <p:cBhvr>
                                        <p:cTn id="17"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algn="just">
              <a:lnSpc>
                <a:spcPct val="120000"/>
              </a:lnSpc>
              <a:buFont typeface="Wingdings" pitchFamily="2" charset="2"/>
              <a:buChar char="q"/>
            </a:pPr>
            <a:r>
              <a:rPr lang="en-US" sz="11200" b="1" dirty="0" smtClean="0">
                <a:solidFill>
                  <a:srgbClr val="0000FF"/>
                </a:solidFill>
              </a:rPr>
              <a:t>B-H curve of magnetic materials</a:t>
            </a:r>
          </a:p>
          <a:p>
            <a:pPr marL="627063" indent="-334963" algn="just">
              <a:lnSpc>
                <a:spcPct val="120000"/>
              </a:lnSpc>
            </a:pPr>
            <a:r>
              <a:rPr lang="en-US" sz="11200" b="1" dirty="0" smtClean="0">
                <a:solidFill>
                  <a:srgbClr val="0000FF"/>
                </a:solidFill>
              </a:rPr>
              <a:t>	The B-H curves have linear, non-linear and saturation regions                                                      </a:t>
            </a:r>
          </a:p>
          <a:p>
            <a:pPr marL="627063" indent="-334963" algn="just">
              <a:lnSpc>
                <a:spcPct val="120000"/>
              </a:lnSpc>
            </a:pPr>
            <a:r>
              <a:rPr lang="en-US" sz="11200" b="1" dirty="0" smtClean="0">
                <a:solidFill>
                  <a:srgbClr val="0000FF"/>
                </a:solidFill>
              </a:rPr>
              <a:t>     </a:t>
            </a:r>
          </a:p>
          <a:p>
            <a:pPr marL="627063" indent="-334963" algn="just">
              <a:lnSpc>
                <a:spcPct val="120000"/>
              </a:lnSpc>
            </a:pPr>
            <a:endParaRPr lang="en-US" sz="11200" b="1" dirty="0" smtClean="0">
              <a:solidFill>
                <a:srgbClr val="0000FF"/>
              </a:solidFill>
            </a:endParaRPr>
          </a:p>
          <a:p>
            <a:pPr marL="1536700" lvl="2" indent="-274638" algn="just">
              <a:lnSpc>
                <a:spcPct val="120000"/>
              </a:lnSpc>
            </a:pPr>
            <a:r>
              <a:rPr lang="en-US" sz="11200" b="1" dirty="0" smtClean="0">
                <a:solidFill>
                  <a:srgbClr val="0000FF"/>
                </a:solidFill>
              </a:rPr>
              <a:t> is a the relative permeability</a:t>
            </a:r>
          </a:p>
          <a:p>
            <a:pPr marL="1536700" lvl="2" indent="-274638" algn="just">
              <a:lnSpc>
                <a:spcPct val="120000"/>
              </a:lnSpc>
            </a:pPr>
            <a:r>
              <a:rPr lang="en-US" sz="11200" b="1" dirty="0" smtClean="0">
                <a:solidFill>
                  <a:srgbClr val="0000FF"/>
                </a:solidFill>
              </a:rPr>
              <a:t> of the magnetic material.</a:t>
            </a:r>
          </a:p>
          <a:p>
            <a:pPr marL="1536700" lvl="2" indent="-909638" algn="just">
              <a:lnSpc>
                <a:spcPct val="120000"/>
              </a:lnSpc>
            </a:pPr>
            <a:endParaRPr lang="en-US" sz="11200" b="1" dirty="0" smtClean="0">
              <a:solidFill>
                <a:srgbClr val="0000FF"/>
              </a:solidFill>
            </a:endParaRPr>
          </a:p>
          <a:p>
            <a:pPr marL="1536700" lvl="2" indent="-909638" algn="just">
              <a:lnSpc>
                <a:spcPct val="120000"/>
              </a:lnSpc>
            </a:pPr>
            <a:r>
              <a:rPr lang="en-US" sz="11200" b="1" dirty="0" smtClean="0">
                <a:solidFill>
                  <a:srgbClr val="0000FF"/>
                </a:solidFill>
              </a:rPr>
              <a:t>The above  formula only works for the linear</a:t>
            </a:r>
          </a:p>
          <a:p>
            <a:pPr marL="1536700" lvl="2" indent="-909638" algn="just">
              <a:lnSpc>
                <a:spcPct val="120000"/>
              </a:lnSpc>
            </a:pPr>
            <a:r>
              <a:rPr lang="en-US" sz="11200" b="1" dirty="0" smtClean="0">
                <a:solidFill>
                  <a:srgbClr val="0000FF"/>
                </a:solidFill>
              </a:rPr>
              <a:t> region.</a:t>
            </a: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4787" name="Object 3"/>
          <p:cNvGraphicFramePr>
            <a:graphicFrameLocks noChangeAspect="1"/>
          </p:cNvGraphicFramePr>
          <p:nvPr/>
        </p:nvGraphicFramePr>
        <p:xfrm>
          <a:off x="1143000" y="2895600"/>
          <a:ext cx="2349500" cy="596900"/>
        </p:xfrm>
        <a:graphic>
          <a:graphicData uri="http://schemas.openxmlformats.org/presentationml/2006/ole">
            <p:oleObj spid="_x0000_s413698" name="Equation" r:id="rId5" imgW="2349360" imgH="596880" progId="Equation.3">
              <p:embed/>
            </p:oleObj>
          </a:graphicData>
        </a:graphic>
      </p:graphicFrame>
      <p:graphicFrame>
        <p:nvGraphicFramePr>
          <p:cNvPr id="411652" name="Object 3"/>
          <p:cNvGraphicFramePr>
            <a:graphicFrameLocks noChangeAspect="1"/>
          </p:cNvGraphicFramePr>
          <p:nvPr/>
        </p:nvGraphicFramePr>
        <p:xfrm>
          <a:off x="1117600" y="3810000"/>
          <a:ext cx="482600" cy="584200"/>
        </p:xfrm>
        <a:graphic>
          <a:graphicData uri="http://schemas.openxmlformats.org/presentationml/2006/ole">
            <p:oleObj spid="_x0000_s413700" name="Equation" r:id="rId6" imgW="482400" imgH="583920" progId="Equation.3">
              <p:embed/>
            </p:oleObj>
          </a:graphicData>
        </a:graphic>
      </p:graphicFrame>
      <p:pic>
        <p:nvPicPr>
          <p:cNvPr id="413702" name="Picture 6"/>
          <p:cNvPicPr>
            <a:picLocks noChangeAspect="1" noChangeArrowheads="1"/>
          </p:cNvPicPr>
          <p:nvPr/>
        </p:nvPicPr>
        <p:blipFill>
          <a:blip r:embed="rId7"/>
          <a:srcRect/>
          <a:stretch>
            <a:fillRect/>
          </a:stretch>
        </p:blipFill>
        <p:spPr bwMode="auto">
          <a:xfrm>
            <a:off x="6172200" y="2362200"/>
            <a:ext cx="3352800" cy="2819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13702"/>
                                        </p:tgtEl>
                                        <p:attrNameLst>
                                          <p:attrName>style.visibility</p:attrName>
                                        </p:attrNameLst>
                                      </p:cBhvr>
                                      <p:to>
                                        <p:strVal val="visible"/>
                                      </p:to>
                                    </p:set>
                                    <p:animEffect transition="in" filter="box(in)">
                                      <p:cBhvr>
                                        <p:cTn id="12" dur="500"/>
                                        <p:tgtEl>
                                          <p:spTgt spid="41370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4787"/>
                                        </p:tgtEl>
                                        <p:attrNameLst>
                                          <p:attrName>style.visibility</p:attrName>
                                        </p:attrNameLst>
                                      </p:cBhvr>
                                      <p:to>
                                        <p:strVal val="visible"/>
                                      </p:to>
                                    </p:set>
                                    <p:animEffect transition="in" filter="box(in)">
                                      <p:cBhvr>
                                        <p:cTn id="22" dur="500"/>
                                        <p:tgtEl>
                                          <p:spTgt spid="37478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11652"/>
                                        </p:tgtEl>
                                        <p:attrNameLst>
                                          <p:attrName>style.visibility</p:attrName>
                                        </p:attrNameLst>
                                      </p:cBhvr>
                                      <p:to>
                                        <p:strVal val="visible"/>
                                      </p:to>
                                    </p:set>
                                    <p:animEffect transition="in" filter="box(in)">
                                      <p:cBhvr>
                                        <p:cTn id="27" dur="500"/>
                                        <p:tgtEl>
                                          <p:spTgt spid="411652"/>
                                        </p:tgtEl>
                                      </p:cBhvr>
                                    </p:animEffect>
                                  </p:childTnLst>
                                </p:cTn>
                              </p:par>
                              <p:par>
                                <p:cTn id="28" presetID="4" presetClass="entr" presetSubtype="16"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ox(in)">
                                      <p:cBhvr>
                                        <p:cTn id="30" dur="500"/>
                                        <p:tgtEl>
                                          <p:spTgt spid="3">
                                            <p:txEl>
                                              <p:pRg st="4" end="4"/>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box(in)">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ox(in)">
                                      <p:cBhvr>
                                        <p:cTn id="38" dur="500"/>
                                        <p:tgtEl>
                                          <p:spTgt spid="3">
                                            <p:txEl>
                                              <p:pRg st="7" end="7"/>
                                            </p:txEl>
                                          </p:spTgt>
                                        </p:tgtEl>
                                      </p:cBhvr>
                                    </p:animEffect>
                                  </p:childTnLst>
                                </p:cTn>
                              </p:par>
                              <p:par>
                                <p:cTn id="39" presetID="4" presetClass="entr" presetSubtype="16"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ox(in)">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algn="just">
              <a:lnSpc>
                <a:spcPct val="120000"/>
              </a:lnSpc>
              <a:buFont typeface="Wingdings" pitchFamily="2" charset="2"/>
              <a:buChar char="q"/>
            </a:pPr>
            <a:r>
              <a:rPr lang="en-US" sz="11200" b="1" dirty="0" smtClean="0">
                <a:solidFill>
                  <a:srgbClr val="0000FF"/>
                </a:solidFill>
              </a:rPr>
              <a:t>Reluctance(S or       )</a:t>
            </a:r>
          </a:p>
          <a:p>
            <a:pPr marL="627063" indent="-334963" algn="just">
              <a:lnSpc>
                <a:spcPct val="120000"/>
              </a:lnSpc>
            </a:pPr>
            <a:r>
              <a:rPr lang="en-US" sz="11200" b="1" dirty="0" smtClean="0">
                <a:solidFill>
                  <a:srgbClr val="0000FF"/>
                </a:solidFill>
              </a:rPr>
              <a:t>	It is likened to resistance. It is the opposition offered by a material to the flow of magnetic flux. </a:t>
            </a:r>
          </a:p>
          <a:p>
            <a:pPr marL="627063" indent="-334963" algn="just">
              <a:lnSpc>
                <a:spcPct val="120000"/>
              </a:lnSpc>
            </a:pPr>
            <a:endParaRPr lang="en-US" sz="11200" b="1" dirty="0" smtClean="0">
              <a:solidFill>
                <a:srgbClr val="0000FF"/>
              </a:solidFill>
            </a:endParaRPr>
          </a:p>
          <a:p>
            <a:pPr marL="627063" indent="-334963" algn="just">
              <a:lnSpc>
                <a:spcPct val="120000"/>
              </a:lnSpc>
            </a:pPr>
            <a:endParaRPr lang="en-US" sz="11200" b="1" dirty="0" smtClean="0">
              <a:solidFill>
                <a:srgbClr val="0000FF"/>
              </a:solidFill>
            </a:endParaRPr>
          </a:p>
          <a:p>
            <a:pPr marL="627063" indent="-334963" algn="just">
              <a:lnSpc>
                <a:spcPct val="120000"/>
              </a:lnSpc>
            </a:pPr>
            <a:endParaRPr lang="en-US" sz="11200" b="1" dirty="0" smtClean="0">
              <a:solidFill>
                <a:srgbClr val="0000FF"/>
              </a:solidFill>
            </a:endParaRPr>
          </a:p>
          <a:p>
            <a:pPr marL="627063" indent="-334963" algn="just">
              <a:lnSpc>
                <a:spcPct val="120000"/>
              </a:lnSpc>
            </a:pPr>
            <a:r>
              <a:rPr lang="en-US" sz="11200" b="1" dirty="0" smtClean="0">
                <a:solidFill>
                  <a:srgbClr val="0000FF"/>
                </a:solidFill>
              </a:rPr>
              <a:t>		is the length of the magnetic path in meters (m)</a:t>
            </a:r>
          </a:p>
          <a:p>
            <a:pPr marL="627063" indent="-334963" algn="just">
              <a:lnSpc>
                <a:spcPct val="120000"/>
              </a:lnSpc>
            </a:pPr>
            <a:r>
              <a:rPr lang="en-US" sz="11200" b="1" dirty="0" smtClean="0">
                <a:solidFill>
                  <a:srgbClr val="0000FF"/>
                </a:solidFill>
              </a:rPr>
              <a:t>        is the cross sectional area in square meter (m</a:t>
            </a:r>
            <a:r>
              <a:rPr lang="en-US" sz="11200" b="1" baseline="30000" dirty="0" smtClean="0">
                <a:solidFill>
                  <a:srgbClr val="0000FF"/>
                </a:solidFill>
              </a:rPr>
              <a:t>2</a:t>
            </a:r>
            <a:r>
              <a:rPr lang="en-US" sz="11200" b="1" dirty="0" smtClean="0">
                <a:solidFill>
                  <a:srgbClr val="0000FF"/>
                </a:solidFill>
              </a:rPr>
              <a:t>) </a:t>
            </a:r>
          </a:p>
          <a:p>
            <a:pPr marL="860425" indent="-568325" algn="just">
              <a:lnSpc>
                <a:spcPct val="120000"/>
              </a:lnSpc>
            </a:pPr>
            <a:r>
              <a:rPr lang="en-US" sz="11200" b="1" dirty="0" smtClean="0">
                <a:solidFill>
                  <a:srgbClr val="0000FF"/>
                </a:solidFill>
              </a:rPr>
              <a:t>      The unit of reluctance is ampere-turns per </a:t>
            </a:r>
            <a:r>
              <a:rPr lang="en-US" sz="11200" b="1" dirty="0" err="1" smtClean="0">
                <a:solidFill>
                  <a:srgbClr val="0000FF"/>
                </a:solidFill>
              </a:rPr>
              <a:t>weber</a:t>
            </a:r>
            <a:r>
              <a:rPr lang="en-US" sz="11200" b="1" dirty="0" smtClean="0">
                <a:solidFill>
                  <a:srgbClr val="0000FF"/>
                </a:solidFill>
              </a:rPr>
              <a:t>    (AT/</a:t>
            </a:r>
            <a:r>
              <a:rPr lang="en-US" sz="11200" b="1" dirty="0" err="1" smtClean="0">
                <a:solidFill>
                  <a:srgbClr val="0000FF"/>
                </a:solidFill>
              </a:rPr>
              <a:t>Wb</a:t>
            </a:r>
            <a:r>
              <a:rPr lang="en-US" sz="11200" b="1" dirty="0" smtClean="0">
                <a:solidFill>
                  <a:srgbClr val="0000FF"/>
                </a:solidFill>
              </a:rPr>
              <a:t>)                                                    </a:t>
            </a:r>
          </a:p>
          <a:p>
            <a:pPr marL="627063" indent="-334963" algn="just">
              <a:lnSpc>
                <a:spcPct val="120000"/>
              </a:lnSpc>
            </a:pPr>
            <a:r>
              <a:rPr lang="en-US" sz="11200" b="1" dirty="0" smtClean="0">
                <a:solidFill>
                  <a:srgbClr val="0000FF"/>
                </a:solidFill>
              </a:rPr>
              <a:t>     </a:t>
            </a:r>
          </a:p>
          <a:p>
            <a:pPr marL="627063" indent="-334963"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4787" name="Object 3"/>
          <p:cNvGraphicFramePr>
            <a:graphicFrameLocks noChangeAspect="1"/>
          </p:cNvGraphicFramePr>
          <p:nvPr/>
        </p:nvGraphicFramePr>
        <p:xfrm>
          <a:off x="2628900" y="2819400"/>
          <a:ext cx="2247900" cy="1295400"/>
        </p:xfrm>
        <a:graphic>
          <a:graphicData uri="http://schemas.openxmlformats.org/presentationml/2006/ole">
            <p:oleObj spid="_x0000_s414722" name="Equation" r:id="rId5" imgW="2247840" imgH="1295280" progId="Equation.3">
              <p:embed/>
            </p:oleObj>
          </a:graphicData>
        </a:graphic>
      </p:graphicFrame>
      <p:graphicFrame>
        <p:nvGraphicFramePr>
          <p:cNvPr id="414724" name="Object 3"/>
          <p:cNvGraphicFramePr>
            <a:graphicFrameLocks noChangeAspect="1"/>
          </p:cNvGraphicFramePr>
          <p:nvPr/>
        </p:nvGraphicFramePr>
        <p:xfrm>
          <a:off x="3429000" y="1447800"/>
          <a:ext cx="431800" cy="406400"/>
        </p:xfrm>
        <a:graphic>
          <a:graphicData uri="http://schemas.openxmlformats.org/presentationml/2006/ole">
            <p:oleObj spid="_x0000_s414724" name="Equation" r:id="rId6" imgW="431640" imgH="406080" progId="Equation.3">
              <p:embed/>
            </p:oleObj>
          </a:graphicData>
        </a:graphic>
      </p:graphicFrame>
      <p:graphicFrame>
        <p:nvGraphicFramePr>
          <p:cNvPr id="414725" name="Object 3"/>
          <p:cNvGraphicFramePr>
            <a:graphicFrameLocks noChangeAspect="1"/>
          </p:cNvGraphicFramePr>
          <p:nvPr/>
        </p:nvGraphicFramePr>
        <p:xfrm>
          <a:off x="863600" y="4419600"/>
          <a:ext cx="355600" cy="393700"/>
        </p:xfrm>
        <a:graphic>
          <a:graphicData uri="http://schemas.openxmlformats.org/presentationml/2006/ole">
            <p:oleObj spid="_x0000_s414725" name="Equation" r:id="rId7" imgW="355320" imgH="393480" progId="Equation.3">
              <p:embed/>
            </p:oleObj>
          </a:graphicData>
        </a:graphic>
      </p:graphicFrame>
      <p:graphicFrame>
        <p:nvGraphicFramePr>
          <p:cNvPr id="414726" name="Object 3"/>
          <p:cNvGraphicFramePr>
            <a:graphicFrameLocks noChangeAspect="1"/>
          </p:cNvGraphicFramePr>
          <p:nvPr/>
        </p:nvGraphicFramePr>
        <p:xfrm>
          <a:off x="901700" y="4876800"/>
          <a:ext cx="393700" cy="406400"/>
        </p:xfrm>
        <a:graphic>
          <a:graphicData uri="http://schemas.openxmlformats.org/presentationml/2006/ole">
            <p:oleObj spid="_x0000_s414726" name="Equation" r:id="rId8" imgW="393480" imgH="406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14724"/>
                                        </p:tgtEl>
                                        <p:attrNameLst>
                                          <p:attrName>style.visibility</p:attrName>
                                        </p:attrNameLst>
                                      </p:cBhvr>
                                      <p:to>
                                        <p:strVal val="visible"/>
                                      </p:to>
                                    </p:set>
                                    <p:animEffect transition="in" filter="box(in)">
                                      <p:cBhvr>
                                        <p:cTn id="10" dur="500"/>
                                        <p:tgtEl>
                                          <p:spTgt spid="41472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ox(i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74787"/>
                                        </p:tgtEl>
                                        <p:attrNameLst>
                                          <p:attrName>style.visibility</p:attrName>
                                        </p:attrNameLst>
                                      </p:cBhvr>
                                      <p:to>
                                        <p:strVal val="visible"/>
                                      </p:to>
                                    </p:set>
                                    <p:animEffect transition="in" filter="box(in)">
                                      <p:cBhvr>
                                        <p:cTn id="20" dur="500"/>
                                        <p:tgtEl>
                                          <p:spTgt spid="374787"/>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414725"/>
                                        </p:tgtEl>
                                        <p:attrNameLst>
                                          <p:attrName>style.visibility</p:attrName>
                                        </p:attrNameLst>
                                      </p:cBhvr>
                                      <p:to>
                                        <p:strVal val="visible"/>
                                      </p:to>
                                    </p:set>
                                    <p:animEffect transition="in" filter="box(in)">
                                      <p:cBhvr>
                                        <p:cTn id="25" dur="500"/>
                                        <p:tgtEl>
                                          <p:spTgt spid="414725"/>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ox(in)">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414726"/>
                                        </p:tgtEl>
                                        <p:attrNameLst>
                                          <p:attrName>style.visibility</p:attrName>
                                        </p:attrNameLst>
                                      </p:cBhvr>
                                      <p:to>
                                        <p:strVal val="visible"/>
                                      </p:to>
                                    </p:set>
                                    <p:animEffect transition="in" filter="box(in)">
                                      <p:cBhvr>
                                        <p:cTn id="33" dur="500"/>
                                        <p:tgtEl>
                                          <p:spTgt spid="414726"/>
                                        </p:tgtEl>
                                      </p:cBhvr>
                                    </p:animEffect>
                                  </p:childTnLst>
                                </p:cTn>
                              </p:par>
                              <p:par>
                                <p:cTn id="34" presetID="4" presetClass="entr" presetSubtype="16"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ox(in)">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ox(in)">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buFont typeface="Wingdings" pitchFamily="2" charset="2"/>
              <a:buChar char="v"/>
            </a:pPr>
            <a:r>
              <a:rPr lang="en-US" sz="11200" b="1" dirty="0" smtClean="0">
                <a:solidFill>
                  <a:srgbClr val="0000FF"/>
                </a:solidFill>
              </a:rPr>
              <a:t>Analysis of linear magnetic circuits</a:t>
            </a:r>
          </a:p>
          <a:p>
            <a:pPr marL="287338" indent="4763" algn="just">
              <a:lnSpc>
                <a:spcPct val="120000"/>
              </a:lnSpc>
            </a:pPr>
            <a:r>
              <a:rPr lang="en-US" sz="11200" b="1" dirty="0" smtClean="0">
                <a:solidFill>
                  <a:srgbClr val="0000FF"/>
                </a:solidFill>
              </a:rPr>
              <a:t>Magnetic circuits are analyzed by drawing an equivalent electric  circuit and applying the laws used to analyze electric circuits. The following similarities exit.</a:t>
            </a:r>
          </a:p>
          <a:p>
            <a:pPr marL="860425" indent="-568325" algn="just">
              <a:lnSpc>
                <a:spcPct val="120000"/>
              </a:lnSpc>
              <a:buAutoNum type="alphaLcParenBoth"/>
            </a:pPr>
            <a:r>
              <a:rPr lang="en-US" sz="11200" b="1" dirty="0" smtClean="0">
                <a:solidFill>
                  <a:srgbClr val="0000FF"/>
                </a:solidFill>
              </a:rPr>
              <a:t>Flux is similar to current</a:t>
            </a:r>
          </a:p>
          <a:p>
            <a:pPr marL="860425" indent="-568325" algn="just">
              <a:lnSpc>
                <a:spcPct val="120000"/>
              </a:lnSpc>
              <a:buAutoNum type="alphaLcParenBoth"/>
            </a:pPr>
            <a:r>
              <a:rPr lang="en-US" sz="11200" b="1" dirty="0" err="1" smtClean="0">
                <a:solidFill>
                  <a:srgbClr val="0000FF"/>
                </a:solidFill>
              </a:rPr>
              <a:t>Magnetomotive</a:t>
            </a:r>
            <a:r>
              <a:rPr lang="en-US" sz="11200" b="1" dirty="0" smtClean="0">
                <a:solidFill>
                  <a:srgbClr val="0000FF"/>
                </a:solidFill>
              </a:rPr>
              <a:t> force is similar to electromotive force</a:t>
            </a:r>
          </a:p>
          <a:p>
            <a:pPr marL="860425" indent="-568325" algn="just">
              <a:lnSpc>
                <a:spcPct val="120000"/>
              </a:lnSpc>
              <a:buAutoNum type="alphaLcParenBoth"/>
            </a:pPr>
            <a:r>
              <a:rPr lang="en-US" sz="11200" b="1" dirty="0" smtClean="0">
                <a:solidFill>
                  <a:srgbClr val="0000FF"/>
                </a:solidFill>
              </a:rPr>
              <a:t>Reluctance is similar to resistance</a:t>
            </a:r>
          </a:p>
          <a:p>
            <a:pPr marL="627063" indent="-334963" algn="just">
              <a:lnSpc>
                <a:spcPct val="120000"/>
              </a:lnSpc>
            </a:pPr>
            <a:endParaRPr lang="en-US" sz="11200" b="1" dirty="0" smtClean="0">
              <a:solidFill>
                <a:srgbClr val="0000FF"/>
              </a:solidFill>
            </a:endParaRPr>
          </a:p>
          <a:p>
            <a:pPr marL="627063" indent="-334963" algn="just">
              <a:lnSpc>
                <a:spcPct val="120000"/>
              </a:lnSpc>
            </a:pPr>
            <a:endParaRPr lang="en-US" sz="11200" b="1" dirty="0" smtClean="0">
              <a:solidFill>
                <a:srgbClr val="0000FF"/>
              </a:solidFill>
            </a:endParaRPr>
          </a:p>
          <a:p>
            <a:pPr marL="627063" indent="-334963" algn="just">
              <a:lnSpc>
                <a:spcPct val="120000"/>
              </a:lnSpc>
            </a:pPr>
            <a:r>
              <a:rPr lang="en-US" sz="11200" b="1" dirty="0" smtClean="0">
                <a:solidFill>
                  <a:srgbClr val="0000FF"/>
                </a:solidFill>
              </a:rPr>
              <a:t>		</a:t>
            </a:r>
          </a:p>
          <a:p>
            <a:pPr marL="627063" indent="-334963"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lnSpc>
                <a:spcPct val="120000"/>
              </a:lnSpc>
              <a:buFont typeface="Wingdings" pitchFamily="2" charset="2"/>
              <a:buChar char="v"/>
            </a:pPr>
            <a:r>
              <a:rPr lang="en-US" sz="11200" b="1" dirty="0" smtClean="0">
                <a:solidFill>
                  <a:srgbClr val="0000FF"/>
                </a:solidFill>
              </a:rPr>
              <a:t>Analysis of non-linear magnetic circuits</a:t>
            </a:r>
          </a:p>
          <a:p>
            <a:pPr algn="just"/>
            <a:r>
              <a:rPr lang="en-US" sz="11200" b="1" dirty="0" smtClean="0">
                <a:solidFill>
                  <a:srgbClr val="0000FF"/>
                </a:solidFill>
              </a:rPr>
              <a:t>Not all the laws of electric circuits can be applied to magnetic circuits. </a:t>
            </a:r>
            <a:r>
              <a:rPr lang="en-US" sz="11200" b="1" dirty="0" err="1" smtClean="0">
                <a:solidFill>
                  <a:srgbClr val="0000FF"/>
                </a:solidFill>
              </a:rPr>
              <a:t>Kirchoff’s</a:t>
            </a:r>
            <a:r>
              <a:rPr lang="en-US" sz="11200" b="1" dirty="0" smtClean="0">
                <a:solidFill>
                  <a:srgbClr val="0000FF"/>
                </a:solidFill>
              </a:rPr>
              <a:t> laws are applicable and when applied to magnetic circuits are stated as follows:</a:t>
            </a:r>
          </a:p>
          <a:p>
            <a:pPr algn="just"/>
            <a:endParaRPr lang="en-US" sz="11200" b="1" dirty="0" smtClean="0">
              <a:solidFill>
                <a:srgbClr val="0000FF"/>
              </a:solidFill>
            </a:endParaRPr>
          </a:p>
          <a:p>
            <a:pPr marL="1493838" indent="-1493838" algn="just"/>
            <a:r>
              <a:rPr lang="en-US" sz="11200" b="1" dirty="0" smtClean="0">
                <a:solidFill>
                  <a:srgbClr val="0000FF"/>
                </a:solidFill>
              </a:rPr>
              <a:t>First law: The total magnetic flux towards a junction is equal to the total magnetic flux away from that junction.</a:t>
            </a:r>
          </a:p>
          <a:p>
            <a:pPr algn="just"/>
            <a:endParaRPr lang="en-US" sz="11200" b="1" dirty="0" smtClean="0">
              <a:solidFill>
                <a:srgbClr val="0000FF"/>
              </a:solidFill>
            </a:endParaRPr>
          </a:p>
          <a:p>
            <a:pPr marL="1487488" indent="-1487488" algn="l"/>
            <a:r>
              <a:rPr lang="en-US" sz="11200" b="1" dirty="0" smtClean="0">
                <a:solidFill>
                  <a:srgbClr val="0000FF"/>
                </a:solidFill>
              </a:rPr>
              <a:t>Second law: In any closed magnetic circuit, the algebraic sum of the product of magnetic field strength and the length of each            part of the circuit is equal to the            resultant </a:t>
            </a:r>
            <a:r>
              <a:rPr lang="en-US" sz="11200" b="1" dirty="0" err="1" smtClean="0">
                <a:solidFill>
                  <a:srgbClr val="0000FF"/>
                </a:solidFill>
              </a:rPr>
              <a:t>magnetomotive</a:t>
            </a:r>
            <a:r>
              <a:rPr lang="en-US" sz="11200" b="1" dirty="0" smtClean="0">
                <a:solidFill>
                  <a:srgbClr val="0000FF"/>
                </a:solidFill>
              </a:rPr>
              <a:t> force.</a:t>
            </a:r>
          </a:p>
          <a:p>
            <a:pPr marL="287338" indent="4763" algn="just">
              <a:lnSpc>
                <a:spcPct val="120000"/>
              </a:lnSpc>
            </a:pPr>
            <a:endParaRPr lang="en-US" sz="11200" b="1" dirty="0" smtClean="0">
              <a:solidFill>
                <a:srgbClr val="0000FF"/>
              </a:solidFill>
            </a:endParaRPr>
          </a:p>
          <a:p>
            <a:pPr marL="627063" indent="-334963" algn="just">
              <a:lnSpc>
                <a:spcPct val="120000"/>
              </a:lnSpc>
            </a:pPr>
            <a:endParaRPr lang="en-US" sz="11200" b="1" dirty="0" smtClean="0">
              <a:solidFill>
                <a:srgbClr val="0000FF"/>
              </a:solidFill>
            </a:endParaRPr>
          </a:p>
          <a:p>
            <a:pPr marL="627063" indent="-334963" algn="just">
              <a:lnSpc>
                <a:spcPct val="120000"/>
              </a:lnSpc>
            </a:pPr>
            <a:r>
              <a:rPr lang="en-US" sz="11200" b="1" dirty="0" smtClean="0">
                <a:solidFill>
                  <a:srgbClr val="0000FF"/>
                </a:solidFill>
              </a:rPr>
              <a:t>		</a:t>
            </a:r>
          </a:p>
          <a:p>
            <a:pPr marL="627063" indent="-334963"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ox(in)">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fontScale="90000"/>
          </a:bodyPr>
          <a:lstStyle/>
          <a:p>
            <a:r>
              <a:rPr lang="en-US" b="1" dirty="0" smtClean="0">
                <a:solidFill>
                  <a:srgbClr val="0000FF"/>
                </a:solidFill>
              </a:rPr>
              <a:t> LINEAR MAGNETIC </a:t>
            </a:r>
            <a:br>
              <a:rPr lang="en-US" b="1" dirty="0" smtClean="0">
                <a:solidFill>
                  <a:srgbClr val="0000FF"/>
                </a:solidFill>
              </a:rPr>
            </a:br>
            <a:r>
              <a:rPr lang="en-US" b="1" dirty="0" smtClean="0">
                <a:solidFill>
                  <a:srgbClr val="0000FF"/>
                </a:solidFill>
              </a:rPr>
              <a:t>CIRCUIT PROBLEMS </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Example 1</a:t>
            </a:r>
          </a:p>
          <a:p>
            <a:pPr marL="346075" indent="-346075" algn="just">
              <a:lnSpc>
                <a:spcPct val="120000"/>
              </a:lnSpc>
            </a:pPr>
            <a:r>
              <a:rPr lang="en-US" sz="11200" b="1" dirty="0" smtClean="0">
                <a:solidFill>
                  <a:srgbClr val="0000FF"/>
                </a:solidFill>
              </a:rPr>
              <a:t>	A magnetic circuit comprises three parts in series each of uniform cross section. They are (a) a length of 80 mm and cross sectional area 50mm</a:t>
            </a:r>
            <a:r>
              <a:rPr lang="en-US" sz="11200" b="1" baseline="30000" dirty="0" smtClean="0">
                <a:solidFill>
                  <a:srgbClr val="0000FF"/>
                </a:solidFill>
              </a:rPr>
              <a:t>2</a:t>
            </a:r>
            <a:r>
              <a:rPr lang="en-US" sz="11200" b="1" dirty="0" smtClean="0">
                <a:solidFill>
                  <a:srgbClr val="0000FF"/>
                </a:solidFill>
              </a:rPr>
              <a:t> (b) a length of 60mm and cross sectional area 90 mm</a:t>
            </a:r>
            <a:r>
              <a:rPr lang="en-US" sz="11200" b="1" baseline="30000" dirty="0" smtClean="0">
                <a:solidFill>
                  <a:srgbClr val="0000FF"/>
                </a:solidFill>
              </a:rPr>
              <a:t>2 </a:t>
            </a:r>
            <a:r>
              <a:rPr lang="en-US" sz="11200" b="1" dirty="0" smtClean="0">
                <a:solidFill>
                  <a:srgbClr val="0000FF"/>
                </a:solidFill>
              </a:rPr>
              <a:t>(c) an air gap of length 0.5 mm and cross sectional area 150mm</a:t>
            </a:r>
            <a:r>
              <a:rPr lang="en-US" sz="11200" b="1" baseline="30000" dirty="0" smtClean="0">
                <a:solidFill>
                  <a:srgbClr val="0000FF"/>
                </a:solidFill>
              </a:rPr>
              <a:t>2</a:t>
            </a:r>
            <a:r>
              <a:rPr lang="en-US" sz="11200" b="1" dirty="0" smtClean="0">
                <a:solidFill>
                  <a:srgbClr val="0000FF"/>
                </a:solidFill>
              </a:rPr>
              <a:t> . A coil of 4000 turns is wound on part (b) and the flux density in the air gap is 0.3 T. Assuming that all the flux passes through the given circuit and that the relative permeability of section (a) and (b) is </a:t>
            </a:r>
            <a:r>
              <a:rPr lang="en-US" sz="11200" b="1" dirty="0" err="1" smtClean="0">
                <a:solidFill>
                  <a:srgbClr val="0000FF"/>
                </a:solidFill>
              </a:rPr>
              <a:t>μ</a:t>
            </a:r>
            <a:r>
              <a:rPr lang="en-US" sz="11200" b="1" baseline="-25000" dirty="0" err="1" smtClean="0">
                <a:solidFill>
                  <a:srgbClr val="0000FF"/>
                </a:solidFill>
              </a:rPr>
              <a:t>r</a:t>
            </a:r>
            <a:r>
              <a:rPr lang="en-US" sz="11200" b="1" dirty="0" smtClean="0">
                <a:solidFill>
                  <a:srgbClr val="0000FF"/>
                </a:solidFill>
              </a:rPr>
              <a:t> = 3000, estimate the coil current to produce</a:t>
            </a:r>
          </a:p>
          <a:p>
            <a:pPr marL="346075" indent="-346075" algn="just">
              <a:lnSpc>
                <a:spcPct val="120000"/>
              </a:lnSpc>
            </a:pPr>
            <a:r>
              <a:rPr lang="en-US" sz="11200" b="1" dirty="0" smtClean="0">
                <a:solidFill>
                  <a:srgbClr val="0000FF"/>
                </a:solidFill>
              </a:rPr>
              <a:t>    such a flux density.</a:t>
            </a:r>
          </a:p>
          <a:p>
            <a:pPr marL="346075" indent="-346075"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EFFECTIVE RESISTANCE OF A CIRCUIT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err="1" smtClean="0">
                <a:solidFill>
                  <a:srgbClr val="0000FF"/>
                </a:solidFill>
              </a:rPr>
              <a:t>Eg</a:t>
            </a:r>
            <a:r>
              <a:rPr lang="en-US" sz="2800" dirty="0" smtClean="0">
                <a:solidFill>
                  <a:srgbClr val="0000FF"/>
                </a:solidFill>
              </a:rPr>
              <a:t>. 2. Find the total resistance of the circuit below.</a:t>
            </a:r>
          </a:p>
          <a:p>
            <a:pPr algn="just"/>
            <a:endParaRPr lang="en-US" sz="1800" dirty="0">
              <a:solidFill>
                <a:srgbClr val="0000FF"/>
              </a:solidFill>
            </a:endParaRPr>
          </a:p>
          <a:p>
            <a:pPr algn="just"/>
            <a:endParaRPr lang="en-US" sz="1800" i="1"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buFont typeface="Wingdings" pitchFamily="2" charset="2"/>
              <a:buChar char="v"/>
            </a:pPr>
            <a:r>
              <a:rPr lang="en-US" sz="2800" dirty="0" smtClean="0">
                <a:solidFill>
                  <a:srgbClr val="0000FF"/>
                </a:solidFill>
              </a:rPr>
              <a:t>Solution</a:t>
            </a: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 name="Right Arrow 10"/>
          <p:cNvSpPr/>
          <p:nvPr/>
        </p:nvSpPr>
        <p:spPr>
          <a:xfrm>
            <a:off x="3810000" y="4572000"/>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776" name="Object 8"/>
          <p:cNvGraphicFramePr>
            <a:graphicFrameLocks noChangeAspect="1"/>
          </p:cNvGraphicFramePr>
          <p:nvPr/>
        </p:nvGraphicFramePr>
        <p:xfrm>
          <a:off x="2325688" y="5940425"/>
          <a:ext cx="3119437" cy="615950"/>
        </p:xfrm>
        <a:graphic>
          <a:graphicData uri="http://schemas.openxmlformats.org/presentationml/2006/ole">
            <p:oleObj spid="_x0000_s33794" name="Equation" r:id="rId5" imgW="1917360" imgH="393480" progId="Equation.3">
              <p:embed/>
            </p:oleObj>
          </a:graphicData>
        </a:graphic>
      </p:graphicFrame>
      <p:pic>
        <p:nvPicPr>
          <p:cNvPr id="33795" name="Picture 3"/>
          <p:cNvPicPr>
            <a:picLocks noChangeAspect="1" noChangeArrowheads="1"/>
          </p:cNvPicPr>
          <p:nvPr/>
        </p:nvPicPr>
        <p:blipFill>
          <a:blip r:embed="rId6"/>
          <a:srcRect/>
          <a:stretch>
            <a:fillRect/>
          </a:stretch>
        </p:blipFill>
        <p:spPr bwMode="auto">
          <a:xfrm>
            <a:off x="2362200" y="1795462"/>
            <a:ext cx="3428999" cy="1481138"/>
          </a:xfrm>
          <a:prstGeom prst="rect">
            <a:avLst/>
          </a:prstGeom>
          <a:noFill/>
          <a:ln w="9525">
            <a:noFill/>
            <a:miter lim="800000"/>
            <a:headEnd/>
            <a:tailEnd/>
          </a:ln>
          <a:effectLst/>
        </p:spPr>
      </p:pic>
      <p:pic>
        <p:nvPicPr>
          <p:cNvPr id="33796" name="Picture 4"/>
          <p:cNvPicPr>
            <a:picLocks noChangeAspect="1" noChangeArrowheads="1"/>
          </p:cNvPicPr>
          <p:nvPr/>
        </p:nvPicPr>
        <p:blipFill>
          <a:blip r:embed="rId7"/>
          <a:srcRect/>
          <a:stretch>
            <a:fillRect/>
          </a:stretch>
        </p:blipFill>
        <p:spPr bwMode="auto">
          <a:xfrm>
            <a:off x="533400" y="3733800"/>
            <a:ext cx="3200400" cy="1752600"/>
          </a:xfrm>
          <a:prstGeom prst="rect">
            <a:avLst/>
          </a:prstGeom>
          <a:noFill/>
          <a:ln w="9525">
            <a:noFill/>
            <a:miter lim="800000"/>
            <a:headEnd/>
            <a:tailEnd/>
          </a:ln>
          <a:effectLst/>
        </p:spPr>
      </p:pic>
      <p:pic>
        <p:nvPicPr>
          <p:cNvPr id="33797" name="Picture 5"/>
          <p:cNvPicPr>
            <a:picLocks noChangeAspect="1" noChangeArrowheads="1"/>
          </p:cNvPicPr>
          <p:nvPr/>
        </p:nvPicPr>
        <p:blipFill>
          <a:blip r:embed="rId8"/>
          <a:srcRect/>
          <a:stretch>
            <a:fillRect/>
          </a:stretch>
        </p:blipFill>
        <p:spPr bwMode="auto">
          <a:xfrm>
            <a:off x="4419600" y="3733800"/>
            <a:ext cx="2667000" cy="1752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3795"/>
                                        </p:tgtEl>
                                        <p:attrNameLst>
                                          <p:attrName>style.visibility</p:attrName>
                                        </p:attrNameLst>
                                      </p:cBhvr>
                                      <p:to>
                                        <p:strVal val="visible"/>
                                      </p:to>
                                    </p:set>
                                    <p:animEffect transition="in" filter="box(in)">
                                      <p:cBhvr>
                                        <p:cTn id="10" dur="500"/>
                                        <p:tgtEl>
                                          <p:spTgt spid="33795"/>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ox(in)">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3796"/>
                                        </p:tgtEl>
                                        <p:attrNameLst>
                                          <p:attrName>style.visibility</p:attrName>
                                        </p:attrNameLst>
                                      </p:cBhvr>
                                      <p:to>
                                        <p:strVal val="visible"/>
                                      </p:to>
                                    </p:set>
                                    <p:animEffect transition="in" filter="box(in)">
                                      <p:cBhvr>
                                        <p:cTn id="20" dur="500"/>
                                        <p:tgtEl>
                                          <p:spTgt spid="33796"/>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500"/>
                                        <p:tgtEl>
                                          <p:spTgt spid="11"/>
                                        </p:tgtEl>
                                      </p:cBhvr>
                                    </p:animEffect>
                                  </p:childTnLst>
                                </p:cTn>
                              </p:par>
                              <p:par>
                                <p:cTn id="26" presetID="4" presetClass="entr" presetSubtype="16" fill="hold" nodeType="withEffect">
                                  <p:stCondLst>
                                    <p:cond delay="0"/>
                                  </p:stCondLst>
                                  <p:childTnLst>
                                    <p:set>
                                      <p:cBhvr>
                                        <p:cTn id="27" dur="1" fill="hold">
                                          <p:stCondLst>
                                            <p:cond delay="0"/>
                                          </p:stCondLst>
                                        </p:cTn>
                                        <p:tgtEl>
                                          <p:spTgt spid="33797"/>
                                        </p:tgtEl>
                                        <p:attrNameLst>
                                          <p:attrName>style.visibility</p:attrName>
                                        </p:attrNameLst>
                                      </p:cBhvr>
                                      <p:to>
                                        <p:strVal val="visible"/>
                                      </p:to>
                                    </p:set>
                                    <p:animEffect transition="in" filter="box(in)">
                                      <p:cBhvr>
                                        <p:cTn id="28" dur="500"/>
                                        <p:tgtEl>
                                          <p:spTgt spid="3379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32776"/>
                                        </p:tgtEl>
                                        <p:attrNameLst>
                                          <p:attrName>style.visibility</p:attrName>
                                        </p:attrNameLst>
                                      </p:cBhvr>
                                      <p:to>
                                        <p:strVal val="visible"/>
                                      </p:to>
                                    </p:set>
                                    <p:animEffect transition="in" filter="box(in)">
                                      <p:cBhvr>
                                        <p:cTn id="33"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Solution</a:t>
            </a:r>
          </a:p>
          <a:p>
            <a:pPr marL="346075" indent="-346075" algn="just">
              <a:lnSpc>
                <a:spcPct val="120000"/>
              </a:lnSpc>
            </a:pPr>
            <a:r>
              <a:rPr lang="en-US" sz="11200" b="1" dirty="0" smtClean="0">
                <a:solidFill>
                  <a:srgbClr val="0000FF"/>
                </a:solidFill>
              </a:rPr>
              <a:t>The electric analogue circuit is shown below.</a:t>
            </a: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7859" name="Object 3"/>
          <p:cNvGraphicFramePr>
            <a:graphicFrameLocks noChangeAspect="1"/>
          </p:cNvGraphicFramePr>
          <p:nvPr/>
        </p:nvGraphicFramePr>
        <p:xfrm>
          <a:off x="3733799" y="2286001"/>
          <a:ext cx="5334001" cy="2285999"/>
        </p:xfrm>
        <a:graphic>
          <a:graphicData uri="http://schemas.openxmlformats.org/presentationml/2006/ole">
            <p:oleObj spid="_x0000_s377859" name="Visio" r:id="rId5" imgW="2926159" imgH="1500021" progId="Visio.Drawing.11">
              <p:embed/>
            </p:oleObj>
          </a:graphicData>
        </a:graphic>
      </p:graphicFrame>
      <p:graphicFrame>
        <p:nvGraphicFramePr>
          <p:cNvPr id="377860" name="Object 4"/>
          <p:cNvGraphicFramePr>
            <a:graphicFrameLocks noChangeAspect="1"/>
          </p:cNvGraphicFramePr>
          <p:nvPr/>
        </p:nvGraphicFramePr>
        <p:xfrm>
          <a:off x="1130300" y="2667000"/>
          <a:ext cx="1612900" cy="393700"/>
        </p:xfrm>
        <a:graphic>
          <a:graphicData uri="http://schemas.openxmlformats.org/presentationml/2006/ole">
            <p:oleObj spid="_x0000_s377860" name="Equation" r:id="rId6" imgW="1612800" imgH="393480" progId="Equation.3">
              <p:embed/>
            </p:oleObj>
          </a:graphicData>
        </a:graphic>
      </p:graphicFrame>
      <p:graphicFrame>
        <p:nvGraphicFramePr>
          <p:cNvPr id="377861" name="Object 5"/>
          <p:cNvGraphicFramePr>
            <a:graphicFrameLocks noChangeAspect="1"/>
          </p:cNvGraphicFramePr>
          <p:nvPr/>
        </p:nvGraphicFramePr>
        <p:xfrm>
          <a:off x="685800" y="3111500"/>
          <a:ext cx="1943100" cy="1155700"/>
        </p:xfrm>
        <a:graphic>
          <a:graphicData uri="http://schemas.openxmlformats.org/presentationml/2006/ole">
            <p:oleObj spid="_x0000_s377861" name="Equation" r:id="rId7" imgW="1942920" imgH="1155600" progId="Equation.3">
              <p:embed/>
            </p:oleObj>
          </a:graphicData>
        </a:graphic>
      </p:graphicFrame>
      <p:graphicFrame>
        <p:nvGraphicFramePr>
          <p:cNvPr id="377862" name="Object 6"/>
          <p:cNvGraphicFramePr>
            <a:graphicFrameLocks noChangeAspect="1"/>
          </p:cNvGraphicFramePr>
          <p:nvPr/>
        </p:nvGraphicFramePr>
        <p:xfrm>
          <a:off x="469900" y="4356100"/>
          <a:ext cx="3416300" cy="596900"/>
        </p:xfrm>
        <a:graphic>
          <a:graphicData uri="http://schemas.openxmlformats.org/presentationml/2006/ole">
            <p:oleObj spid="_x0000_s377862" name="Equation" r:id="rId8" imgW="3416040" imgH="596880" progId="Equation.3">
              <p:embed/>
            </p:oleObj>
          </a:graphicData>
        </a:graphic>
      </p:graphicFrame>
      <p:graphicFrame>
        <p:nvGraphicFramePr>
          <p:cNvPr id="377863" name="Object 7"/>
          <p:cNvGraphicFramePr>
            <a:graphicFrameLocks noChangeAspect="1"/>
          </p:cNvGraphicFramePr>
          <p:nvPr/>
        </p:nvGraphicFramePr>
        <p:xfrm>
          <a:off x="469900" y="5257800"/>
          <a:ext cx="1739900" cy="596900"/>
        </p:xfrm>
        <a:graphic>
          <a:graphicData uri="http://schemas.openxmlformats.org/presentationml/2006/ole">
            <p:oleObj spid="_x0000_s377863" name="Equation" r:id="rId9" imgW="1739880" imgH="596880" progId="Equation.3">
              <p:embed/>
            </p:oleObj>
          </a:graphicData>
        </a:graphic>
      </p:graphicFrame>
      <p:graphicFrame>
        <p:nvGraphicFramePr>
          <p:cNvPr id="377864" name="Object 8"/>
          <p:cNvGraphicFramePr>
            <a:graphicFrameLocks noChangeAspect="1"/>
          </p:cNvGraphicFramePr>
          <p:nvPr/>
        </p:nvGraphicFramePr>
        <p:xfrm>
          <a:off x="2114550" y="4953000"/>
          <a:ext cx="3619500" cy="1295400"/>
        </p:xfrm>
        <a:graphic>
          <a:graphicData uri="http://schemas.openxmlformats.org/presentationml/2006/ole">
            <p:oleObj spid="_x0000_s377864" name="Equation" r:id="rId10" imgW="3619440" imgH="1295280" progId="Equation.3">
              <p:embed/>
            </p:oleObj>
          </a:graphicData>
        </a:graphic>
      </p:graphicFrame>
      <p:graphicFrame>
        <p:nvGraphicFramePr>
          <p:cNvPr id="377865" name="Object 9"/>
          <p:cNvGraphicFramePr>
            <a:graphicFrameLocks noChangeAspect="1"/>
          </p:cNvGraphicFramePr>
          <p:nvPr/>
        </p:nvGraphicFramePr>
        <p:xfrm>
          <a:off x="5791200" y="5334000"/>
          <a:ext cx="2095500" cy="419100"/>
        </p:xfrm>
        <a:graphic>
          <a:graphicData uri="http://schemas.openxmlformats.org/presentationml/2006/ole">
            <p:oleObj spid="_x0000_s377865" name="Equation" r:id="rId11" imgW="209520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7859"/>
                                        </p:tgtEl>
                                        <p:attrNameLst>
                                          <p:attrName>style.visibility</p:attrName>
                                        </p:attrNameLst>
                                      </p:cBhvr>
                                      <p:to>
                                        <p:strVal val="visible"/>
                                      </p:to>
                                    </p:set>
                                    <p:animEffect transition="in" filter="box(in)">
                                      <p:cBhvr>
                                        <p:cTn id="17" dur="500"/>
                                        <p:tgtEl>
                                          <p:spTgt spid="37785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7860"/>
                                        </p:tgtEl>
                                        <p:attrNameLst>
                                          <p:attrName>style.visibility</p:attrName>
                                        </p:attrNameLst>
                                      </p:cBhvr>
                                      <p:to>
                                        <p:strVal val="visible"/>
                                      </p:to>
                                    </p:set>
                                    <p:animEffect transition="in" filter="box(in)">
                                      <p:cBhvr>
                                        <p:cTn id="22" dur="500"/>
                                        <p:tgtEl>
                                          <p:spTgt spid="37786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7861"/>
                                        </p:tgtEl>
                                        <p:attrNameLst>
                                          <p:attrName>style.visibility</p:attrName>
                                        </p:attrNameLst>
                                      </p:cBhvr>
                                      <p:to>
                                        <p:strVal val="visible"/>
                                      </p:to>
                                    </p:set>
                                    <p:animEffect transition="in" filter="box(in)">
                                      <p:cBhvr>
                                        <p:cTn id="27" dur="500"/>
                                        <p:tgtEl>
                                          <p:spTgt spid="37786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77862"/>
                                        </p:tgtEl>
                                        <p:attrNameLst>
                                          <p:attrName>style.visibility</p:attrName>
                                        </p:attrNameLst>
                                      </p:cBhvr>
                                      <p:to>
                                        <p:strVal val="visible"/>
                                      </p:to>
                                    </p:set>
                                    <p:animEffect transition="in" filter="box(in)">
                                      <p:cBhvr>
                                        <p:cTn id="32" dur="500"/>
                                        <p:tgtEl>
                                          <p:spTgt spid="37786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77863"/>
                                        </p:tgtEl>
                                        <p:attrNameLst>
                                          <p:attrName>style.visibility</p:attrName>
                                        </p:attrNameLst>
                                      </p:cBhvr>
                                      <p:to>
                                        <p:strVal val="visible"/>
                                      </p:to>
                                    </p:set>
                                    <p:animEffect transition="in" filter="box(in)">
                                      <p:cBhvr>
                                        <p:cTn id="37" dur="500"/>
                                        <p:tgtEl>
                                          <p:spTgt spid="37786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77864"/>
                                        </p:tgtEl>
                                        <p:attrNameLst>
                                          <p:attrName>style.visibility</p:attrName>
                                        </p:attrNameLst>
                                      </p:cBhvr>
                                      <p:to>
                                        <p:strVal val="visible"/>
                                      </p:to>
                                    </p:set>
                                    <p:animEffect transition="in" filter="box(in)">
                                      <p:cBhvr>
                                        <p:cTn id="42" dur="500"/>
                                        <p:tgtEl>
                                          <p:spTgt spid="37786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77865"/>
                                        </p:tgtEl>
                                        <p:attrNameLst>
                                          <p:attrName>style.visibility</p:attrName>
                                        </p:attrNameLst>
                                      </p:cBhvr>
                                      <p:to>
                                        <p:strVal val="visible"/>
                                      </p:to>
                                    </p:set>
                                    <p:animEffect transition="in" filter="box(in)">
                                      <p:cBhvr>
                                        <p:cTn id="47" dur="500"/>
                                        <p:tgtEl>
                                          <p:spTgt spid="377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7863" name="Object 7"/>
          <p:cNvGraphicFramePr>
            <a:graphicFrameLocks noChangeAspect="1"/>
          </p:cNvGraphicFramePr>
          <p:nvPr/>
        </p:nvGraphicFramePr>
        <p:xfrm>
          <a:off x="476250" y="1841500"/>
          <a:ext cx="1727200" cy="596900"/>
        </p:xfrm>
        <a:graphic>
          <a:graphicData uri="http://schemas.openxmlformats.org/presentationml/2006/ole">
            <p:oleObj spid="_x0000_s378886" name="Equation" r:id="rId5" imgW="1726920" imgH="596880" progId="Equation.3">
              <p:embed/>
            </p:oleObj>
          </a:graphicData>
        </a:graphic>
      </p:graphicFrame>
      <p:graphicFrame>
        <p:nvGraphicFramePr>
          <p:cNvPr id="377864" name="Object 8"/>
          <p:cNvGraphicFramePr>
            <a:graphicFrameLocks noChangeAspect="1"/>
          </p:cNvGraphicFramePr>
          <p:nvPr/>
        </p:nvGraphicFramePr>
        <p:xfrm>
          <a:off x="2038350" y="1524000"/>
          <a:ext cx="2120900" cy="1295400"/>
        </p:xfrm>
        <a:graphic>
          <a:graphicData uri="http://schemas.openxmlformats.org/presentationml/2006/ole">
            <p:oleObj spid="_x0000_s378887" name="Equation" r:id="rId6" imgW="2120760" imgH="1295280" progId="Equation.3">
              <p:embed/>
            </p:oleObj>
          </a:graphicData>
        </a:graphic>
      </p:graphicFrame>
      <p:graphicFrame>
        <p:nvGraphicFramePr>
          <p:cNvPr id="377865" name="Object 9"/>
          <p:cNvGraphicFramePr>
            <a:graphicFrameLocks noChangeAspect="1"/>
          </p:cNvGraphicFramePr>
          <p:nvPr/>
        </p:nvGraphicFramePr>
        <p:xfrm>
          <a:off x="4191000" y="1905000"/>
          <a:ext cx="2108200" cy="419100"/>
        </p:xfrm>
        <a:graphic>
          <a:graphicData uri="http://schemas.openxmlformats.org/presentationml/2006/ole">
            <p:oleObj spid="_x0000_s378888" name="Equation" r:id="rId7" imgW="2108160" imgH="419040" progId="Equation.3">
              <p:embed/>
            </p:oleObj>
          </a:graphicData>
        </a:graphic>
      </p:graphicFrame>
      <p:graphicFrame>
        <p:nvGraphicFramePr>
          <p:cNvPr id="378889" name="Object 7"/>
          <p:cNvGraphicFramePr>
            <a:graphicFrameLocks noChangeAspect="1"/>
          </p:cNvGraphicFramePr>
          <p:nvPr/>
        </p:nvGraphicFramePr>
        <p:xfrm>
          <a:off x="565150" y="3213100"/>
          <a:ext cx="1701800" cy="596900"/>
        </p:xfrm>
        <a:graphic>
          <a:graphicData uri="http://schemas.openxmlformats.org/presentationml/2006/ole">
            <p:oleObj spid="_x0000_s378889" name="Equation" r:id="rId8" imgW="1701720" imgH="596880" progId="Equation.3">
              <p:embed/>
            </p:oleObj>
          </a:graphicData>
        </a:graphic>
      </p:graphicFrame>
      <p:graphicFrame>
        <p:nvGraphicFramePr>
          <p:cNvPr id="378890" name="Object 8"/>
          <p:cNvGraphicFramePr>
            <a:graphicFrameLocks noChangeAspect="1"/>
          </p:cNvGraphicFramePr>
          <p:nvPr/>
        </p:nvGraphicFramePr>
        <p:xfrm>
          <a:off x="2114550" y="2895600"/>
          <a:ext cx="2120900" cy="1295400"/>
        </p:xfrm>
        <a:graphic>
          <a:graphicData uri="http://schemas.openxmlformats.org/presentationml/2006/ole">
            <p:oleObj spid="_x0000_s378890" name="Equation" r:id="rId9" imgW="2120760" imgH="1295280" progId="Equation.3">
              <p:embed/>
            </p:oleObj>
          </a:graphicData>
        </a:graphic>
      </p:graphicFrame>
      <p:graphicFrame>
        <p:nvGraphicFramePr>
          <p:cNvPr id="378891" name="Object 9"/>
          <p:cNvGraphicFramePr>
            <a:graphicFrameLocks noChangeAspect="1"/>
          </p:cNvGraphicFramePr>
          <p:nvPr/>
        </p:nvGraphicFramePr>
        <p:xfrm>
          <a:off x="4279900" y="3276600"/>
          <a:ext cx="2349500" cy="419100"/>
        </p:xfrm>
        <a:graphic>
          <a:graphicData uri="http://schemas.openxmlformats.org/presentationml/2006/ole">
            <p:oleObj spid="_x0000_s378891" name="Equation" r:id="rId10" imgW="2349360" imgH="419040" progId="Equation.3">
              <p:embed/>
            </p:oleObj>
          </a:graphicData>
        </a:graphic>
      </p:graphicFrame>
      <p:graphicFrame>
        <p:nvGraphicFramePr>
          <p:cNvPr id="378892" name="Object 9"/>
          <p:cNvGraphicFramePr>
            <a:graphicFrameLocks noChangeAspect="1"/>
          </p:cNvGraphicFramePr>
          <p:nvPr/>
        </p:nvGraphicFramePr>
        <p:xfrm>
          <a:off x="4165600" y="4648200"/>
          <a:ext cx="2362200" cy="419100"/>
        </p:xfrm>
        <a:graphic>
          <a:graphicData uri="http://schemas.openxmlformats.org/presentationml/2006/ole">
            <p:oleObj spid="_x0000_s378892" name="Equation" r:id="rId11" imgW="2361960" imgH="419040" progId="Equation.3">
              <p:embed/>
            </p:oleObj>
          </a:graphicData>
        </a:graphic>
      </p:graphicFrame>
      <p:graphicFrame>
        <p:nvGraphicFramePr>
          <p:cNvPr id="378893" name="Object 5"/>
          <p:cNvGraphicFramePr>
            <a:graphicFrameLocks noChangeAspect="1"/>
          </p:cNvGraphicFramePr>
          <p:nvPr/>
        </p:nvGraphicFramePr>
        <p:xfrm>
          <a:off x="2413000" y="5257800"/>
          <a:ext cx="1625600" cy="1168400"/>
        </p:xfrm>
        <a:graphic>
          <a:graphicData uri="http://schemas.openxmlformats.org/presentationml/2006/ole">
            <p:oleObj spid="_x0000_s378893" name="Equation" r:id="rId12" imgW="1625400" imgH="1168200" progId="Equation.3">
              <p:embed/>
            </p:oleObj>
          </a:graphicData>
        </a:graphic>
      </p:graphicFrame>
      <p:graphicFrame>
        <p:nvGraphicFramePr>
          <p:cNvPr id="378894" name="Object 9"/>
          <p:cNvGraphicFramePr>
            <a:graphicFrameLocks noChangeAspect="1"/>
          </p:cNvGraphicFramePr>
          <p:nvPr/>
        </p:nvGraphicFramePr>
        <p:xfrm>
          <a:off x="4248150" y="5600700"/>
          <a:ext cx="2095500" cy="419100"/>
        </p:xfrm>
        <a:graphic>
          <a:graphicData uri="http://schemas.openxmlformats.org/presentationml/2006/ole">
            <p:oleObj spid="_x0000_s378894" name="Equation" r:id="rId13" imgW="2095200" imgH="419040" progId="Equation.3">
              <p:embed/>
            </p:oleObj>
          </a:graphicData>
        </a:graphic>
      </p:graphicFrame>
      <p:graphicFrame>
        <p:nvGraphicFramePr>
          <p:cNvPr id="378895" name="Object 5"/>
          <p:cNvGraphicFramePr>
            <a:graphicFrameLocks noChangeAspect="1"/>
          </p:cNvGraphicFramePr>
          <p:nvPr/>
        </p:nvGraphicFramePr>
        <p:xfrm>
          <a:off x="406400" y="5257800"/>
          <a:ext cx="1739900" cy="1155700"/>
        </p:xfrm>
        <a:graphic>
          <a:graphicData uri="http://schemas.openxmlformats.org/presentationml/2006/ole">
            <p:oleObj spid="_x0000_s378895" name="Equation" r:id="rId14" imgW="1739880" imgH="1155600" progId="Equation.3">
              <p:embed/>
            </p:oleObj>
          </a:graphicData>
        </a:graphic>
      </p:graphicFrame>
      <p:graphicFrame>
        <p:nvGraphicFramePr>
          <p:cNvPr id="378896" name="Object 6"/>
          <p:cNvGraphicFramePr>
            <a:graphicFrameLocks noChangeAspect="1"/>
          </p:cNvGraphicFramePr>
          <p:nvPr/>
        </p:nvGraphicFramePr>
        <p:xfrm>
          <a:off x="774700" y="4572000"/>
          <a:ext cx="3416300" cy="596900"/>
        </p:xfrm>
        <a:graphic>
          <a:graphicData uri="http://schemas.openxmlformats.org/presentationml/2006/ole">
            <p:oleObj spid="_x0000_s378896" name="Equation" r:id="rId15" imgW="3416040" imgH="5968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77863"/>
                                        </p:tgtEl>
                                        <p:attrNameLst>
                                          <p:attrName>style.visibility</p:attrName>
                                        </p:attrNameLst>
                                      </p:cBhvr>
                                      <p:to>
                                        <p:strVal val="visible"/>
                                      </p:to>
                                    </p:set>
                                    <p:animEffect transition="in" filter="box(in)">
                                      <p:cBhvr>
                                        <p:cTn id="7" dur="500"/>
                                        <p:tgtEl>
                                          <p:spTgt spid="37786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7864"/>
                                        </p:tgtEl>
                                        <p:attrNameLst>
                                          <p:attrName>style.visibility</p:attrName>
                                        </p:attrNameLst>
                                      </p:cBhvr>
                                      <p:to>
                                        <p:strVal val="visible"/>
                                      </p:to>
                                    </p:set>
                                    <p:animEffect transition="in" filter="box(in)">
                                      <p:cBhvr>
                                        <p:cTn id="12" dur="500"/>
                                        <p:tgtEl>
                                          <p:spTgt spid="37786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7865"/>
                                        </p:tgtEl>
                                        <p:attrNameLst>
                                          <p:attrName>style.visibility</p:attrName>
                                        </p:attrNameLst>
                                      </p:cBhvr>
                                      <p:to>
                                        <p:strVal val="visible"/>
                                      </p:to>
                                    </p:set>
                                    <p:animEffect transition="in" filter="box(in)">
                                      <p:cBhvr>
                                        <p:cTn id="17" dur="500"/>
                                        <p:tgtEl>
                                          <p:spTgt spid="37786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8889"/>
                                        </p:tgtEl>
                                        <p:attrNameLst>
                                          <p:attrName>style.visibility</p:attrName>
                                        </p:attrNameLst>
                                      </p:cBhvr>
                                      <p:to>
                                        <p:strVal val="visible"/>
                                      </p:to>
                                    </p:set>
                                    <p:animEffect transition="in" filter="box(in)">
                                      <p:cBhvr>
                                        <p:cTn id="22" dur="500"/>
                                        <p:tgtEl>
                                          <p:spTgt spid="3788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8890"/>
                                        </p:tgtEl>
                                        <p:attrNameLst>
                                          <p:attrName>style.visibility</p:attrName>
                                        </p:attrNameLst>
                                      </p:cBhvr>
                                      <p:to>
                                        <p:strVal val="visible"/>
                                      </p:to>
                                    </p:set>
                                    <p:animEffect transition="in" filter="box(in)">
                                      <p:cBhvr>
                                        <p:cTn id="27" dur="500"/>
                                        <p:tgtEl>
                                          <p:spTgt spid="37889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78891"/>
                                        </p:tgtEl>
                                        <p:attrNameLst>
                                          <p:attrName>style.visibility</p:attrName>
                                        </p:attrNameLst>
                                      </p:cBhvr>
                                      <p:to>
                                        <p:strVal val="visible"/>
                                      </p:to>
                                    </p:set>
                                    <p:animEffect transition="in" filter="box(in)">
                                      <p:cBhvr>
                                        <p:cTn id="32" dur="500"/>
                                        <p:tgtEl>
                                          <p:spTgt spid="37889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78896"/>
                                        </p:tgtEl>
                                        <p:attrNameLst>
                                          <p:attrName>style.visibility</p:attrName>
                                        </p:attrNameLst>
                                      </p:cBhvr>
                                      <p:to>
                                        <p:strVal val="visible"/>
                                      </p:to>
                                    </p:set>
                                    <p:animEffect transition="in" filter="box(in)">
                                      <p:cBhvr>
                                        <p:cTn id="37" dur="500"/>
                                        <p:tgtEl>
                                          <p:spTgt spid="37889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78892"/>
                                        </p:tgtEl>
                                        <p:attrNameLst>
                                          <p:attrName>style.visibility</p:attrName>
                                        </p:attrNameLst>
                                      </p:cBhvr>
                                      <p:to>
                                        <p:strVal val="visible"/>
                                      </p:to>
                                    </p:set>
                                    <p:animEffect transition="in" filter="box(in)">
                                      <p:cBhvr>
                                        <p:cTn id="42" dur="500"/>
                                        <p:tgtEl>
                                          <p:spTgt spid="37889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78895"/>
                                        </p:tgtEl>
                                        <p:attrNameLst>
                                          <p:attrName>style.visibility</p:attrName>
                                        </p:attrNameLst>
                                      </p:cBhvr>
                                      <p:to>
                                        <p:strVal val="visible"/>
                                      </p:to>
                                    </p:set>
                                    <p:animEffect transition="in" filter="box(in)">
                                      <p:cBhvr>
                                        <p:cTn id="47" dur="500"/>
                                        <p:tgtEl>
                                          <p:spTgt spid="378895"/>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378893"/>
                                        </p:tgtEl>
                                        <p:attrNameLst>
                                          <p:attrName>style.visibility</p:attrName>
                                        </p:attrNameLst>
                                      </p:cBhvr>
                                      <p:to>
                                        <p:strVal val="visible"/>
                                      </p:to>
                                    </p:set>
                                    <p:animEffect transition="in" filter="box(in)">
                                      <p:cBhvr>
                                        <p:cTn id="52" dur="500"/>
                                        <p:tgtEl>
                                          <p:spTgt spid="378893"/>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378894"/>
                                        </p:tgtEl>
                                        <p:attrNameLst>
                                          <p:attrName>style.visibility</p:attrName>
                                        </p:attrNameLst>
                                      </p:cBhvr>
                                      <p:to>
                                        <p:strVal val="visible"/>
                                      </p:to>
                                    </p:set>
                                    <p:animEffect transition="in" filter="box(in)">
                                      <p:cBhvr>
                                        <p:cTn id="57" dur="500"/>
                                        <p:tgtEl>
                                          <p:spTgt spid="378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Example 2</a:t>
            </a:r>
          </a:p>
          <a:p>
            <a:pPr algn="just">
              <a:lnSpc>
                <a:spcPct val="120000"/>
              </a:lnSpc>
            </a:pPr>
            <a:r>
              <a:rPr lang="en-US" sz="11200" b="1" dirty="0" smtClean="0">
                <a:solidFill>
                  <a:srgbClr val="0000FF"/>
                </a:solidFill>
              </a:rPr>
              <a:t>A steel ring of cross-sectional area 50mm</a:t>
            </a:r>
            <a:r>
              <a:rPr lang="en-US" sz="11200" b="1" baseline="30000" dirty="0" smtClean="0">
                <a:solidFill>
                  <a:srgbClr val="0000FF"/>
                </a:solidFill>
              </a:rPr>
              <a:t>2</a:t>
            </a:r>
            <a:r>
              <a:rPr lang="en-US" sz="11200" b="1" dirty="0" smtClean="0">
                <a:solidFill>
                  <a:srgbClr val="0000FF"/>
                </a:solidFill>
              </a:rPr>
              <a:t> has an air gap of 2mm and of the same cross-sectional area as shown in Fig. 4.5.a. The coil shown has 2000 turns with current 10 A. If the mean radius of the steel ring is 5cm and </a:t>
            </a:r>
            <a:r>
              <a:rPr lang="en-US" sz="11200" b="1" dirty="0" err="1" smtClean="0">
                <a:solidFill>
                  <a:srgbClr val="0000FF"/>
                </a:solidFill>
              </a:rPr>
              <a:t>μ</a:t>
            </a:r>
            <a:r>
              <a:rPr lang="en-US" sz="11200" b="1" baseline="-25000" dirty="0" err="1" smtClean="0">
                <a:solidFill>
                  <a:srgbClr val="0000FF"/>
                </a:solidFill>
              </a:rPr>
              <a:t>r</a:t>
            </a:r>
            <a:r>
              <a:rPr lang="en-US" sz="11200" b="1" dirty="0" smtClean="0">
                <a:solidFill>
                  <a:srgbClr val="0000FF"/>
                </a:solidFill>
              </a:rPr>
              <a:t> = 800, calculate (a) the total reluctance of the circuit (b) the flux Φ in the ring.</a:t>
            </a:r>
          </a:p>
          <a:p>
            <a:pPr marL="292100" lvl="2" indent="-292100" algn="just">
              <a:lnSpc>
                <a:spcPct val="120000"/>
              </a:lnSpc>
              <a:buFont typeface="Wingdings" pitchFamily="2" charset="2"/>
              <a:buChar char="v"/>
            </a:pPr>
            <a:r>
              <a:rPr lang="en-US" sz="11200" b="1" dirty="0" smtClean="0">
                <a:solidFill>
                  <a:srgbClr val="0000FF"/>
                </a:solidFill>
              </a:rPr>
              <a:t>Solution</a:t>
            </a:r>
          </a:p>
          <a:p>
            <a:pPr marL="292100" lvl="2" indent="-292100" algn="just">
              <a:lnSpc>
                <a:spcPct val="120000"/>
              </a:lnSpc>
            </a:pPr>
            <a:r>
              <a:rPr lang="en-US" sz="11200" b="1" dirty="0" smtClean="0">
                <a:solidFill>
                  <a:srgbClr val="0000FF"/>
                </a:solidFill>
              </a:rPr>
              <a:t>(a) The equivalent electric </a:t>
            </a:r>
          </a:p>
          <a:p>
            <a:pPr marL="292100" lvl="2" indent="-292100" algn="just">
              <a:lnSpc>
                <a:spcPct val="120000"/>
              </a:lnSpc>
            </a:pPr>
            <a:r>
              <a:rPr lang="en-US" sz="11200" b="1" dirty="0" smtClean="0">
                <a:solidFill>
                  <a:srgbClr val="0000FF"/>
                </a:solidFill>
              </a:rPr>
              <a:t>     circuit is as shown</a:t>
            </a:r>
          </a:p>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2978" name="Object 2"/>
          <p:cNvGraphicFramePr>
            <a:graphicFrameLocks noChangeAspect="1"/>
          </p:cNvGraphicFramePr>
          <p:nvPr/>
        </p:nvGraphicFramePr>
        <p:xfrm>
          <a:off x="4724400" y="4038600"/>
          <a:ext cx="3429000" cy="2590800"/>
        </p:xfrm>
        <a:graphic>
          <a:graphicData uri="http://schemas.openxmlformats.org/presentationml/2006/ole">
            <p:oleObj spid="_x0000_s382978" name="Visio" r:id="rId5" imgW="1491423" imgH="1860382"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82978"/>
                                        </p:tgtEl>
                                        <p:attrNameLst>
                                          <p:attrName>style.visibility</p:attrName>
                                        </p:attrNameLst>
                                      </p:cBhvr>
                                      <p:to>
                                        <p:strVal val="visible"/>
                                      </p:to>
                                    </p:set>
                                    <p:animEffect transition="in" filter="box(in)">
                                      <p:cBhvr>
                                        <p:cTn id="30" dur="500"/>
                                        <p:tgtEl>
                                          <p:spTgt spid="382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1536700" lvl="2" indent="-274638" algn="just">
              <a:lnSpc>
                <a:spcPct val="120000"/>
              </a:lnSpc>
            </a:pPr>
            <a:endParaRPr lang="en-US" sz="11200" b="1" dirty="0" smtClean="0">
              <a:solidFill>
                <a:srgbClr val="0000FF"/>
              </a:solidFill>
            </a:endParaRP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346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3461" name="Object 5"/>
          <p:cNvGraphicFramePr>
            <a:graphicFrameLocks noChangeAspect="1"/>
          </p:cNvGraphicFramePr>
          <p:nvPr/>
        </p:nvGraphicFramePr>
        <p:xfrm>
          <a:off x="495300" y="1524000"/>
          <a:ext cx="2552700" cy="1295400"/>
        </p:xfrm>
        <a:graphic>
          <a:graphicData uri="http://schemas.openxmlformats.org/presentationml/2006/ole">
            <p:oleObj spid="_x0000_s403461" name="Equation" r:id="rId5" imgW="2552400" imgH="1295280" progId="Equation.3">
              <p:embed/>
            </p:oleObj>
          </a:graphicData>
        </a:graphic>
      </p:graphicFrame>
      <p:graphicFrame>
        <p:nvGraphicFramePr>
          <p:cNvPr id="403462" name="Object 6"/>
          <p:cNvGraphicFramePr>
            <a:graphicFrameLocks noChangeAspect="1"/>
          </p:cNvGraphicFramePr>
          <p:nvPr/>
        </p:nvGraphicFramePr>
        <p:xfrm>
          <a:off x="3086100" y="1524000"/>
          <a:ext cx="5829300" cy="1193800"/>
        </p:xfrm>
        <a:graphic>
          <a:graphicData uri="http://schemas.openxmlformats.org/presentationml/2006/ole">
            <p:oleObj spid="_x0000_s403462" name="Equation" r:id="rId6" imgW="5829120" imgH="1193760" progId="Equation.3">
              <p:embed/>
            </p:oleObj>
          </a:graphicData>
        </a:graphic>
      </p:graphicFrame>
      <p:graphicFrame>
        <p:nvGraphicFramePr>
          <p:cNvPr id="403463" name="Object 7"/>
          <p:cNvGraphicFramePr>
            <a:graphicFrameLocks noChangeAspect="1"/>
          </p:cNvGraphicFramePr>
          <p:nvPr/>
        </p:nvGraphicFramePr>
        <p:xfrm>
          <a:off x="2971800" y="2768600"/>
          <a:ext cx="2679700" cy="1193800"/>
        </p:xfrm>
        <a:graphic>
          <a:graphicData uri="http://schemas.openxmlformats.org/presentationml/2006/ole">
            <p:oleObj spid="_x0000_s403463" name="Equation" r:id="rId7" imgW="2679480" imgH="1193760" progId="Equation.3">
              <p:embed/>
            </p:oleObj>
          </a:graphicData>
        </a:graphic>
      </p:graphicFrame>
      <p:graphicFrame>
        <p:nvGraphicFramePr>
          <p:cNvPr id="403464" name="Object 8"/>
          <p:cNvGraphicFramePr>
            <a:graphicFrameLocks noChangeAspect="1"/>
          </p:cNvGraphicFramePr>
          <p:nvPr/>
        </p:nvGraphicFramePr>
        <p:xfrm>
          <a:off x="749300" y="4038600"/>
          <a:ext cx="2120900" cy="1295400"/>
        </p:xfrm>
        <a:graphic>
          <a:graphicData uri="http://schemas.openxmlformats.org/presentationml/2006/ole">
            <p:oleObj spid="_x0000_s403464" name="Equation" r:id="rId8" imgW="2120760" imgH="1295280" progId="Equation.3">
              <p:embed/>
            </p:oleObj>
          </a:graphicData>
        </a:graphic>
      </p:graphicFrame>
      <p:graphicFrame>
        <p:nvGraphicFramePr>
          <p:cNvPr id="403465" name="Object 9"/>
          <p:cNvGraphicFramePr>
            <a:graphicFrameLocks noChangeAspect="1"/>
          </p:cNvGraphicFramePr>
          <p:nvPr/>
        </p:nvGraphicFramePr>
        <p:xfrm>
          <a:off x="2838450" y="4038600"/>
          <a:ext cx="4635500" cy="1193800"/>
        </p:xfrm>
        <a:graphic>
          <a:graphicData uri="http://schemas.openxmlformats.org/presentationml/2006/ole">
            <p:oleObj spid="_x0000_s403465" name="Equation" r:id="rId9" imgW="4635360" imgH="1193760" progId="Equation.3">
              <p:embed/>
            </p:oleObj>
          </a:graphicData>
        </a:graphic>
      </p:graphicFrame>
      <p:graphicFrame>
        <p:nvGraphicFramePr>
          <p:cNvPr id="403466" name="Object 10"/>
          <p:cNvGraphicFramePr>
            <a:graphicFrameLocks noChangeAspect="1"/>
          </p:cNvGraphicFramePr>
          <p:nvPr/>
        </p:nvGraphicFramePr>
        <p:xfrm>
          <a:off x="2819400" y="5334000"/>
          <a:ext cx="2679700" cy="1193800"/>
        </p:xfrm>
        <a:graphic>
          <a:graphicData uri="http://schemas.openxmlformats.org/presentationml/2006/ole">
            <p:oleObj spid="_x0000_s403466" name="Equation" r:id="rId10" imgW="2679480" imgH="11937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3461"/>
                                        </p:tgtEl>
                                        <p:attrNameLst>
                                          <p:attrName>style.visibility</p:attrName>
                                        </p:attrNameLst>
                                      </p:cBhvr>
                                      <p:to>
                                        <p:strVal val="visible"/>
                                      </p:to>
                                    </p:set>
                                    <p:animEffect transition="in" filter="box(in)">
                                      <p:cBhvr>
                                        <p:cTn id="7" dur="500"/>
                                        <p:tgtEl>
                                          <p:spTgt spid="40346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3462"/>
                                        </p:tgtEl>
                                        <p:attrNameLst>
                                          <p:attrName>style.visibility</p:attrName>
                                        </p:attrNameLst>
                                      </p:cBhvr>
                                      <p:to>
                                        <p:strVal val="visible"/>
                                      </p:to>
                                    </p:set>
                                    <p:animEffect transition="in" filter="box(in)">
                                      <p:cBhvr>
                                        <p:cTn id="12" dur="500"/>
                                        <p:tgtEl>
                                          <p:spTgt spid="40346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3463"/>
                                        </p:tgtEl>
                                        <p:attrNameLst>
                                          <p:attrName>style.visibility</p:attrName>
                                        </p:attrNameLst>
                                      </p:cBhvr>
                                      <p:to>
                                        <p:strVal val="visible"/>
                                      </p:to>
                                    </p:set>
                                    <p:animEffect transition="in" filter="box(in)">
                                      <p:cBhvr>
                                        <p:cTn id="17" dur="500"/>
                                        <p:tgtEl>
                                          <p:spTgt spid="40346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3464"/>
                                        </p:tgtEl>
                                        <p:attrNameLst>
                                          <p:attrName>style.visibility</p:attrName>
                                        </p:attrNameLst>
                                      </p:cBhvr>
                                      <p:to>
                                        <p:strVal val="visible"/>
                                      </p:to>
                                    </p:set>
                                    <p:animEffect transition="in" filter="box(in)">
                                      <p:cBhvr>
                                        <p:cTn id="22" dur="500"/>
                                        <p:tgtEl>
                                          <p:spTgt spid="40346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3465"/>
                                        </p:tgtEl>
                                        <p:attrNameLst>
                                          <p:attrName>style.visibility</p:attrName>
                                        </p:attrNameLst>
                                      </p:cBhvr>
                                      <p:to>
                                        <p:strVal val="visible"/>
                                      </p:to>
                                    </p:set>
                                    <p:animEffect transition="in" filter="box(in)">
                                      <p:cBhvr>
                                        <p:cTn id="27" dur="500"/>
                                        <p:tgtEl>
                                          <p:spTgt spid="40346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3466"/>
                                        </p:tgtEl>
                                        <p:attrNameLst>
                                          <p:attrName>style.visibility</p:attrName>
                                        </p:attrNameLst>
                                      </p:cBhvr>
                                      <p:to>
                                        <p:strVal val="visible"/>
                                      </p:to>
                                    </p:set>
                                    <p:animEffect transition="in" filter="box(in)">
                                      <p:cBhvr>
                                        <p:cTn id="32" dur="500"/>
                                        <p:tgtEl>
                                          <p:spTgt spid="403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0" lvl="2" algn="just">
              <a:lnSpc>
                <a:spcPct val="120000"/>
              </a:lnSpc>
            </a:pPr>
            <a:r>
              <a:rPr lang="en-US" sz="11200" b="1" dirty="0" smtClean="0">
                <a:solidFill>
                  <a:srgbClr val="0000FF"/>
                </a:solidFill>
              </a:rPr>
              <a:t>Total reluctance</a:t>
            </a:r>
          </a:p>
          <a:p>
            <a:pPr marL="0" lvl="2" algn="just">
              <a:lnSpc>
                <a:spcPct val="120000"/>
              </a:lnSpc>
            </a:pPr>
            <a:endParaRPr lang="en-US" sz="11200" b="1" dirty="0" smtClean="0">
              <a:solidFill>
                <a:srgbClr val="0000FF"/>
              </a:solidFill>
            </a:endParaRPr>
          </a:p>
          <a:p>
            <a:pPr marL="0" lvl="2" algn="just">
              <a:lnSpc>
                <a:spcPct val="120000"/>
              </a:lnSpc>
            </a:pPr>
            <a:endParaRPr lang="en-US" sz="11200" b="1" dirty="0" smtClean="0">
              <a:solidFill>
                <a:srgbClr val="0000FF"/>
              </a:solidFill>
            </a:endParaRPr>
          </a:p>
          <a:p>
            <a:pPr marL="0" lvl="2" algn="just">
              <a:lnSpc>
                <a:spcPct val="120000"/>
              </a:lnSpc>
            </a:pPr>
            <a:endParaRPr lang="en-US" sz="11200" b="1" dirty="0" smtClean="0">
              <a:solidFill>
                <a:srgbClr val="0000FF"/>
              </a:solidFill>
            </a:endParaRPr>
          </a:p>
          <a:p>
            <a:pPr marL="0" lvl="2" algn="just">
              <a:lnSpc>
                <a:spcPct val="120000"/>
              </a:lnSpc>
            </a:pPr>
            <a:r>
              <a:rPr lang="en-US" sz="11200" b="1" dirty="0" smtClean="0">
                <a:solidFill>
                  <a:srgbClr val="0000FF"/>
                </a:solidFill>
              </a:rPr>
              <a:t>(b) </a:t>
            </a:r>
          </a:p>
          <a:p>
            <a:pPr marL="1536700" lvl="2" indent="-274638"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marL="346075" indent="-346075" algn="just">
              <a:lnSpc>
                <a:spcPct val="120000"/>
              </a:lnSpc>
            </a:pPr>
            <a:endParaRPr lang="en-US" sz="11200" b="1" baseline="30000"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346075" algn="just">
              <a:lnSpc>
                <a:spcPct val="120000"/>
              </a:lnSpc>
            </a:pPr>
            <a:endParaRPr lang="en-US" sz="11200" b="1" dirty="0" smtClean="0">
              <a:solidFill>
                <a:srgbClr val="0000FF"/>
              </a:solidFill>
            </a:endParaRPr>
          </a:p>
          <a:p>
            <a:pPr marL="346075" indent="15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4483" name="Object 3"/>
          <p:cNvGraphicFramePr>
            <a:graphicFrameLocks noChangeAspect="1"/>
          </p:cNvGraphicFramePr>
          <p:nvPr/>
        </p:nvGraphicFramePr>
        <p:xfrm>
          <a:off x="2819400" y="1447800"/>
          <a:ext cx="787400" cy="419100"/>
        </p:xfrm>
        <a:graphic>
          <a:graphicData uri="http://schemas.openxmlformats.org/presentationml/2006/ole">
            <p:oleObj spid="_x0000_s404483" name="Equation" r:id="rId5" imgW="787320" imgH="419040" progId="Equation.3">
              <p:embed/>
            </p:oleObj>
          </a:graphicData>
        </a:graphic>
      </p:graphicFrame>
      <p:graphicFrame>
        <p:nvGraphicFramePr>
          <p:cNvPr id="404484" name="Object 4"/>
          <p:cNvGraphicFramePr>
            <a:graphicFrameLocks noChangeAspect="1"/>
          </p:cNvGraphicFramePr>
          <p:nvPr/>
        </p:nvGraphicFramePr>
        <p:xfrm>
          <a:off x="3619500" y="1060450"/>
          <a:ext cx="2019300" cy="1193800"/>
        </p:xfrm>
        <a:graphic>
          <a:graphicData uri="http://schemas.openxmlformats.org/presentationml/2006/ole">
            <p:oleObj spid="_x0000_s404484" name="Equation" r:id="rId6" imgW="2019240" imgH="1193760" progId="Equation.3">
              <p:embed/>
            </p:oleObj>
          </a:graphicData>
        </a:graphic>
      </p:graphicFrame>
      <p:graphicFrame>
        <p:nvGraphicFramePr>
          <p:cNvPr id="404485" name="Object 5"/>
          <p:cNvGraphicFramePr>
            <a:graphicFrameLocks noChangeAspect="1"/>
          </p:cNvGraphicFramePr>
          <p:nvPr/>
        </p:nvGraphicFramePr>
        <p:xfrm>
          <a:off x="3251200" y="2476500"/>
          <a:ext cx="4140200" cy="495300"/>
        </p:xfrm>
        <a:graphic>
          <a:graphicData uri="http://schemas.openxmlformats.org/presentationml/2006/ole">
            <p:oleObj spid="_x0000_s404485" name="Equation" r:id="rId7" imgW="4140000" imgH="495000" progId="Equation.3">
              <p:embed/>
            </p:oleObj>
          </a:graphicData>
        </a:graphic>
      </p:graphicFrame>
      <p:graphicFrame>
        <p:nvGraphicFramePr>
          <p:cNvPr id="404486" name="Object 6"/>
          <p:cNvGraphicFramePr>
            <a:graphicFrameLocks noChangeAspect="1"/>
          </p:cNvGraphicFramePr>
          <p:nvPr/>
        </p:nvGraphicFramePr>
        <p:xfrm>
          <a:off x="863600" y="3517900"/>
          <a:ext cx="1498600" cy="520700"/>
        </p:xfrm>
        <a:graphic>
          <a:graphicData uri="http://schemas.openxmlformats.org/presentationml/2006/ole">
            <p:oleObj spid="_x0000_s404486" name="Equation" r:id="rId8" imgW="1498320" imgH="520560" progId="Equation.3">
              <p:embed/>
            </p:oleObj>
          </a:graphicData>
        </a:graphic>
      </p:graphicFrame>
      <p:graphicFrame>
        <p:nvGraphicFramePr>
          <p:cNvPr id="404487" name="Object 7"/>
          <p:cNvGraphicFramePr>
            <a:graphicFrameLocks noChangeAspect="1"/>
          </p:cNvGraphicFramePr>
          <p:nvPr/>
        </p:nvGraphicFramePr>
        <p:xfrm>
          <a:off x="228600" y="4038600"/>
          <a:ext cx="1879600" cy="1168400"/>
        </p:xfrm>
        <a:graphic>
          <a:graphicData uri="http://schemas.openxmlformats.org/presentationml/2006/ole">
            <p:oleObj spid="_x0000_s404487" name="Equation" r:id="rId9" imgW="1879560" imgH="1168200" progId="Equation.3">
              <p:embed/>
            </p:oleObj>
          </a:graphicData>
        </a:graphic>
      </p:graphicFrame>
      <p:graphicFrame>
        <p:nvGraphicFramePr>
          <p:cNvPr id="404489" name="Object 9"/>
          <p:cNvGraphicFramePr>
            <a:graphicFrameLocks noChangeAspect="1"/>
          </p:cNvGraphicFramePr>
          <p:nvPr/>
        </p:nvGraphicFramePr>
        <p:xfrm>
          <a:off x="2209800" y="4089400"/>
          <a:ext cx="1117600" cy="1168400"/>
        </p:xfrm>
        <a:graphic>
          <a:graphicData uri="http://schemas.openxmlformats.org/presentationml/2006/ole">
            <p:oleObj spid="_x0000_s404489" name="Equation" r:id="rId10" imgW="1117440" imgH="1168200" progId="Equation.3">
              <p:embed/>
            </p:oleObj>
          </a:graphicData>
        </a:graphic>
      </p:graphicFrame>
      <p:graphicFrame>
        <p:nvGraphicFramePr>
          <p:cNvPr id="404490" name="Object 10"/>
          <p:cNvGraphicFramePr>
            <a:graphicFrameLocks noChangeAspect="1"/>
          </p:cNvGraphicFramePr>
          <p:nvPr/>
        </p:nvGraphicFramePr>
        <p:xfrm>
          <a:off x="3289300" y="4114800"/>
          <a:ext cx="2730500" cy="1168400"/>
        </p:xfrm>
        <a:graphic>
          <a:graphicData uri="http://schemas.openxmlformats.org/presentationml/2006/ole">
            <p:oleObj spid="_x0000_s404490" name="Equation" r:id="rId11" imgW="2730240" imgH="1168200" progId="Equation.3">
              <p:embed/>
            </p:oleObj>
          </a:graphicData>
        </a:graphic>
      </p:graphicFrame>
      <p:graphicFrame>
        <p:nvGraphicFramePr>
          <p:cNvPr id="404491" name="Object 11"/>
          <p:cNvGraphicFramePr>
            <a:graphicFrameLocks noChangeAspect="1"/>
          </p:cNvGraphicFramePr>
          <p:nvPr/>
        </p:nvGraphicFramePr>
        <p:xfrm>
          <a:off x="3365500" y="5486400"/>
          <a:ext cx="3340100" cy="495300"/>
        </p:xfrm>
        <a:graphic>
          <a:graphicData uri="http://schemas.openxmlformats.org/presentationml/2006/ole">
            <p:oleObj spid="_x0000_s404491" name="Equation" r:id="rId12" imgW="3340080" imgH="4950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4483"/>
                                        </p:tgtEl>
                                        <p:attrNameLst>
                                          <p:attrName>style.visibility</p:attrName>
                                        </p:attrNameLst>
                                      </p:cBhvr>
                                      <p:to>
                                        <p:strVal val="visible"/>
                                      </p:to>
                                    </p:set>
                                    <p:animEffect transition="in" filter="box(in)">
                                      <p:cBhvr>
                                        <p:cTn id="7" dur="500"/>
                                        <p:tgtEl>
                                          <p:spTgt spid="404483"/>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ox(i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404484"/>
                                        </p:tgtEl>
                                        <p:attrNameLst>
                                          <p:attrName>style.visibility</p:attrName>
                                        </p:attrNameLst>
                                      </p:cBhvr>
                                      <p:to>
                                        <p:strVal val="visible"/>
                                      </p:to>
                                    </p:set>
                                    <p:animEffect transition="in" filter="box(in)">
                                      <p:cBhvr>
                                        <p:cTn id="15" dur="500"/>
                                        <p:tgtEl>
                                          <p:spTgt spid="40448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404485"/>
                                        </p:tgtEl>
                                        <p:attrNameLst>
                                          <p:attrName>style.visibility</p:attrName>
                                        </p:attrNameLst>
                                      </p:cBhvr>
                                      <p:to>
                                        <p:strVal val="visible"/>
                                      </p:to>
                                    </p:set>
                                    <p:animEffect transition="in" filter="box(in)">
                                      <p:cBhvr>
                                        <p:cTn id="20" dur="500"/>
                                        <p:tgtEl>
                                          <p:spTgt spid="404485"/>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404486"/>
                                        </p:tgtEl>
                                        <p:attrNameLst>
                                          <p:attrName>style.visibility</p:attrName>
                                        </p:attrNameLst>
                                      </p:cBhvr>
                                      <p:to>
                                        <p:strVal val="visible"/>
                                      </p:to>
                                    </p:set>
                                    <p:animEffect transition="in" filter="box(in)">
                                      <p:cBhvr>
                                        <p:cTn id="30" dur="500"/>
                                        <p:tgtEl>
                                          <p:spTgt spid="40448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404487"/>
                                        </p:tgtEl>
                                        <p:attrNameLst>
                                          <p:attrName>style.visibility</p:attrName>
                                        </p:attrNameLst>
                                      </p:cBhvr>
                                      <p:to>
                                        <p:strVal val="visible"/>
                                      </p:to>
                                    </p:set>
                                    <p:animEffect transition="in" filter="box(in)">
                                      <p:cBhvr>
                                        <p:cTn id="35" dur="500"/>
                                        <p:tgtEl>
                                          <p:spTgt spid="404487"/>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404489"/>
                                        </p:tgtEl>
                                        <p:attrNameLst>
                                          <p:attrName>style.visibility</p:attrName>
                                        </p:attrNameLst>
                                      </p:cBhvr>
                                      <p:to>
                                        <p:strVal val="visible"/>
                                      </p:to>
                                    </p:set>
                                    <p:animEffect transition="in" filter="box(in)">
                                      <p:cBhvr>
                                        <p:cTn id="40" dur="500"/>
                                        <p:tgtEl>
                                          <p:spTgt spid="404489"/>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404490"/>
                                        </p:tgtEl>
                                        <p:attrNameLst>
                                          <p:attrName>style.visibility</p:attrName>
                                        </p:attrNameLst>
                                      </p:cBhvr>
                                      <p:to>
                                        <p:strVal val="visible"/>
                                      </p:to>
                                    </p:set>
                                    <p:animEffect transition="in" filter="box(in)">
                                      <p:cBhvr>
                                        <p:cTn id="45" dur="500"/>
                                        <p:tgtEl>
                                          <p:spTgt spid="404490"/>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404491"/>
                                        </p:tgtEl>
                                        <p:attrNameLst>
                                          <p:attrName>style.visibility</p:attrName>
                                        </p:attrNameLst>
                                      </p:cBhvr>
                                      <p:to>
                                        <p:strVal val="visible"/>
                                      </p:to>
                                    </p:set>
                                    <p:animEffect transition="in" filter="box(in)">
                                      <p:cBhvr>
                                        <p:cTn id="50" dur="500"/>
                                        <p:tgtEl>
                                          <p:spTgt spid="404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Example 3</a:t>
            </a:r>
          </a:p>
          <a:p>
            <a:pPr marL="55563" lvl="2" indent="-55563" algn="just">
              <a:lnSpc>
                <a:spcPct val="120000"/>
              </a:lnSpc>
            </a:pPr>
            <a:r>
              <a:rPr lang="en-US" sz="11200" b="1" dirty="0" smtClean="0">
                <a:solidFill>
                  <a:srgbClr val="0000FF"/>
                </a:solidFill>
              </a:rPr>
              <a:t>It is desired to produce a magnetic field of 1 </a:t>
            </a:r>
            <a:r>
              <a:rPr lang="en-US" sz="11200" b="1" dirty="0" err="1" smtClean="0">
                <a:solidFill>
                  <a:srgbClr val="0000FF"/>
                </a:solidFill>
              </a:rPr>
              <a:t>Wb</a:t>
            </a:r>
            <a:r>
              <a:rPr lang="en-US" sz="11200" b="1" dirty="0" smtClean="0">
                <a:solidFill>
                  <a:srgbClr val="0000FF"/>
                </a:solidFill>
              </a:rPr>
              <a:t>/m</a:t>
            </a:r>
            <a:r>
              <a:rPr lang="en-US" sz="11200" b="1" baseline="30000" dirty="0" smtClean="0">
                <a:solidFill>
                  <a:srgbClr val="0000FF"/>
                </a:solidFill>
              </a:rPr>
              <a:t>2</a:t>
            </a:r>
            <a:r>
              <a:rPr lang="en-US" sz="11200" b="1" dirty="0" smtClean="0">
                <a:solidFill>
                  <a:srgbClr val="0000FF"/>
                </a:solidFill>
              </a:rPr>
              <a:t> in the air gap of the electromagnet shown in Example 2. The cross section of the iron is 1 cm</a:t>
            </a:r>
            <a:r>
              <a:rPr lang="en-US" sz="11200" b="1" baseline="30000" dirty="0" smtClean="0">
                <a:solidFill>
                  <a:srgbClr val="0000FF"/>
                </a:solidFill>
              </a:rPr>
              <a:t>2</a:t>
            </a:r>
            <a:r>
              <a:rPr lang="en-US" sz="11200" b="1" dirty="0" smtClean="0">
                <a:solidFill>
                  <a:srgbClr val="0000FF"/>
                </a:solidFill>
              </a:rPr>
              <a:t>, the mean length L</a:t>
            </a:r>
            <a:r>
              <a:rPr lang="en-US" sz="11200" b="1" baseline="-25000" dirty="0" smtClean="0">
                <a:solidFill>
                  <a:srgbClr val="0000FF"/>
                </a:solidFill>
              </a:rPr>
              <a:t>i</a:t>
            </a:r>
            <a:r>
              <a:rPr lang="en-US" sz="11200" b="1" dirty="0" smtClean="0">
                <a:solidFill>
                  <a:srgbClr val="0000FF"/>
                </a:solidFill>
              </a:rPr>
              <a:t> + </a:t>
            </a:r>
            <a:r>
              <a:rPr lang="en-US" sz="11200" b="1" dirty="0" err="1" smtClean="0">
                <a:solidFill>
                  <a:srgbClr val="0000FF"/>
                </a:solidFill>
              </a:rPr>
              <a:t>L</a:t>
            </a:r>
            <a:r>
              <a:rPr lang="en-US" sz="11200" b="1" baseline="-25000" dirty="0" err="1" smtClean="0">
                <a:solidFill>
                  <a:srgbClr val="0000FF"/>
                </a:solidFill>
              </a:rPr>
              <a:t>g</a:t>
            </a:r>
            <a:r>
              <a:rPr lang="en-US" sz="11200" b="1" dirty="0" smtClean="0">
                <a:solidFill>
                  <a:srgbClr val="0000FF"/>
                </a:solidFill>
              </a:rPr>
              <a:t> = 10 cm, gap length </a:t>
            </a:r>
            <a:r>
              <a:rPr lang="en-US" sz="11200" b="1" dirty="0" err="1" smtClean="0">
                <a:solidFill>
                  <a:srgbClr val="0000FF"/>
                </a:solidFill>
              </a:rPr>
              <a:t>L</a:t>
            </a:r>
            <a:r>
              <a:rPr lang="en-US" sz="11200" b="1" baseline="-25000" dirty="0" err="1" smtClean="0">
                <a:solidFill>
                  <a:srgbClr val="0000FF"/>
                </a:solidFill>
              </a:rPr>
              <a:t>g</a:t>
            </a:r>
            <a:r>
              <a:rPr lang="en-US" sz="11200" b="1" dirty="0" smtClean="0">
                <a:solidFill>
                  <a:srgbClr val="0000FF"/>
                </a:solidFill>
              </a:rPr>
              <a:t> = 5 mm, and from the B-H curve of the iron </a:t>
            </a:r>
            <a:r>
              <a:rPr lang="en-US" sz="11200" b="1" dirty="0" err="1" smtClean="0">
                <a:solidFill>
                  <a:srgbClr val="0000FF"/>
                </a:solidFill>
              </a:rPr>
              <a:t>μ</a:t>
            </a:r>
            <a:r>
              <a:rPr lang="en-US" sz="11200" b="1" baseline="-25000" dirty="0" err="1" smtClean="0">
                <a:solidFill>
                  <a:srgbClr val="0000FF"/>
                </a:solidFill>
              </a:rPr>
              <a:t>r</a:t>
            </a:r>
            <a:r>
              <a:rPr lang="en-US" sz="11200" b="1" dirty="0" smtClean="0">
                <a:solidFill>
                  <a:srgbClr val="0000FF"/>
                </a:solidFill>
              </a:rPr>
              <a:t> was found to be 500 at B = 1 </a:t>
            </a:r>
            <a:r>
              <a:rPr lang="en-US" sz="11200" b="1" dirty="0" err="1" smtClean="0">
                <a:solidFill>
                  <a:srgbClr val="0000FF"/>
                </a:solidFill>
              </a:rPr>
              <a:t>Wb</a:t>
            </a:r>
            <a:r>
              <a:rPr lang="en-US" sz="11200" b="1" dirty="0" smtClean="0">
                <a:solidFill>
                  <a:srgbClr val="0000FF"/>
                </a:solidFill>
              </a:rPr>
              <a:t>/m</a:t>
            </a:r>
            <a:r>
              <a:rPr lang="en-US" sz="11200" b="1" baseline="30000" dirty="0" smtClean="0">
                <a:solidFill>
                  <a:srgbClr val="0000FF"/>
                </a:solidFill>
              </a:rPr>
              <a:t>2</a:t>
            </a:r>
            <a:r>
              <a:rPr lang="en-US" sz="11200" b="1" dirty="0" smtClean="0">
                <a:solidFill>
                  <a:srgbClr val="0000FF"/>
                </a:solidFill>
              </a:rPr>
              <a:t>. Calculate the </a:t>
            </a:r>
            <a:r>
              <a:rPr lang="en-US" sz="11200" b="1" dirty="0" err="1" smtClean="0">
                <a:solidFill>
                  <a:srgbClr val="0000FF"/>
                </a:solidFill>
              </a:rPr>
              <a:t>m.m.f</a:t>
            </a:r>
            <a:r>
              <a:rPr lang="en-US" sz="11200" b="1" dirty="0" smtClean="0">
                <a:solidFill>
                  <a:srgbClr val="0000FF"/>
                </a:solidFill>
              </a:rPr>
              <a:t>. required.</a:t>
            </a:r>
          </a:p>
          <a:p>
            <a:pPr marL="55563" lvl="2" indent="-55563" algn="just">
              <a:lnSpc>
                <a:spcPct val="120000"/>
              </a:lnSpc>
              <a:buFont typeface="Wingdings" pitchFamily="2" charset="2"/>
              <a:buChar char="v"/>
            </a:pPr>
            <a:r>
              <a:rPr lang="en-US" sz="11200" b="1" dirty="0" smtClean="0">
                <a:solidFill>
                  <a:srgbClr val="0000FF"/>
                </a:solidFill>
              </a:rPr>
              <a:t>Solution</a:t>
            </a:r>
          </a:p>
          <a:p>
            <a:pPr marL="55563" lvl="2" indent="-55563"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5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5509" name="Object 5"/>
          <p:cNvGraphicFramePr>
            <a:graphicFrameLocks noChangeAspect="1"/>
          </p:cNvGraphicFramePr>
          <p:nvPr/>
        </p:nvGraphicFramePr>
        <p:xfrm>
          <a:off x="317500" y="5041900"/>
          <a:ext cx="3035300" cy="647700"/>
        </p:xfrm>
        <a:graphic>
          <a:graphicData uri="http://schemas.openxmlformats.org/presentationml/2006/ole">
            <p:oleObj spid="_x0000_s405509" name="Equation" r:id="rId5" imgW="3035160" imgH="647640" progId="Equation.3">
              <p:embed/>
            </p:oleObj>
          </a:graphicData>
        </a:graphic>
      </p:graphicFrame>
      <p:graphicFrame>
        <p:nvGraphicFramePr>
          <p:cNvPr id="405510" name="Object 6"/>
          <p:cNvGraphicFramePr>
            <a:graphicFrameLocks noChangeAspect="1"/>
          </p:cNvGraphicFramePr>
          <p:nvPr/>
        </p:nvGraphicFramePr>
        <p:xfrm>
          <a:off x="3441700" y="4597400"/>
          <a:ext cx="4254500" cy="1485900"/>
        </p:xfrm>
        <a:graphic>
          <a:graphicData uri="http://schemas.openxmlformats.org/presentationml/2006/ole">
            <p:oleObj spid="_x0000_s405510" name="Equation" r:id="rId6" imgW="4254480" imgH="1485720" progId="Equation.3">
              <p:embed/>
            </p:oleObj>
          </a:graphicData>
        </a:graphic>
      </p:graphicFrame>
      <p:graphicFrame>
        <p:nvGraphicFramePr>
          <p:cNvPr id="405511" name="Object 7"/>
          <p:cNvGraphicFramePr>
            <a:graphicFrameLocks noChangeAspect="1"/>
          </p:cNvGraphicFramePr>
          <p:nvPr/>
        </p:nvGraphicFramePr>
        <p:xfrm>
          <a:off x="76200" y="5981700"/>
          <a:ext cx="2654300" cy="647700"/>
        </p:xfrm>
        <a:graphic>
          <a:graphicData uri="http://schemas.openxmlformats.org/presentationml/2006/ole">
            <p:oleObj spid="_x0000_s405511" name="Equation" r:id="rId7" imgW="2654280" imgH="647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5509"/>
                                        </p:tgtEl>
                                        <p:attrNameLst>
                                          <p:attrName>style.visibility</p:attrName>
                                        </p:attrNameLst>
                                      </p:cBhvr>
                                      <p:to>
                                        <p:strVal val="visible"/>
                                      </p:to>
                                    </p:set>
                                    <p:animEffect transition="in" filter="box(in)">
                                      <p:cBhvr>
                                        <p:cTn id="22" dur="500"/>
                                        <p:tgtEl>
                                          <p:spTgt spid="40550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5510"/>
                                        </p:tgtEl>
                                        <p:attrNameLst>
                                          <p:attrName>style.visibility</p:attrName>
                                        </p:attrNameLst>
                                      </p:cBhvr>
                                      <p:to>
                                        <p:strVal val="visible"/>
                                      </p:to>
                                    </p:set>
                                    <p:animEffect transition="in" filter="box(in)">
                                      <p:cBhvr>
                                        <p:cTn id="27" dur="500"/>
                                        <p:tgtEl>
                                          <p:spTgt spid="40551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5511"/>
                                        </p:tgtEl>
                                        <p:attrNameLst>
                                          <p:attrName>style.visibility</p:attrName>
                                        </p:attrNameLst>
                                      </p:cBhvr>
                                      <p:to>
                                        <p:strVal val="visible"/>
                                      </p:to>
                                    </p:set>
                                    <p:animEffect transition="in" filter="box(in)">
                                      <p:cBhvr>
                                        <p:cTn id="32" dur="500"/>
                                        <p:tgtEl>
                                          <p:spTgt spid="405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622300" indent="-27463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5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5510" name="Object 6"/>
          <p:cNvGraphicFramePr>
            <a:graphicFrameLocks noChangeAspect="1"/>
          </p:cNvGraphicFramePr>
          <p:nvPr/>
        </p:nvGraphicFramePr>
        <p:xfrm>
          <a:off x="304800" y="1308100"/>
          <a:ext cx="4546600" cy="1358900"/>
        </p:xfrm>
        <a:graphic>
          <a:graphicData uri="http://schemas.openxmlformats.org/presentationml/2006/ole">
            <p:oleObj spid="_x0000_s406531" name="Equation" r:id="rId5" imgW="4546440" imgH="1358640" progId="Equation.3">
              <p:embed/>
            </p:oleObj>
          </a:graphicData>
        </a:graphic>
      </p:graphicFrame>
      <p:graphicFrame>
        <p:nvGraphicFramePr>
          <p:cNvPr id="406533" name="Object 6"/>
          <p:cNvGraphicFramePr>
            <a:graphicFrameLocks noChangeAspect="1"/>
          </p:cNvGraphicFramePr>
          <p:nvPr/>
        </p:nvGraphicFramePr>
        <p:xfrm>
          <a:off x="1460500" y="2806700"/>
          <a:ext cx="6997700" cy="1308100"/>
        </p:xfrm>
        <a:graphic>
          <a:graphicData uri="http://schemas.openxmlformats.org/presentationml/2006/ole">
            <p:oleObj spid="_x0000_s406533" name="Equation" r:id="rId6" imgW="6997680" imgH="1307880" progId="Equation.3">
              <p:embed/>
            </p:oleObj>
          </a:graphicData>
        </a:graphic>
      </p:graphicFrame>
      <p:graphicFrame>
        <p:nvGraphicFramePr>
          <p:cNvPr id="406534" name="Object 5"/>
          <p:cNvGraphicFramePr>
            <a:graphicFrameLocks noChangeAspect="1"/>
          </p:cNvGraphicFramePr>
          <p:nvPr/>
        </p:nvGraphicFramePr>
        <p:xfrm>
          <a:off x="1447800" y="4648200"/>
          <a:ext cx="2235200" cy="419100"/>
        </p:xfrm>
        <a:graphic>
          <a:graphicData uri="http://schemas.openxmlformats.org/presentationml/2006/ole">
            <p:oleObj spid="_x0000_s406534" name="Equation" r:id="rId7" imgW="223488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5510"/>
                                        </p:tgtEl>
                                        <p:attrNameLst>
                                          <p:attrName>style.visibility</p:attrName>
                                        </p:attrNameLst>
                                      </p:cBhvr>
                                      <p:to>
                                        <p:strVal val="visible"/>
                                      </p:to>
                                    </p:set>
                                    <p:animEffect transition="in" filter="box(in)">
                                      <p:cBhvr>
                                        <p:cTn id="7" dur="500"/>
                                        <p:tgtEl>
                                          <p:spTgt spid="4055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6533"/>
                                        </p:tgtEl>
                                        <p:attrNameLst>
                                          <p:attrName>style.visibility</p:attrName>
                                        </p:attrNameLst>
                                      </p:cBhvr>
                                      <p:to>
                                        <p:strVal val="visible"/>
                                      </p:to>
                                    </p:set>
                                    <p:animEffect transition="in" filter="box(in)">
                                      <p:cBhvr>
                                        <p:cTn id="12" dur="500"/>
                                        <p:tgtEl>
                                          <p:spTgt spid="40653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6534"/>
                                        </p:tgtEl>
                                        <p:attrNameLst>
                                          <p:attrName>style.visibility</p:attrName>
                                        </p:attrNameLst>
                                      </p:cBhvr>
                                      <p:to>
                                        <p:strVal val="visible"/>
                                      </p:to>
                                    </p:set>
                                    <p:animEffect transition="in" filter="box(in)">
                                      <p:cBhvr>
                                        <p:cTn id="17" dur="500"/>
                                        <p:tgtEl>
                                          <p:spTgt spid="406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Example4</a:t>
            </a:r>
          </a:p>
          <a:p>
            <a:pPr algn="just"/>
            <a:r>
              <a:rPr lang="en-US" sz="11200" b="1" dirty="0" smtClean="0">
                <a:solidFill>
                  <a:srgbClr val="0000FF"/>
                </a:solidFill>
              </a:rPr>
              <a:t>A coil of 1500 turns is wound on a circular wooden former which has a mean circumference of 30cm and a cross-sectional area of 4cm</a:t>
            </a:r>
            <a:r>
              <a:rPr lang="en-US" sz="11200" b="1" baseline="30000" dirty="0" smtClean="0">
                <a:solidFill>
                  <a:srgbClr val="0000FF"/>
                </a:solidFill>
              </a:rPr>
              <a:t>2</a:t>
            </a:r>
            <a:r>
              <a:rPr lang="en-US" sz="11200" b="1" dirty="0" smtClean="0">
                <a:solidFill>
                  <a:srgbClr val="0000FF"/>
                </a:solidFill>
              </a:rPr>
              <a:t>. Calculate (a) the flux density in the ring when the coil carries a current of 0.4 A (b) the flux in the ring in </a:t>
            </a:r>
            <a:r>
              <a:rPr lang="en-US" sz="11200" b="1" dirty="0" err="1" smtClean="0">
                <a:solidFill>
                  <a:srgbClr val="0000FF"/>
                </a:solidFill>
              </a:rPr>
              <a:t>webers</a:t>
            </a:r>
            <a:r>
              <a:rPr lang="en-US" sz="11200" b="1" dirty="0" smtClean="0">
                <a:solidFill>
                  <a:srgbClr val="0000FF"/>
                </a:solidFill>
              </a:rPr>
              <a:t>.</a:t>
            </a:r>
          </a:p>
          <a:p>
            <a:pPr algn="just"/>
            <a:r>
              <a:rPr lang="en-US" sz="11200" b="1" dirty="0" smtClean="0">
                <a:solidFill>
                  <a:srgbClr val="0000FF"/>
                </a:solidFill>
              </a:rPr>
              <a:t> </a:t>
            </a:r>
          </a:p>
          <a:p>
            <a:pPr algn="just"/>
            <a:r>
              <a:rPr lang="en-US" sz="11200" b="1" dirty="0" smtClean="0">
                <a:solidFill>
                  <a:srgbClr val="0000FF"/>
                </a:solidFill>
              </a:rPr>
              <a:t>When the wooden former was replaced with a steel former of the same dimensions, the total flux became 600μWb for a current of 0.4 A. Calculate the relative permeability of the steel and the reluctance of the magnetic circuit at this flux density.</a:t>
            </a:r>
          </a:p>
          <a:p>
            <a:pPr marL="55563" lvl="2" indent="-55563" algn="just">
              <a:lnSpc>
                <a:spcPct val="120000"/>
              </a:lnSpc>
            </a:pPr>
            <a:endParaRPr lang="en-US" sz="11200" b="1" dirty="0" smtClean="0">
              <a:solidFill>
                <a:srgbClr val="0000FF"/>
              </a:solidFill>
            </a:endParaRPr>
          </a:p>
          <a:p>
            <a:pPr marL="622300" indent="-27463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5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buFont typeface="Wingdings" pitchFamily="2" charset="2"/>
              <a:buChar char="v"/>
            </a:pPr>
            <a:r>
              <a:rPr lang="en-US" sz="11200" b="1" dirty="0" smtClean="0">
                <a:solidFill>
                  <a:srgbClr val="0000FF"/>
                </a:solidFill>
              </a:rPr>
              <a:t>Solution</a:t>
            </a:r>
          </a:p>
          <a:p>
            <a:pPr algn="just"/>
            <a:r>
              <a:rPr lang="en-US" sz="11200" b="1" dirty="0" smtClean="0">
                <a:solidFill>
                  <a:srgbClr val="0000FF"/>
                </a:solidFill>
              </a:rPr>
              <a:t>A coil of 1500 turns is wound on a circular wooden</a:t>
            </a:r>
          </a:p>
          <a:p>
            <a:pPr algn="just">
              <a:lnSpc>
                <a:spcPct val="120000"/>
              </a:lnSpc>
            </a:pPr>
            <a:endParaRPr lang="en-US" sz="4000" b="1" dirty="0" smtClean="0">
              <a:solidFill>
                <a:srgbClr val="0000FF"/>
              </a:solidFill>
            </a:endParaRPr>
          </a:p>
          <a:p>
            <a:pPr algn="just">
              <a:lnSpc>
                <a:spcPct val="120000"/>
              </a:lnSpc>
            </a:pPr>
            <a:r>
              <a:rPr lang="en-US" sz="11200" b="1" dirty="0" smtClean="0">
                <a:solidFill>
                  <a:srgbClr val="0000FF"/>
                </a:solidFill>
              </a:rPr>
              <a:t>(a)</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4"/>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5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8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8581" name="Object 7"/>
          <p:cNvGraphicFramePr>
            <a:graphicFrameLocks noChangeAspect="1"/>
          </p:cNvGraphicFramePr>
          <p:nvPr/>
        </p:nvGraphicFramePr>
        <p:xfrm>
          <a:off x="914400" y="2197100"/>
          <a:ext cx="2667000" cy="1155700"/>
        </p:xfrm>
        <a:graphic>
          <a:graphicData uri="http://schemas.openxmlformats.org/presentationml/2006/ole">
            <p:oleObj spid="_x0000_s408581" name="Equation" r:id="rId6" imgW="2666880" imgH="1155600" progId="Equation.3">
              <p:embed/>
            </p:oleObj>
          </a:graphicData>
        </a:graphic>
      </p:graphicFrame>
      <p:graphicFrame>
        <p:nvGraphicFramePr>
          <p:cNvPr id="408582" name="Object 7"/>
          <p:cNvGraphicFramePr>
            <a:graphicFrameLocks noChangeAspect="1"/>
          </p:cNvGraphicFramePr>
          <p:nvPr/>
        </p:nvGraphicFramePr>
        <p:xfrm>
          <a:off x="3657600" y="2209800"/>
          <a:ext cx="2552700" cy="1168400"/>
        </p:xfrm>
        <a:graphic>
          <a:graphicData uri="http://schemas.openxmlformats.org/presentationml/2006/ole">
            <p:oleObj spid="_x0000_s408582" name="Equation" r:id="rId7" imgW="2552400" imgH="1168200" progId="Equation.3">
              <p:embed/>
            </p:oleObj>
          </a:graphicData>
        </a:graphic>
      </p:graphicFrame>
      <p:graphicFrame>
        <p:nvGraphicFramePr>
          <p:cNvPr id="408583" name="Object 7"/>
          <p:cNvGraphicFramePr>
            <a:graphicFrameLocks noChangeAspect="1"/>
          </p:cNvGraphicFramePr>
          <p:nvPr/>
        </p:nvGraphicFramePr>
        <p:xfrm>
          <a:off x="927100" y="3505200"/>
          <a:ext cx="1892300" cy="596900"/>
        </p:xfrm>
        <a:graphic>
          <a:graphicData uri="http://schemas.openxmlformats.org/presentationml/2006/ole">
            <p:oleObj spid="_x0000_s408583" name="Equation" r:id="rId8" imgW="1892160" imgH="596880" progId="Equation.3">
              <p:embed/>
            </p:oleObj>
          </a:graphicData>
        </a:graphic>
      </p:graphicFrame>
      <p:graphicFrame>
        <p:nvGraphicFramePr>
          <p:cNvPr id="408584" name="Object 7"/>
          <p:cNvGraphicFramePr>
            <a:graphicFrameLocks noChangeAspect="1"/>
          </p:cNvGraphicFramePr>
          <p:nvPr/>
        </p:nvGraphicFramePr>
        <p:xfrm>
          <a:off x="6159500" y="2552700"/>
          <a:ext cx="3060700" cy="419100"/>
        </p:xfrm>
        <a:graphic>
          <a:graphicData uri="http://schemas.openxmlformats.org/presentationml/2006/ole">
            <p:oleObj spid="_x0000_s408584" name="Equation" r:id="rId9" imgW="3060360" imgH="419040" progId="Equation.3">
              <p:embed/>
            </p:oleObj>
          </a:graphicData>
        </a:graphic>
      </p:graphicFrame>
      <p:graphicFrame>
        <p:nvGraphicFramePr>
          <p:cNvPr id="408586" name="Object 7"/>
          <p:cNvGraphicFramePr>
            <a:graphicFrameLocks noChangeAspect="1"/>
          </p:cNvGraphicFramePr>
          <p:nvPr/>
        </p:nvGraphicFramePr>
        <p:xfrm>
          <a:off x="2819400" y="3505200"/>
          <a:ext cx="3822700" cy="495300"/>
        </p:xfrm>
        <a:graphic>
          <a:graphicData uri="http://schemas.openxmlformats.org/presentationml/2006/ole">
            <p:oleObj spid="_x0000_s408586" name="Equation" r:id="rId10" imgW="3822480" imgH="495000" progId="Equation.3">
              <p:embed/>
            </p:oleObj>
          </a:graphicData>
        </a:graphic>
      </p:graphicFrame>
      <p:graphicFrame>
        <p:nvGraphicFramePr>
          <p:cNvPr id="408587" name="Object 7"/>
          <p:cNvGraphicFramePr>
            <a:graphicFrameLocks noChangeAspect="1"/>
          </p:cNvGraphicFramePr>
          <p:nvPr/>
        </p:nvGraphicFramePr>
        <p:xfrm>
          <a:off x="2819400" y="4038600"/>
          <a:ext cx="3708400" cy="495300"/>
        </p:xfrm>
        <a:graphic>
          <a:graphicData uri="http://schemas.openxmlformats.org/presentationml/2006/ole">
            <p:oleObj spid="_x0000_s408587" name="Equation" r:id="rId11" imgW="3708360" imgH="495000" progId="Equation.3">
              <p:embed/>
            </p:oleObj>
          </a:graphicData>
        </a:graphic>
      </p:graphicFrame>
      <p:graphicFrame>
        <p:nvGraphicFramePr>
          <p:cNvPr id="408588" name="Object 7"/>
          <p:cNvGraphicFramePr>
            <a:graphicFrameLocks noChangeAspect="1"/>
          </p:cNvGraphicFramePr>
          <p:nvPr/>
        </p:nvGraphicFramePr>
        <p:xfrm>
          <a:off x="1003300" y="4737100"/>
          <a:ext cx="1511300" cy="520700"/>
        </p:xfrm>
        <a:graphic>
          <a:graphicData uri="http://schemas.openxmlformats.org/presentationml/2006/ole">
            <p:oleObj spid="_x0000_s408588" name="Equation" r:id="rId12" imgW="1511280" imgH="520560" progId="Equation.3">
              <p:embed/>
            </p:oleObj>
          </a:graphicData>
        </a:graphic>
      </p:graphicFrame>
      <p:graphicFrame>
        <p:nvGraphicFramePr>
          <p:cNvPr id="408589" name="Object 7"/>
          <p:cNvGraphicFramePr>
            <a:graphicFrameLocks noChangeAspect="1"/>
          </p:cNvGraphicFramePr>
          <p:nvPr/>
        </p:nvGraphicFramePr>
        <p:xfrm>
          <a:off x="2832100" y="4724400"/>
          <a:ext cx="4864100" cy="495300"/>
        </p:xfrm>
        <a:graphic>
          <a:graphicData uri="http://schemas.openxmlformats.org/presentationml/2006/ole">
            <p:oleObj spid="_x0000_s408589" name="Equation" r:id="rId13" imgW="4863960" imgH="495000" progId="Equation.3">
              <p:embed/>
            </p:oleObj>
          </a:graphicData>
        </a:graphic>
      </p:graphicFrame>
      <p:graphicFrame>
        <p:nvGraphicFramePr>
          <p:cNvPr id="408590" name="Object 7"/>
          <p:cNvGraphicFramePr>
            <a:graphicFrameLocks noChangeAspect="1"/>
          </p:cNvGraphicFramePr>
          <p:nvPr/>
        </p:nvGraphicFramePr>
        <p:xfrm>
          <a:off x="2794000" y="5410200"/>
          <a:ext cx="2616200" cy="520700"/>
        </p:xfrm>
        <a:graphic>
          <a:graphicData uri="http://schemas.openxmlformats.org/presentationml/2006/ole">
            <p:oleObj spid="_x0000_s408590" name="Equation" r:id="rId14" imgW="2616120" imgH="5205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8581"/>
                                        </p:tgtEl>
                                        <p:attrNameLst>
                                          <p:attrName>style.visibility</p:attrName>
                                        </p:attrNameLst>
                                      </p:cBhvr>
                                      <p:to>
                                        <p:strVal val="visible"/>
                                      </p:to>
                                    </p:set>
                                    <p:animEffect transition="in" filter="box(in)">
                                      <p:cBhvr>
                                        <p:cTn id="22" dur="500"/>
                                        <p:tgtEl>
                                          <p:spTgt spid="40858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8582"/>
                                        </p:tgtEl>
                                        <p:attrNameLst>
                                          <p:attrName>style.visibility</p:attrName>
                                        </p:attrNameLst>
                                      </p:cBhvr>
                                      <p:to>
                                        <p:strVal val="visible"/>
                                      </p:to>
                                    </p:set>
                                    <p:animEffect transition="in" filter="box(in)">
                                      <p:cBhvr>
                                        <p:cTn id="27" dur="500"/>
                                        <p:tgtEl>
                                          <p:spTgt spid="40858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8583"/>
                                        </p:tgtEl>
                                        <p:attrNameLst>
                                          <p:attrName>style.visibility</p:attrName>
                                        </p:attrNameLst>
                                      </p:cBhvr>
                                      <p:to>
                                        <p:strVal val="visible"/>
                                      </p:to>
                                    </p:set>
                                    <p:animEffect transition="in" filter="box(in)">
                                      <p:cBhvr>
                                        <p:cTn id="32" dur="500"/>
                                        <p:tgtEl>
                                          <p:spTgt spid="40858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08584"/>
                                        </p:tgtEl>
                                        <p:attrNameLst>
                                          <p:attrName>style.visibility</p:attrName>
                                        </p:attrNameLst>
                                      </p:cBhvr>
                                      <p:to>
                                        <p:strVal val="visible"/>
                                      </p:to>
                                    </p:set>
                                    <p:animEffect transition="in" filter="box(in)">
                                      <p:cBhvr>
                                        <p:cTn id="37" dur="500"/>
                                        <p:tgtEl>
                                          <p:spTgt spid="40858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08586"/>
                                        </p:tgtEl>
                                        <p:attrNameLst>
                                          <p:attrName>style.visibility</p:attrName>
                                        </p:attrNameLst>
                                      </p:cBhvr>
                                      <p:to>
                                        <p:strVal val="visible"/>
                                      </p:to>
                                    </p:set>
                                    <p:animEffect transition="in" filter="box(in)">
                                      <p:cBhvr>
                                        <p:cTn id="42" dur="500"/>
                                        <p:tgtEl>
                                          <p:spTgt spid="40858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08587"/>
                                        </p:tgtEl>
                                        <p:attrNameLst>
                                          <p:attrName>style.visibility</p:attrName>
                                        </p:attrNameLst>
                                      </p:cBhvr>
                                      <p:to>
                                        <p:strVal val="visible"/>
                                      </p:to>
                                    </p:set>
                                    <p:animEffect transition="in" filter="box(in)">
                                      <p:cBhvr>
                                        <p:cTn id="47" dur="500"/>
                                        <p:tgtEl>
                                          <p:spTgt spid="40858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408588"/>
                                        </p:tgtEl>
                                        <p:attrNameLst>
                                          <p:attrName>style.visibility</p:attrName>
                                        </p:attrNameLst>
                                      </p:cBhvr>
                                      <p:to>
                                        <p:strVal val="visible"/>
                                      </p:to>
                                    </p:set>
                                    <p:animEffect transition="in" filter="box(in)">
                                      <p:cBhvr>
                                        <p:cTn id="52" dur="500"/>
                                        <p:tgtEl>
                                          <p:spTgt spid="408588"/>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408589"/>
                                        </p:tgtEl>
                                        <p:attrNameLst>
                                          <p:attrName>style.visibility</p:attrName>
                                        </p:attrNameLst>
                                      </p:cBhvr>
                                      <p:to>
                                        <p:strVal val="visible"/>
                                      </p:to>
                                    </p:set>
                                    <p:animEffect transition="in" filter="box(in)">
                                      <p:cBhvr>
                                        <p:cTn id="57" dur="500"/>
                                        <p:tgtEl>
                                          <p:spTgt spid="408589"/>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408590"/>
                                        </p:tgtEl>
                                        <p:attrNameLst>
                                          <p:attrName>style.visibility</p:attrName>
                                        </p:attrNameLst>
                                      </p:cBhvr>
                                      <p:to>
                                        <p:strVal val="visible"/>
                                      </p:to>
                                    </p:set>
                                    <p:animEffect transition="in" filter="box(in)">
                                      <p:cBhvr>
                                        <p:cTn id="62" dur="500"/>
                                        <p:tgtEl>
                                          <p:spTgt spid="408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r>
              <a:rPr lang="en-US" b="1" dirty="0" smtClean="0">
                <a:solidFill>
                  <a:srgbClr val="0000FF"/>
                </a:solidFill>
              </a:rPr>
              <a:t> MAGNETIC CIRCUITS</a:t>
            </a:r>
            <a:endParaRPr lang="en-US" b="1"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292100" indent="-292100" algn="just">
              <a:lnSpc>
                <a:spcPct val="120000"/>
              </a:lnSpc>
            </a:pPr>
            <a:r>
              <a:rPr lang="en-US" sz="11200" b="1" dirty="0" smtClean="0">
                <a:solidFill>
                  <a:srgbClr val="0000FF"/>
                </a:solidFill>
              </a:rPr>
              <a:t>With the magnetic former</a:t>
            </a: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4"/>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5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8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8581" name="Object 7"/>
          <p:cNvGraphicFramePr>
            <a:graphicFrameLocks noChangeAspect="1"/>
          </p:cNvGraphicFramePr>
          <p:nvPr/>
        </p:nvGraphicFramePr>
        <p:xfrm>
          <a:off x="368300" y="1981200"/>
          <a:ext cx="3898900" cy="419100"/>
        </p:xfrm>
        <a:graphic>
          <a:graphicData uri="http://schemas.openxmlformats.org/presentationml/2006/ole">
            <p:oleObj spid="_x0000_s409602" name="Equation" r:id="rId6" imgW="3898800" imgH="419040" progId="Equation.3">
              <p:embed/>
            </p:oleObj>
          </a:graphicData>
        </a:graphic>
      </p:graphicFrame>
      <p:sp>
        <p:nvSpPr>
          <p:cNvPr id="4096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9613" name="Object 7"/>
          <p:cNvGraphicFramePr>
            <a:graphicFrameLocks noChangeAspect="1"/>
          </p:cNvGraphicFramePr>
          <p:nvPr/>
        </p:nvGraphicFramePr>
        <p:xfrm>
          <a:off x="4775200" y="1905000"/>
          <a:ext cx="2616200" cy="520700"/>
        </p:xfrm>
        <a:graphic>
          <a:graphicData uri="http://schemas.openxmlformats.org/presentationml/2006/ole">
            <p:oleObj spid="_x0000_s409613" name="Equation" r:id="rId7" imgW="2616120" imgH="520560" progId="Equation.3">
              <p:embed/>
            </p:oleObj>
          </a:graphicData>
        </a:graphic>
      </p:graphicFrame>
      <p:graphicFrame>
        <p:nvGraphicFramePr>
          <p:cNvPr id="409614" name="Object 7"/>
          <p:cNvGraphicFramePr>
            <a:graphicFrameLocks noChangeAspect="1"/>
          </p:cNvGraphicFramePr>
          <p:nvPr/>
        </p:nvGraphicFramePr>
        <p:xfrm>
          <a:off x="114300" y="2438400"/>
          <a:ext cx="7200900" cy="1193800"/>
        </p:xfrm>
        <a:graphic>
          <a:graphicData uri="http://schemas.openxmlformats.org/presentationml/2006/ole">
            <p:oleObj spid="_x0000_s409614" name="Equation" r:id="rId8" imgW="7200720" imgH="1193760" progId="Equation.3">
              <p:embed/>
            </p:oleObj>
          </a:graphicData>
        </a:graphic>
      </p:graphicFrame>
      <p:graphicFrame>
        <p:nvGraphicFramePr>
          <p:cNvPr id="409616" name="Object 7"/>
          <p:cNvGraphicFramePr>
            <a:graphicFrameLocks noChangeAspect="1"/>
          </p:cNvGraphicFramePr>
          <p:nvPr/>
        </p:nvGraphicFramePr>
        <p:xfrm>
          <a:off x="469900" y="3676650"/>
          <a:ext cx="2044700" cy="1295400"/>
        </p:xfrm>
        <a:graphic>
          <a:graphicData uri="http://schemas.openxmlformats.org/presentationml/2006/ole">
            <p:oleObj spid="_x0000_s409616" name="Equation" r:id="rId9" imgW="2044440" imgH="1295280" progId="Equation.3">
              <p:embed/>
            </p:oleObj>
          </a:graphicData>
        </a:graphic>
      </p:graphicFrame>
      <p:graphicFrame>
        <p:nvGraphicFramePr>
          <p:cNvPr id="409617" name="Object 7"/>
          <p:cNvGraphicFramePr>
            <a:graphicFrameLocks noChangeAspect="1"/>
          </p:cNvGraphicFramePr>
          <p:nvPr/>
        </p:nvGraphicFramePr>
        <p:xfrm>
          <a:off x="2667000" y="3708400"/>
          <a:ext cx="3848100" cy="1168400"/>
        </p:xfrm>
        <a:graphic>
          <a:graphicData uri="http://schemas.openxmlformats.org/presentationml/2006/ole">
            <p:oleObj spid="_x0000_s409617" name="Equation" r:id="rId10" imgW="3848040" imgH="1168200" progId="Equation.3">
              <p:embed/>
            </p:oleObj>
          </a:graphicData>
        </a:graphic>
      </p:graphicFrame>
      <p:graphicFrame>
        <p:nvGraphicFramePr>
          <p:cNvPr id="409618" name="Object 7"/>
          <p:cNvGraphicFramePr>
            <a:graphicFrameLocks noChangeAspect="1"/>
          </p:cNvGraphicFramePr>
          <p:nvPr/>
        </p:nvGraphicFramePr>
        <p:xfrm>
          <a:off x="6705600" y="4114800"/>
          <a:ext cx="1244600" cy="419100"/>
        </p:xfrm>
        <a:graphic>
          <a:graphicData uri="http://schemas.openxmlformats.org/presentationml/2006/ole">
            <p:oleObj spid="_x0000_s409618" name="Equation" r:id="rId11" imgW="1244520" imgH="419040" progId="Equation.3">
              <p:embed/>
            </p:oleObj>
          </a:graphicData>
        </a:graphic>
      </p:graphicFrame>
      <p:graphicFrame>
        <p:nvGraphicFramePr>
          <p:cNvPr id="409619" name="Object 7"/>
          <p:cNvGraphicFramePr>
            <a:graphicFrameLocks noChangeAspect="1"/>
          </p:cNvGraphicFramePr>
          <p:nvPr/>
        </p:nvGraphicFramePr>
        <p:xfrm>
          <a:off x="584200" y="5143500"/>
          <a:ext cx="2540000" cy="1257300"/>
        </p:xfrm>
        <a:graphic>
          <a:graphicData uri="http://schemas.openxmlformats.org/presentationml/2006/ole">
            <p:oleObj spid="_x0000_s409619" name="Equation" r:id="rId12" imgW="2539800" imgH="1257120" progId="Equation.3">
              <p:embed/>
            </p:oleObj>
          </a:graphicData>
        </a:graphic>
      </p:graphicFrame>
      <p:graphicFrame>
        <p:nvGraphicFramePr>
          <p:cNvPr id="409620" name="Object 7"/>
          <p:cNvGraphicFramePr>
            <a:graphicFrameLocks noChangeAspect="1"/>
          </p:cNvGraphicFramePr>
          <p:nvPr/>
        </p:nvGraphicFramePr>
        <p:xfrm>
          <a:off x="3136900" y="5156200"/>
          <a:ext cx="5626100" cy="1168400"/>
        </p:xfrm>
        <a:graphic>
          <a:graphicData uri="http://schemas.openxmlformats.org/presentationml/2006/ole">
            <p:oleObj spid="_x0000_s409620" name="Equation" r:id="rId13" imgW="5626080" imgH="11682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8581">
                                            <p:subSp spid="_x0000_s409602"/>
                                          </p:spTgt>
                                        </p:tgtEl>
                                        <p:attrNameLst>
                                          <p:attrName>style.visibility</p:attrName>
                                        </p:attrNameLst>
                                      </p:cBhvr>
                                      <p:to>
                                        <p:strVal val="visible"/>
                                      </p:to>
                                    </p:set>
                                    <p:animEffect transition="in" filter="box(in)">
                                      <p:cBhvr>
                                        <p:cTn id="12" dur="500"/>
                                        <p:tgtEl>
                                          <p:spTgt spid="408581">
                                            <p:subSp spid="_x0000_s409602"/>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9613"/>
                                        </p:tgtEl>
                                        <p:attrNameLst>
                                          <p:attrName>style.visibility</p:attrName>
                                        </p:attrNameLst>
                                      </p:cBhvr>
                                      <p:to>
                                        <p:strVal val="visible"/>
                                      </p:to>
                                    </p:set>
                                    <p:animEffect transition="in" filter="box(in)">
                                      <p:cBhvr>
                                        <p:cTn id="17" dur="500"/>
                                        <p:tgtEl>
                                          <p:spTgt spid="4096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9614"/>
                                        </p:tgtEl>
                                        <p:attrNameLst>
                                          <p:attrName>style.visibility</p:attrName>
                                        </p:attrNameLst>
                                      </p:cBhvr>
                                      <p:to>
                                        <p:strVal val="visible"/>
                                      </p:to>
                                    </p:set>
                                    <p:animEffect transition="in" filter="box(in)">
                                      <p:cBhvr>
                                        <p:cTn id="22" dur="500"/>
                                        <p:tgtEl>
                                          <p:spTgt spid="4096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9616"/>
                                        </p:tgtEl>
                                        <p:attrNameLst>
                                          <p:attrName>style.visibility</p:attrName>
                                        </p:attrNameLst>
                                      </p:cBhvr>
                                      <p:to>
                                        <p:strVal val="visible"/>
                                      </p:to>
                                    </p:set>
                                    <p:animEffect transition="in" filter="box(in)">
                                      <p:cBhvr>
                                        <p:cTn id="27" dur="500"/>
                                        <p:tgtEl>
                                          <p:spTgt spid="40961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9617"/>
                                        </p:tgtEl>
                                        <p:attrNameLst>
                                          <p:attrName>style.visibility</p:attrName>
                                        </p:attrNameLst>
                                      </p:cBhvr>
                                      <p:to>
                                        <p:strVal val="visible"/>
                                      </p:to>
                                    </p:set>
                                    <p:animEffect transition="in" filter="box(in)">
                                      <p:cBhvr>
                                        <p:cTn id="32" dur="500"/>
                                        <p:tgtEl>
                                          <p:spTgt spid="40961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09618"/>
                                        </p:tgtEl>
                                        <p:attrNameLst>
                                          <p:attrName>style.visibility</p:attrName>
                                        </p:attrNameLst>
                                      </p:cBhvr>
                                      <p:to>
                                        <p:strVal val="visible"/>
                                      </p:to>
                                    </p:set>
                                    <p:animEffect transition="in" filter="box(in)">
                                      <p:cBhvr>
                                        <p:cTn id="37" dur="500"/>
                                        <p:tgtEl>
                                          <p:spTgt spid="40961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09619"/>
                                        </p:tgtEl>
                                        <p:attrNameLst>
                                          <p:attrName>style.visibility</p:attrName>
                                        </p:attrNameLst>
                                      </p:cBhvr>
                                      <p:to>
                                        <p:strVal val="visible"/>
                                      </p:to>
                                    </p:set>
                                    <p:animEffect transition="in" filter="box(in)">
                                      <p:cBhvr>
                                        <p:cTn id="42" dur="500"/>
                                        <p:tgtEl>
                                          <p:spTgt spid="40961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09620"/>
                                        </p:tgtEl>
                                        <p:attrNameLst>
                                          <p:attrName>style.visibility</p:attrName>
                                        </p:attrNameLst>
                                      </p:cBhvr>
                                      <p:to>
                                        <p:strVal val="visible"/>
                                      </p:to>
                                    </p:set>
                                    <p:animEffect transition="in" filter="box(in)">
                                      <p:cBhvr>
                                        <p:cTn id="47" dur="500"/>
                                        <p:tgtEl>
                                          <p:spTgt spid="409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EFFECTIVE RESISTANCE OF A CIRCUIT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i="1" dirty="0" smtClean="0">
                <a:solidFill>
                  <a:srgbClr val="0000FF"/>
                </a:solidFill>
              </a:rPr>
              <a:t>Self Assessment 1</a:t>
            </a:r>
          </a:p>
          <a:p>
            <a:pPr algn="just"/>
            <a:r>
              <a:rPr lang="en-US" sz="2800" dirty="0" smtClean="0">
                <a:solidFill>
                  <a:schemeClr val="tx1"/>
                </a:solidFill>
              </a:rPr>
              <a:t>Find the total resistance of the circuit below.</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i="1" dirty="0" smtClean="0">
              <a:solidFill>
                <a:srgbClr val="0000FF"/>
              </a:solidFill>
            </a:endParaRPr>
          </a:p>
          <a:p>
            <a:pPr algn="just"/>
            <a:r>
              <a:rPr lang="en-US" sz="2800" i="1" dirty="0" smtClean="0">
                <a:solidFill>
                  <a:srgbClr val="0000FF"/>
                </a:solidFill>
              </a:rPr>
              <a:t>Answer</a:t>
            </a:r>
            <a:endParaRPr lang="en-US" sz="1800" i="1"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821" name="Object 5"/>
          <p:cNvGraphicFramePr>
            <a:graphicFrameLocks noChangeAspect="1"/>
          </p:cNvGraphicFramePr>
          <p:nvPr/>
        </p:nvGraphicFramePr>
        <p:xfrm>
          <a:off x="304800" y="2209800"/>
          <a:ext cx="8458200" cy="3352800"/>
        </p:xfrm>
        <a:graphic>
          <a:graphicData uri="http://schemas.openxmlformats.org/presentationml/2006/ole">
            <p:oleObj spid="_x0000_s34821" name="Visio" r:id="rId5" imgW="2417445" imgH="1576054" progId="Visio.Drawing.11">
              <p:embed/>
            </p:oleObj>
          </a:graphicData>
        </a:graphic>
      </p:graphicFrame>
      <p:graphicFrame>
        <p:nvGraphicFramePr>
          <p:cNvPr id="34822" name="Object 6"/>
          <p:cNvGraphicFramePr>
            <a:graphicFrameLocks noChangeAspect="1"/>
          </p:cNvGraphicFramePr>
          <p:nvPr/>
        </p:nvGraphicFramePr>
        <p:xfrm>
          <a:off x="160337" y="5867400"/>
          <a:ext cx="7535863" cy="990600"/>
        </p:xfrm>
        <a:graphic>
          <a:graphicData uri="http://schemas.openxmlformats.org/presentationml/2006/ole">
            <p:oleObj spid="_x0000_s34822" name="Equation" r:id="rId6" imgW="7277040" imgH="88884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4821"/>
                                        </p:tgtEl>
                                        <p:attrNameLst>
                                          <p:attrName>style.visibility</p:attrName>
                                        </p:attrNameLst>
                                      </p:cBhvr>
                                      <p:to>
                                        <p:strVal val="visible"/>
                                      </p:to>
                                    </p:set>
                                    <p:animEffect transition="in" filter="box(in)">
                                      <p:cBhvr>
                                        <p:cTn id="15" dur="500"/>
                                        <p:tgtEl>
                                          <p:spTgt spid="3482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ox(in)">
                                      <p:cBhvr>
                                        <p:cTn id="20" dur="500"/>
                                        <p:tgtEl>
                                          <p:spTgt spid="3">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4822"/>
                                        </p:tgtEl>
                                        <p:attrNameLst>
                                          <p:attrName>style.visibility</p:attrName>
                                        </p:attrNameLst>
                                      </p:cBhvr>
                                      <p:to>
                                        <p:strVal val="visible"/>
                                      </p:to>
                                    </p:set>
                                    <p:animEffect transition="in" filter="blinds(horizontal)">
                                      <p:cBhvr>
                                        <p:cTn id="25" dur="500"/>
                                        <p:tgtEl>
                                          <p:spTgt spid="34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8153400" cy="990600"/>
          </a:xfrm>
        </p:spPr>
        <p:txBody>
          <a:bodyPr>
            <a:normAutofit/>
          </a:bodyPr>
          <a:lstStyle/>
          <a:p>
            <a:endParaRPr lang="en-US" b="1" dirty="0">
              <a:solidFill>
                <a:srgbClr val="0070C0"/>
              </a:solidFill>
            </a:endParaRPr>
          </a:p>
        </p:txBody>
      </p:sp>
      <p:sp>
        <p:nvSpPr>
          <p:cNvPr id="3" name="Subtitle 2"/>
          <p:cNvSpPr>
            <a:spLocks noGrp="1"/>
          </p:cNvSpPr>
          <p:nvPr>
            <p:ph type="subTitle" idx="1"/>
          </p:nvPr>
        </p:nvSpPr>
        <p:spPr>
          <a:xfrm>
            <a:off x="381000" y="0"/>
            <a:ext cx="8458200" cy="6705600"/>
          </a:xfrm>
        </p:spPr>
        <p:txBody>
          <a:bodyPr>
            <a:normAutofit fontScale="25000" lnSpcReduction="20000"/>
          </a:bodyPr>
          <a:lstStyle/>
          <a:p>
            <a:pPr marL="292100" indent="-292100">
              <a:lnSpc>
                <a:spcPct val="120000"/>
              </a:lnSpc>
            </a:pPr>
            <a:endParaRPr lang="en-US" sz="21600" b="1" dirty="0" smtClean="0">
              <a:solidFill>
                <a:srgbClr val="0000FF"/>
              </a:solidFill>
            </a:endParaRPr>
          </a:p>
          <a:p>
            <a:pPr marL="292100" indent="-292100">
              <a:lnSpc>
                <a:spcPct val="120000"/>
              </a:lnSpc>
            </a:pPr>
            <a:endParaRPr lang="en-US" sz="21600" b="1" dirty="0" smtClean="0">
              <a:solidFill>
                <a:srgbClr val="0000FF"/>
              </a:solidFill>
            </a:endParaRPr>
          </a:p>
          <a:p>
            <a:pPr marL="292100" indent="-292100">
              <a:lnSpc>
                <a:spcPct val="120000"/>
              </a:lnSpc>
            </a:pPr>
            <a:r>
              <a:rPr lang="en-US" sz="21600" b="1" dirty="0" smtClean="0">
                <a:solidFill>
                  <a:srgbClr val="0000FF"/>
                </a:solidFill>
              </a:rPr>
              <a:t>THE END</a:t>
            </a:r>
          </a:p>
          <a:p>
            <a:pPr marL="292100" indent="-292100">
              <a:lnSpc>
                <a:spcPct val="120000"/>
              </a:lnSpc>
            </a:pPr>
            <a:endParaRPr lang="en-US" sz="16000" b="1" dirty="0" smtClean="0">
              <a:solidFill>
                <a:srgbClr val="0000FF"/>
              </a:solidFill>
            </a:endParaRPr>
          </a:p>
          <a:p>
            <a:pPr marL="292100" indent="-292100">
              <a:lnSpc>
                <a:spcPct val="120000"/>
              </a:lnSpc>
            </a:pPr>
            <a:r>
              <a:rPr lang="en-US" sz="21600" b="1" dirty="0" smtClean="0">
                <a:solidFill>
                  <a:srgbClr val="0000FF"/>
                </a:solidFill>
              </a:rPr>
              <a:t>Thank you so much for your cooperation</a:t>
            </a: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7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4000" b="1" dirty="0" smtClean="0">
              <a:solidFill>
                <a:srgbClr val="0000FF"/>
              </a:solidFill>
            </a:endParaRPr>
          </a:p>
          <a:p>
            <a:pPr algn="just">
              <a:lnSpc>
                <a:spcPct val="120000"/>
              </a:lnSpc>
            </a:pPr>
            <a:endParaRPr lang="en-US" sz="11200" b="1" dirty="0" smtClean="0">
              <a:solidFill>
                <a:srgbClr val="0000FF"/>
              </a:solidFill>
            </a:endParaRPr>
          </a:p>
          <a:p>
            <a:pPr marL="344488" indent="-344488" algn="just">
              <a:lnSpc>
                <a:spcPct val="120000"/>
              </a:lnSpc>
            </a:pPr>
            <a:endParaRPr lang="en-US" sz="11200" b="1" dirty="0" smtClean="0">
              <a:solidFill>
                <a:srgbClr val="0000FF"/>
              </a:solidFill>
            </a:endParaRPr>
          </a:p>
          <a:p>
            <a:pPr marL="344488" indent="-344488" algn="just">
              <a:lnSpc>
                <a:spcPct val="120000"/>
              </a:lnSpc>
            </a:pPr>
            <a:r>
              <a:rPr lang="en-US" sz="11200" b="1" dirty="0" smtClean="0">
                <a:solidFill>
                  <a:srgbClr val="0000FF"/>
                </a:solidFill>
              </a:rPr>
              <a:t>		</a:t>
            </a:r>
          </a:p>
          <a:p>
            <a:pPr marL="344488" indent="-344488"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rgbClr val="0000FF"/>
              </a:solidFill>
            </a:endParaRPr>
          </a:p>
          <a:p>
            <a:pPr algn="just">
              <a:lnSpc>
                <a:spcPct val="120000"/>
              </a:lnSpc>
            </a:pPr>
            <a:r>
              <a:rPr lang="en-US" sz="11200" b="1" dirty="0" smtClean="0">
                <a:solidFill>
                  <a:srgbClr val="0000FF"/>
                </a:solidFill>
              </a:rPr>
              <a:t> </a:t>
            </a:r>
          </a:p>
          <a:p>
            <a:pPr algn="just">
              <a:lnSpc>
                <a:spcPct val="120000"/>
              </a:lnSpc>
            </a:pPr>
            <a:endParaRPr lang="en-US" sz="11200" b="1" dirty="0" smtClean="0">
              <a:solidFill>
                <a:srgbClr val="0000FF"/>
              </a:solidFill>
            </a:endParaRPr>
          </a:p>
          <a:p>
            <a:pPr algn="just">
              <a:lnSpc>
                <a:spcPct val="120000"/>
              </a:lnSpc>
            </a:pPr>
            <a:endParaRPr lang="en-US" sz="11200" b="1" dirty="0" smtClean="0">
              <a:solidFill>
                <a:schemeClr val="tx1"/>
              </a:solidFill>
            </a:endParaRPr>
          </a:p>
          <a:p>
            <a:pPr marL="344488" indent="-344488" algn="just"/>
            <a:endParaRPr lang="en-US" sz="11200" b="1" dirty="0" smtClean="0">
              <a:solidFill>
                <a:schemeClr val="tx1"/>
              </a:solidFill>
            </a:endParaRPr>
          </a:p>
          <a:p>
            <a:pPr marL="344488" indent="-344488" algn="just"/>
            <a:r>
              <a:rPr lang="en-US" sz="11200" b="1" dirty="0" smtClean="0">
                <a:solidFill>
                  <a:schemeClr val="tx1"/>
                </a:solidFill>
              </a:rPr>
              <a:t>	</a:t>
            </a:r>
          </a:p>
          <a:p>
            <a:pPr marL="344488" indent="-344488" algn="just"/>
            <a:r>
              <a:rPr lang="en-US" sz="11200" b="1" dirty="0" smtClean="0">
                <a:solidFill>
                  <a:srgbClr val="0000FF"/>
                </a:solidFill>
              </a:rPr>
              <a:t>	</a:t>
            </a:r>
          </a:p>
          <a:p>
            <a:pPr marL="344488" indent="-344488"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112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chemeClr val="tx1"/>
              </a:solidFill>
            </a:endParaRPr>
          </a:p>
          <a:p>
            <a:pPr algn="just"/>
            <a:endParaRPr lang="en-US" sz="1200" b="1"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98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2" name="Rectangle 6"/>
          <p:cNvSpPr>
            <a:spLocks noChangeArrowheads="1"/>
          </p:cNvSpPr>
          <p:nvPr/>
        </p:nvSpPr>
        <p:spPr bwMode="auto">
          <a:xfrm>
            <a:off x="0" y="390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5" name="Rectangle 9"/>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6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9870" name="Rectangle 14"/>
          <p:cNvSpPr>
            <a:spLocks noChangeArrowheads="1"/>
          </p:cNvSpPr>
          <p:nvPr/>
        </p:nvSpPr>
        <p:spPr bwMode="auto">
          <a:xfrm>
            <a:off x="0" y="600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5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8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096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EFFECTIVE RESISTANCE OF A CIRCUIT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i="1" dirty="0" smtClean="0">
                <a:solidFill>
                  <a:srgbClr val="0000FF"/>
                </a:solidFill>
              </a:rPr>
              <a:t>Self Assessment 2</a:t>
            </a:r>
          </a:p>
          <a:p>
            <a:pPr algn="just"/>
            <a:r>
              <a:rPr lang="en-US" sz="2800" dirty="0" smtClean="0">
                <a:solidFill>
                  <a:schemeClr val="tx1"/>
                </a:solidFill>
              </a:rPr>
              <a:t>Find the total resistance of the circuit below.</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i="1" dirty="0" smtClean="0">
                <a:solidFill>
                  <a:srgbClr val="0000FF"/>
                </a:solidFill>
              </a:rPr>
              <a:t>Answer</a:t>
            </a:r>
            <a:endParaRPr lang="en-US" sz="1800" i="1"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6" name="Picture 4"/>
          <p:cNvPicPr>
            <a:picLocks noChangeAspect="1" noChangeArrowheads="1"/>
          </p:cNvPicPr>
          <p:nvPr/>
        </p:nvPicPr>
        <p:blipFill>
          <a:blip r:embed="rId5"/>
          <a:srcRect/>
          <a:stretch>
            <a:fillRect/>
          </a:stretch>
        </p:blipFill>
        <p:spPr bwMode="auto">
          <a:xfrm>
            <a:off x="838200" y="2209800"/>
            <a:ext cx="7848600" cy="2819400"/>
          </a:xfrm>
          <a:prstGeom prst="rect">
            <a:avLst/>
          </a:prstGeom>
          <a:noFill/>
          <a:ln w="9525">
            <a:noFill/>
            <a:miter lim="800000"/>
            <a:headEnd/>
            <a:tailEnd/>
          </a:ln>
          <a:effectLst/>
        </p:spPr>
      </p:pic>
      <p:graphicFrame>
        <p:nvGraphicFramePr>
          <p:cNvPr id="38917" name="Object 6"/>
          <p:cNvGraphicFramePr>
            <a:graphicFrameLocks noChangeAspect="1"/>
          </p:cNvGraphicFramePr>
          <p:nvPr/>
        </p:nvGraphicFramePr>
        <p:xfrm>
          <a:off x="1600200" y="5410200"/>
          <a:ext cx="5943600" cy="965200"/>
        </p:xfrm>
        <a:graphic>
          <a:graphicData uri="http://schemas.openxmlformats.org/presentationml/2006/ole">
            <p:oleObj spid="_x0000_s38917" name="Equation" r:id="rId6" imgW="3174840" imgH="43164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8916"/>
                                        </p:tgtEl>
                                        <p:attrNameLst>
                                          <p:attrName>style.visibility</p:attrName>
                                        </p:attrNameLst>
                                      </p:cBhvr>
                                      <p:to>
                                        <p:strVal val="visible"/>
                                      </p:to>
                                    </p:set>
                                    <p:animEffect transition="in" filter="box(in)">
                                      <p:cBhvr>
                                        <p:cTn id="17" dur="500"/>
                                        <p:tgtEl>
                                          <p:spTgt spid="3891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ox(in)">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8917"/>
                                        </p:tgtEl>
                                        <p:attrNameLst>
                                          <p:attrName>style.visibility</p:attrName>
                                        </p:attrNameLst>
                                      </p:cBhvr>
                                      <p:to>
                                        <p:strVal val="visible"/>
                                      </p:to>
                                    </p:set>
                                    <p:animEffect transition="in" filter="box(in)">
                                      <p:cBhvr>
                                        <p:cTn id="27"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CURRENT DIVISION RULE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The current division rule is applied to share current between parallel branches. Consider the circuits below</a:t>
            </a: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smtClean="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9940" name="Object 4"/>
          <p:cNvGraphicFramePr>
            <a:graphicFrameLocks noChangeAspect="1"/>
          </p:cNvGraphicFramePr>
          <p:nvPr/>
        </p:nvGraphicFramePr>
        <p:xfrm>
          <a:off x="3886200" y="2057400"/>
          <a:ext cx="5257800" cy="3733800"/>
        </p:xfrm>
        <a:graphic>
          <a:graphicData uri="http://schemas.openxmlformats.org/presentationml/2006/ole">
            <p:oleObj spid="_x0000_s39940" name="Visio" r:id="rId5" imgW="2477024" imgH="1352740" progId="Visio.Drawing.11">
              <p:embed/>
            </p:oleObj>
          </a:graphicData>
        </a:graphic>
      </p:graphicFrame>
      <p:graphicFrame>
        <p:nvGraphicFramePr>
          <p:cNvPr id="39943" name="Object 7"/>
          <p:cNvGraphicFramePr>
            <a:graphicFrameLocks noChangeAspect="1"/>
          </p:cNvGraphicFramePr>
          <p:nvPr/>
        </p:nvGraphicFramePr>
        <p:xfrm>
          <a:off x="-76200" y="2743200"/>
          <a:ext cx="3352800" cy="990600"/>
        </p:xfrm>
        <a:graphic>
          <a:graphicData uri="http://schemas.openxmlformats.org/presentationml/2006/ole">
            <p:oleObj spid="_x0000_s39943" name="Equation" r:id="rId6" imgW="867973" imgH="429014" progId="Equation.3">
              <p:embed/>
            </p:oleObj>
          </a:graphicData>
        </a:graphic>
      </p:graphicFrame>
      <p:graphicFrame>
        <p:nvGraphicFramePr>
          <p:cNvPr id="39947" name="Object 11"/>
          <p:cNvGraphicFramePr>
            <a:graphicFrameLocks noChangeAspect="1"/>
          </p:cNvGraphicFramePr>
          <p:nvPr/>
        </p:nvGraphicFramePr>
        <p:xfrm>
          <a:off x="0" y="3352800"/>
          <a:ext cx="3962400" cy="1676400"/>
        </p:xfrm>
        <a:graphic>
          <a:graphicData uri="http://schemas.openxmlformats.org/presentationml/2006/ole">
            <p:oleObj spid="_x0000_s39947" name="Equation" r:id="rId7" imgW="1287890" imgH="657558" progId="Equation.3">
              <p:embed/>
            </p:oleObj>
          </a:graphicData>
        </a:graphic>
      </p:graphicFrame>
      <p:graphicFrame>
        <p:nvGraphicFramePr>
          <p:cNvPr id="39948" name="Object 12"/>
          <p:cNvGraphicFramePr>
            <a:graphicFrameLocks noChangeAspect="1"/>
          </p:cNvGraphicFramePr>
          <p:nvPr/>
        </p:nvGraphicFramePr>
        <p:xfrm>
          <a:off x="0" y="4495800"/>
          <a:ext cx="7086600" cy="2362200"/>
        </p:xfrm>
        <a:graphic>
          <a:graphicData uri="http://schemas.openxmlformats.org/presentationml/2006/ole">
            <p:oleObj spid="_x0000_s39948" name="Equation" r:id="rId8" imgW="2895480" imgH="86328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9940"/>
                                        </p:tgtEl>
                                        <p:attrNameLst>
                                          <p:attrName>style.visibility</p:attrName>
                                        </p:attrNameLst>
                                      </p:cBhvr>
                                      <p:to>
                                        <p:strVal val="visible"/>
                                      </p:to>
                                    </p:set>
                                    <p:animEffect transition="in" filter="box(in)">
                                      <p:cBhvr>
                                        <p:cTn id="10" dur="500"/>
                                        <p:tgtEl>
                                          <p:spTgt spid="39940"/>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9943"/>
                                        </p:tgtEl>
                                        <p:attrNameLst>
                                          <p:attrName>style.visibility</p:attrName>
                                        </p:attrNameLst>
                                      </p:cBhvr>
                                      <p:to>
                                        <p:strVal val="visible"/>
                                      </p:to>
                                    </p:set>
                                    <p:animEffect transition="in" filter="box(in)">
                                      <p:cBhvr>
                                        <p:cTn id="15" dur="500"/>
                                        <p:tgtEl>
                                          <p:spTgt spid="3994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9947"/>
                                        </p:tgtEl>
                                        <p:attrNameLst>
                                          <p:attrName>style.visibility</p:attrName>
                                        </p:attrNameLst>
                                      </p:cBhvr>
                                      <p:to>
                                        <p:strVal val="visible"/>
                                      </p:to>
                                    </p:set>
                                    <p:animEffect transition="in" filter="box(in)">
                                      <p:cBhvr>
                                        <p:cTn id="20" dur="500"/>
                                        <p:tgtEl>
                                          <p:spTgt spid="39947"/>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9948"/>
                                        </p:tgtEl>
                                        <p:attrNameLst>
                                          <p:attrName>style.visibility</p:attrName>
                                        </p:attrNameLst>
                                      </p:cBhvr>
                                      <p:to>
                                        <p:strVal val="visible"/>
                                      </p:to>
                                    </p:set>
                                    <p:animEffect transition="in" filter="box(in)">
                                      <p:cBhvr>
                                        <p:cTn id="25" dur="500"/>
                                        <p:tgtEl>
                                          <p:spTgt spid="39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CURRENT DIVISION RULE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Similarly,</a:t>
            </a: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9940" name="Object 4"/>
          <p:cNvGraphicFramePr>
            <a:graphicFrameLocks noChangeAspect="1"/>
          </p:cNvGraphicFramePr>
          <p:nvPr/>
        </p:nvGraphicFramePr>
        <p:xfrm>
          <a:off x="228600" y="1295400"/>
          <a:ext cx="8534400" cy="3581400"/>
        </p:xfrm>
        <a:graphic>
          <a:graphicData uri="http://schemas.openxmlformats.org/presentationml/2006/ole">
            <p:oleObj spid="_x0000_s41986" name="Visio" r:id="rId5" imgW="2477024" imgH="1352740" progId="Visio.Drawing.11">
              <p:embed/>
            </p:oleObj>
          </a:graphicData>
        </a:graphic>
      </p:graphicFrame>
      <p:graphicFrame>
        <p:nvGraphicFramePr>
          <p:cNvPr id="41991" name="Object 7"/>
          <p:cNvGraphicFramePr>
            <a:graphicFrameLocks noChangeAspect="1"/>
          </p:cNvGraphicFramePr>
          <p:nvPr/>
        </p:nvGraphicFramePr>
        <p:xfrm>
          <a:off x="1371600" y="3733800"/>
          <a:ext cx="5562600" cy="2743200"/>
        </p:xfrm>
        <a:graphic>
          <a:graphicData uri="http://schemas.openxmlformats.org/presentationml/2006/ole">
            <p:oleObj spid="_x0000_s41991" name="Equation" r:id="rId6" imgW="916314" imgH="657558" progId="Equation.3">
              <p:embed/>
            </p:oleObj>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CURRENT DIVISION RULE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Consider the figure below,</a:t>
            </a: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9942" name="Object 6"/>
          <p:cNvGraphicFramePr>
            <a:graphicFrameLocks noChangeAspect="1"/>
          </p:cNvGraphicFramePr>
          <p:nvPr/>
        </p:nvGraphicFramePr>
        <p:xfrm>
          <a:off x="533400" y="1600200"/>
          <a:ext cx="7924800" cy="3733800"/>
        </p:xfrm>
        <a:graphic>
          <a:graphicData uri="http://schemas.openxmlformats.org/presentationml/2006/ole">
            <p:oleObj spid="_x0000_s43011" name="Visio" r:id="rId5" imgW="2319290" imgH="1342882" progId="Visio.Drawing.11">
              <p:embed/>
            </p:oleObj>
          </a:graphicData>
        </a:graphic>
      </p:graphicFrame>
      <p:graphicFrame>
        <p:nvGraphicFramePr>
          <p:cNvPr id="43012" name="Object 4"/>
          <p:cNvGraphicFramePr>
            <a:graphicFrameLocks noChangeAspect="1"/>
          </p:cNvGraphicFramePr>
          <p:nvPr/>
        </p:nvGraphicFramePr>
        <p:xfrm>
          <a:off x="304800" y="4572000"/>
          <a:ext cx="2971800" cy="1981200"/>
        </p:xfrm>
        <a:graphic>
          <a:graphicData uri="http://schemas.openxmlformats.org/presentationml/2006/ole">
            <p:oleObj spid="_x0000_s43012" name="Equation" r:id="rId6" imgW="1841400" imgH="1447560" progId="Equation.3">
              <p:embed/>
            </p:oleObj>
          </a:graphicData>
        </a:graphic>
      </p:graphicFrame>
      <p:graphicFrame>
        <p:nvGraphicFramePr>
          <p:cNvPr id="43013" name="Object 5"/>
          <p:cNvGraphicFramePr>
            <a:graphicFrameLocks noChangeAspect="1"/>
          </p:cNvGraphicFramePr>
          <p:nvPr/>
        </p:nvGraphicFramePr>
        <p:xfrm>
          <a:off x="4648200" y="4495800"/>
          <a:ext cx="3048000" cy="2133600"/>
        </p:xfrm>
        <a:graphic>
          <a:graphicData uri="http://schemas.openxmlformats.org/presentationml/2006/ole">
            <p:oleObj spid="_x0000_s43013" name="Equation" r:id="rId7" imgW="1031034" imgH="657558"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box(in)">
                                      <p:cBhvr>
                                        <p:cTn id="7" dur="500"/>
                                        <p:tgtEl>
                                          <p:spTgt spid="430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3013"/>
                                        </p:tgtEl>
                                        <p:attrNameLst>
                                          <p:attrName>style.visibility</p:attrName>
                                        </p:attrNameLst>
                                      </p:cBhvr>
                                      <p:to>
                                        <p:strVal val="visible"/>
                                      </p:to>
                                    </p:set>
                                    <p:animEffect transition="in" filter="box(in)">
                                      <p:cBhvr>
                                        <p:cTn id="12"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CURRENT DIVISION RULE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rgbClr val="0000FF"/>
                </a:solidFill>
              </a:rPr>
              <a:t>Example 1 </a:t>
            </a:r>
          </a:p>
          <a:p>
            <a:pPr algn="just"/>
            <a:r>
              <a:rPr lang="en-US" sz="2800" dirty="0" smtClean="0">
                <a:solidFill>
                  <a:schemeClr val="tx1"/>
                </a:solidFill>
              </a:rPr>
              <a:t>Find the values of I</a:t>
            </a:r>
            <a:r>
              <a:rPr lang="en-US" sz="2800" baseline="-25000" dirty="0" smtClean="0">
                <a:solidFill>
                  <a:schemeClr val="tx1"/>
                </a:solidFill>
              </a:rPr>
              <a:t>1 </a:t>
            </a:r>
            <a:r>
              <a:rPr lang="en-US" sz="2800" dirty="0" smtClean="0">
                <a:solidFill>
                  <a:schemeClr val="tx1"/>
                </a:solidFill>
              </a:rPr>
              <a:t>and I</a:t>
            </a:r>
            <a:r>
              <a:rPr lang="en-US" sz="2800" baseline="-25000" dirty="0" smtClean="0">
                <a:solidFill>
                  <a:schemeClr val="tx1"/>
                </a:solidFill>
              </a:rPr>
              <a:t>2</a:t>
            </a:r>
            <a:r>
              <a:rPr lang="en-US" sz="2800" dirty="0" smtClean="0">
                <a:solidFill>
                  <a:schemeClr val="tx1"/>
                </a:solidFill>
              </a:rPr>
              <a:t> in the circuit below.</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rgbClr val="0000FF"/>
                </a:solidFill>
              </a:rPr>
              <a:t>Solution</a:t>
            </a: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4038" name="Object 6"/>
          <p:cNvGraphicFramePr>
            <a:graphicFrameLocks noChangeAspect="1"/>
          </p:cNvGraphicFramePr>
          <p:nvPr/>
        </p:nvGraphicFramePr>
        <p:xfrm>
          <a:off x="990600" y="2133600"/>
          <a:ext cx="7239000" cy="2514600"/>
        </p:xfrm>
        <a:graphic>
          <a:graphicData uri="http://schemas.openxmlformats.org/presentationml/2006/ole">
            <p:oleObj spid="_x0000_s44038" name="Visio" r:id="rId5" imgW="2378012" imgH="1342882" progId="Visio.Drawing.11">
              <p:embed/>
            </p:oleObj>
          </a:graphicData>
        </a:graphic>
      </p:graphicFrame>
      <p:graphicFrame>
        <p:nvGraphicFramePr>
          <p:cNvPr id="44039" name="Object 7"/>
          <p:cNvGraphicFramePr>
            <a:graphicFrameLocks noChangeAspect="1"/>
          </p:cNvGraphicFramePr>
          <p:nvPr/>
        </p:nvGraphicFramePr>
        <p:xfrm>
          <a:off x="1828800" y="4038600"/>
          <a:ext cx="4876800" cy="1752600"/>
        </p:xfrm>
        <a:graphic>
          <a:graphicData uri="http://schemas.openxmlformats.org/presentationml/2006/ole">
            <p:oleObj spid="_x0000_s44039" name="Equation" r:id="rId6" imgW="4254480" imgH="1447560" progId="Equation.3">
              <p:embed/>
            </p:oleObj>
          </a:graphicData>
        </a:graphic>
      </p:graphicFrame>
      <p:graphicFrame>
        <p:nvGraphicFramePr>
          <p:cNvPr id="44040" name="Object 8"/>
          <p:cNvGraphicFramePr>
            <a:graphicFrameLocks noChangeAspect="1"/>
          </p:cNvGraphicFramePr>
          <p:nvPr/>
        </p:nvGraphicFramePr>
        <p:xfrm>
          <a:off x="1828800" y="5105400"/>
          <a:ext cx="5638800" cy="1752600"/>
        </p:xfrm>
        <a:graphic>
          <a:graphicData uri="http://schemas.openxmlformats.org/presentationml/2006/ole">
            <p:oleObj spid="_x0000_s44040" name="Equation" r:id="rId7" imgW="2300887" imgH="657558"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4039"/>
                                        </p:tgtEl>
                                        <p:attrNameLst>
                                          <p:attrName>style.visibility</p:attrName>
                                        </p:attrNameLst>
                                      </p:cBhvr>
                                      <p:to>
                                        <p:strVal val="visible"/>
                                      </p:to>
                                    </p:set>
                                    <p:animEffect transition="in" filter="box(in)">
                                      <p:cBhvr>
                                        <p:cTn id="12" dur="500"/>
                                        <p:tgtEl>
                                          <p:spTgt spid="4403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4040"/>
                                        </p:tgtEl>
                                        <p:attrNameLst>
                                          <p:attrName>style.visibility</p:attrName>
                                        </p:attrNameLst>
                                      </p:cBhvr>
                                      <p:to>
                                        <p:strVal val="visible"/>
                                      </p:to>
                                    </p:set>
                                    <p:animEffect transition="in" filter="box(in)">
                                      <p:cBhvr>
                                        <p:cTn id="17" dur="5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CURRENT DIVISION RULE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rgbClr val="0000FF"/>
                </a:solidFill>
              </a:rPr>
              <a:t>Example 1 </a:t>
            </a:r>
          </a:p>
          <a:p>
            <a:pPr algn="just"/>
            <a:r>
              <a:rPr lang="en-US" sz="2800" dirty="0" smtClean="0">
                <a:solidFill>
                  <a:schemeClr val="tx1"/>
                </a:solidFill>
              </a:rPr>
              <a:t>Find the values of I</a:t>
            </a:r>
            <a:r>
              <a:rPr lang="en-US" sz="2800" baseline="-25000" dirty="0" smtClean="0">
                <a:solidFill>
                  <a:schemeClr val="tx1"/>
                </a:solidFill>
              </a:rPr>
              <a:t>1 </a:t>
            </a:r>
            <a:r>
              <a:rPr lang="en-US" sz="2800" dirty="0" smtClean="0">
                <a:solidFill>
                  <a:schemeClr val="tx1"/>
                </a:solidFill>
              </a:rPr>
              <a:t>and I</a:t>
            </a:r>
            <a:r>
              <a:rPr lang="en-US" sz="2800" baseline="-25000" dirty="0" smtClean="0">
                <a:solidFill>
                  <a:schemeClr val="tx1"/>
                </a:solidFill>
              </a:rPr>
              <a:t>2</a:t>
            </a:r>
            <a:r>
              <a:rPr lang="en-US" sz="2800" dirty="0" smtClean="0">
                <a:solidFill>
                  <a:schemeClr val="tx1"/>
                </a:solidFill>
              </a:rPr>
              <a:t> in the circuit below.</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r>
              <a:rPr lang="en-US" sz="2800" dirty="0" smtClean="0">
                <a:solidFill>
                  <a:srgbClr val="0000FF"/>
                </a:solidFill>
              </a:rPr>
              <a:t>Solution</a:t>
            </a: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4038" name="Object 6"/>
          <p:cNvGraphicFramePr>
            <a:graphicFrameLocks noChangeAspect="1"/>
          </p:cNvGraphicFramePr>
          <p:nvPr/>
        </p:nvGraphicFramePr>
        <p:xfrm>
          <a:off x="685800" y="2209800"/>
          <a:ext cx="7620000" cy="2514600"/>
        </p:xfrm>
        <a:graphic>
          <a:graphicData uri="http://schemas.openxmlformats.org/presentationml/2006/ole">
            <p:oleObj spid="_x0000_s45058" name="Visio" r:id="rId5" imgW="2524757" imgH="1352907" progId="Visio.Drawing.11">
              <p:embed/>
            </p:oleObj>
          </a:graphicData>
        </a:graphic>
      </p:graphicFrame>
      <p:graphicFrame>
        <p:nvGraphicFramePr>
          <p:cNvPr id="44039" name="Object 7"/>
          <p:cNvGraphicFramePr>
            <a:graphicFrameLocks noChangeAspect="1"/>
          </p:cNvGraphicFramePr>
          <p:nvPr/>
        </p:nvGraphicFramePr>
        <p:xfrm>
          <a:off x="1828800" y="3962400"/>
          <a:ext cx="6019800" cy="1752600"/>
        </p:xfrm>
        <a:graphic>
          <a:graphicData uri="http://schemas.openxmlformats.org/presentationml/2006/ole">
            <p:oleObj spid="_x0000_s45059" name="Equation" r:id="rId6" imgW="4254480" imgH="1447560" progId="Equation.3">
              <p:embed/>
            </p:oleObj>
          </a:graphicData>
        </a:graphic>
      </p:graphicFrame>
      <p:graphicFrame>
        <p:nvGraphicFramePr>
          <p:cNvPr id="44040" name="Object 8"/>
          <p:cNvGraphicFramePr>
            <a:graphicFrameLocks noChangeAspect="1"/>
          </p:cNvGraphicFramePr>
          <p:nvPr/>
        </p:nvGraphicFramePr>
        <p:xfrm>
          <a:off x="1828800" y="5105400"/>
          <a:ext cx="5638800" cy="1752600"/>
        </p:xfrm>
        <a:graphic>
          <a:graphicData uri="http://schemas.openxmlformats.org/presentationml/2006/ole">
            <p:oleObj spid="_x0000_s45060" name="Equation" r:id="rId7" imgW="2300887" imgH="657558"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4039"/>
                                        </p:tgtEl>
                                        <p:attrNameLst>
                                          <p:attrName>style.visibility</p:attrName>
                                        </p:attrNameLst>
                                      </p:cBhvr>
                                      <p:to>
                                        <p:strVal val="visible"/>
                                      </p:to>
                                    </p:set>
                                    <p:animEffect transition="in" filter="box(in)">
                                      <p:cBhvr>
                                        <p:cTn id="12" dur="500"/>
                                        <p:tgtEl>
                                          <p:spTgt spid="4403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4040"/>
                                        </p:tgtEl>
                                        <p:attrNameLst>
                                          <p:attrName>style.visibility</p:attrName>
                                        </p:attrNameLst>
                                      </p:cBhvr>
                                      <p:to>
                                        <p:strVal val="visible"/>
                                      </p:to>
                                    </p:set>
                                    <p:animEffect transition="in" filter="box(in)">
                                      <p:cBhvr>
                                        <p:cTn id="17" dur="5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990600"/>
          </a:xfrm>
        </p:spPr>
        <p:txBody>
          <a:bodyPr>
            <a:normAutofit fontScale="90000"/>
          </a:bodyPr>
          <a:lstStyle/>
          <a:p>
            <a:r>
              <a:rPr lang="en-US" dirty="0" smtClean="0">
                <a:latin typeface="+mn-lt"/>
              </a:rPr>
              <a:t/>
            </a:r>
            <a:br>
              <a:rPr lang="en-US" dirty="0" smtClean="0">
                <a:latin typeface="+mn-lt"/>
              </a:rPr>
            </a:br>
            <a:r>
              <a:rPr lang="en-US" dirty="0" smtClean="0">
                <a:solidFill>
                  <a:srgbClr val="0000FF"/>
                </a:solidFill>
                <a:latin typeface="+mn-lt"/>
              </a:rPr>
              <a:t>AIM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r"/>
            <a:endParaRPr lang="en-US" sz="2800" dirty="0" smtClean="0">
              <a:solidFill>
                <a:schemeClr val="tx1"/>
              </a:solidFill>
            </a:endParaRPr>
          </a:p>
          <a:p>
            <a:pPr algn="just"/>
            <a:r>
              <a:rPr lang="en-US" sz="2800" dirty="0" smtClean="0">
                <a:solidFill>
                  <a:schemeClr val="tx1"/>
                </a:solidFill>
              </a:rPr>
              <a:t>To </a:t>
            </a:r>
            <a:r>
              <a:rPr lang="en-US" sz="2800" smtClean="0">
                <a:solidFill>
                  <a:schemeClr val="tx1"/>
                </a:solidFill>
              </a:rPr>
              <a:t>equip students with the tools required to analyze electric and magnetic circuits</a:t>
            </a:r>
            <a:endParaRPr lang="en-US" sz="2800" dirty="0">
              <a:solidFill>
                <a:schemeClr val="tx1"/>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CURRENT DIVISION RULE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rgbClr val="0000FF"/>
                </a:solidFill>
              </a:rPr>
              <a:t>Example 2 </a:t>
            </a:r>
          </a:p>
          <a:p>
            <a:pPr algn="just"/>
            <a:r>
              <a:rPr lang="en-US" sz="2800" dirty="0" smtClean="0">
                <a:solidFill>
                  <a:schemeClr val="tx1"/>
                </a:solidFill>
              </a:rPr>
              <a:t>Find the value of I</a:t>
            </a:r>
            <a:r>
              <a:rPr lang="en-US" sz="2800" baseline="-25000" dirty="0" smtClean="0">
                <a:solidFill>
                  <a:schemeClr val="tx1"/>
                </a:solidFill>
              </a:rPr>
              <a:t>1 </a:t>
            </a:r>
            <a:r>
              <a:rPr lang="en-US" sz="2800" dirty="0" smtClean="0">
                <a:solidFill>
                  <a:schemeClr val="tx1"/>
                </a:solidFill>
              </a:rPr>
              <a:t>in the circuit below.</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rgbClr val="0000FF"/>
                </a:solidFill>
              </a:rPr>
              <a:t>Solution</a:t>
            </a: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6085" name="Object 5"/>
          <p:cNvGraphicFramePr>
            <a:graphicFrameLocks noChangeAspect="1"/>
          </p:cNvGraphicFramePr>
          <p:nvPr/>
        </p:nvGraphicFramePr>
        <p:xfrm>
          <a:off x="1828800" y="2133600"/>
          <a:ext cx="5943599" cy="2438400"/>
        </p:xfrm>
        <a:graphic>
          <a:graphicData uri="http://schemas.openxmlformats.org/presentationml/2006/ole">
            <p:oleObj spid="_x0000_s46085" name="Visio" r:id="rId5" imgW="3244263" imgH="1342882" progId="Visio.Drawing.11">
              <p:embed/>
            </p:oleObj>
          </a:graphicData>
        </a:graphic>
      </p:graphicFrame>
      <p:graphicFrame>
        <p:nvGraphicFramePr>
          <p:cNvPr id="46087" name="Object 7"/>
          <p:cNvGraphicFramePr>
            <a:graphicFrameLocks noChangeAspect="1"/>
          </p:cNvGraphicFramePr>
          <p:nvPr/>
        </p:nvGraphicFramePr>
        <p:xfrm>
          <a:off x="76200" y="4419600"/>
          <a:ext cx="5334000" cy="2438400"/>
        </p:xfrm>
        <a:graphic>
          <a:graphicData uri="http://schemas.openxmlformats.org/presentationml/2006/ole">
            <p:oleObj spid="_x0000_s46087" name="Visio" r:id="rId6" imgW="2364724" imgH="1342882" progId="Visio.Drawing.11">
              <p:embed/>
            </p:oleObj>
          </a:graphicData>
        </a:graphic>
      </p:graphicFrame>
      <p:graphicFrame>
        <p:nvGraphicFramePr>
          <p:cNvPr id="46088" name="Object 8"/>
          <p:cNvGraphicFramePr>
            <a:graphicFrameLocks noChangeAspect="1"/>
          </p:cNvGraphicFramePr>
          <p:nvPr/>
        </p:nvGraphicFramePr>
        <p:xfrm>
          <a:off x="5334000" y="4419600"/>
          <a:ext cx="3352800" cy="1600200"/>
        </p:xfrm>
        <a:graphic>
          <a:graphicData uri="http://schemas.openxmlformats.org/presentationml/2006/ole">
            <p:oleObj spid="_x0000_s46088" name="Equation" r:id="rId7" imgW="1336231" imgH="628405"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087"/>
                                        </p:tgtEl>
                                        <p:attrNameLst>
                                          <p:attrName>style.visibility</p:attrName>
                                        </p:attrNameLst>
                                      </p:cBhvr>
                                      <p:to>
                                        <p:strVal val="visible"/>
                                      </p:to>
                                    </p:set>
                                    <p:animEffect transition="in" filter="box(in)">
                                      <p:cBhvr>
                                        <p:cTn id="12" dur="500"/>
                                        <p:tgtEl>
                                          <p:spTgt spid="4608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6088"/>
                                        </p:tgtEl>
                                        <p:attrNameLst>
                                          <p:attrName>style.visibility</p:attrName>
                                        </p:attrNameLst>
                                      </p:cBhvr>
                                      <p:to>
                                        <p:strVal val="visible"/>
                                      </p:to>
                                    </p:set>
                                    <p:animEffect transition="in" filter="box(in)">
                                      <p:cBhvr>
                                        <p:cTn id="17" dur="500"/>
                                        <p:tgtEl>
                                          <p:spTgt spid="4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VOLTAGE DROP</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marL="346075" indent="-346075" algn="just">
              <a:buFont typeface="Wingdings" pitchFamily="2" charset="2"/>
              <a:buChar char="v"/>
            </a:pPr>
            <a:r>
              <a:rPr lang="en-US" sz="2800" dirty="0" smtClean="0">
                <a:solidFill>
                  <a:schemeClr val="tx1"/>
                </a:solidFill>
              </a:rPr>
              <a:t>Any time a voltage drives current through a resistor, some of the voltage drops across the resistor.</a:t>
            </a:r>
          </a:p>
          <a:p>
            <a:pPr marL="290513" indent="-290513" algn="just">
              <a:buFont typeface="Wingdings" pitchFamily="2" charset="2"/>
              <a:buChar char="v"/>
            </a:pPr>
            <a:r>
              <a:rPr lang="en-US" sz="2800" dirty="0" smtClean="0">
                <a:solidFill>
                  <a:schemeClr val="tx1"/>
                </a:solidFill>
              </a:rPr>
              <a:t>The magnitude of the drop is the product of the resistance and current </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53" name="Object 5"/>
          <p:cNvGraphicFramePr>
            <a:graphicFrameLocks noChangeAspect="1"/>
          </p:cNvGraphicFramePr>
          <p:nvPr/>
        </p:nvGraphicFramePr>
        <p:xfrm>
          <a:off x="838200" y="3048000"/>
          <a:ext cx="7543800" cy="3048000"/>
        </p:xfrm>
        <a:graphic>
          <a:graphicData uri="http://schemas.openxmlformats.org/presentationml/2006/ole">
            <p:oleObj spid="_x0000_s53253" name="Visio" r:id="rId5" imgW="3046823" imgH="1138850" progId="Visio.Drawing.11">
              <p:embed/>
            </p:oleObj>
          </a:graphicData>
        </a:graphic>
      </p:graphicFrame>
      <p:graphicFrame>
        <p:nvGraphicFramePr>
          <p:cNvPr id="53255" name="Object 7"/>
          <p:cNvGraphicFramePr>
            <a:graphicFrameLocks noChangeAspect="1"/>
          </p:cNvGraphicFramePr>
          <p:nvPr/>
        </p:nvGraphicFramePr>
        <p:xfrm>
          <a:off x="3200400" y="3124200"/>
          <a:ext cx="533400" cy="423863"/>
        </p:xfrm>
        <a:graphic>
          <a:graphicData uri="http://schemas.openxmlformats.org/presentationml/2006/ole">
            <p:oleObj spid="_x0000_s53255" name="Visio" r:id="rId6" imgW="298825" imgH="242400" progId="Visio.Drawing.11">
              <p:embed/>
            </p:oleObj>
          </a:graphicData>
        </a:graphic>
      </p:graphicFrame>
      <p:graphicFrame>
        <p:nvGraphicFramePr>
          <p:cNvPr id="53256" name="Object 8"/>
          <p:cNvGraphicFramePr>
            <a:graphicFrameLocks noChangeAspect="1"/>
          </p:cNvGraphicFramePr>
          <p:nvPr/>
        </p:nvGraphicFramePr>
        <p:xfrm>
          <a:off x="5410200" y="3124200"/>
          <a:ext cx="533400" cy="423863"/>
        </p:xfrm>
        <a:graphic>
          <a:graphicData uri="http://schemas.openxmlformats.org/presentationml/2006/ole">
            <p:oleObj spid="_x0000_s53256" name="Visio" r:id="rId7" imgW="298825" imgH="242400" progId="Visio.Drawing.11">
              <p:embed/>
            </p:oleObj>
          </a:graphicData>
        </a:graphic>
      </p:graphicFrame>
      <p:sp>
        <p:nvSpPr>
          <p:cNvPr id="23" name="Notched Right Arrow 22"/>
          <p:cNvSpPr/>
          <p:nvPr/>
        </p:nvSpPr>
        <p:spPr>
          <a:xfrm>
            <a:off x="2362200" y="3505200"/>
            <a:ext cx="304800" cy="228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Notched Right Arrow 23"/>
          <p:cNvSpPr/>
          <p:nvPr/>
        </p:nvSpPr>
        <p:spPr>
          <a:xfrm>
            <a:off x="4572000" y="3505200"/>
            <a:ext cx="304800" cy="228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3261" name="Object 13"/>
          <p:cNvGraphicFramePr>
            <a:graphicFrameLocks noChangeAspect="1"/>
          </p:cNvGraphicFramePr>
          <p:nvPr/>
        </p:nvGraphicFramePr>
        <p:xfrm>
          <a:off x="3276600" y="6172200"/>
          <a:ext cx="3124200" cy="609600"/>
        </p:xfrm>
        <a:graphic>
          <a:graphicData uri="http://schemas.openxmlformats.org/presentationml/2006/ole">
            <p:oleObj spid="_x0000_s53261" name="Equation" r:id="rId8" imgW="1498279" imgH="419637"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3.33333E-6 1.11111E-6 L 0.16667 1.11111E-6 " pathEditMode="relative" rAng="0" ptsTypes="AA">
                                      <p:cBhvr>
                                        <p:cTn id="11" dur="2000" fill="hold"/>
                                        <p:tgtEl>
                                          <p:spTgt spid="23"/>
                                        </p:tgtEl>
                                        <p:attrNameLst>
                                          <p:attrName>ppt_x</p:attrName>
                                          <p:attrName>ppt_y</p:attrName>
                                        </p:attrNameLst>
                                      </p:cBhvr>
                                      <p:rCtr x="83" y="0"/>
                                    </p:animMotion>
                                  </p:childTnLst>
                                </p:cTn>
                              </p:par>
                            </p:childTnLst>
                          </p:cTn>
                        </p:par>
                        <p:par>
                          <p:cTn id="12" fill="hold">
                            <p:stCondLst>
                              <p:cond delay="2000"/>
                            </p:stCondLst>
                            <p:childTnLst>
                              <p:par>
                                <p:cTn id="13" presetID="4" presetClass="entr" presetSubtype="16" fill="hold" nodeType="afterEffect">
                                  <p:stCondLst>
                                    <p:cond delay="0"/>
                                  </p:stCondLst>
                                  <p:childTnLst>
                                    <p:set>
                                      <p:cBhvr>
                                        <p:cTn id="14" dur="1" fill="hold">
                                          <p:stCondLst>
                                            <p:cond delay="0"/>
                                          </p:stCondLst>
                                        </p:cTn>
                                        <p:tgtEl>
                                          <p:spTgt spid="53255"/>
                                        </p:tgtEl>
                                        <p:attrNameLst>
                                          <p:attrName>style.visibility</p:attrName>
                                        </p:attrNameLst>
                                      </p:cBhvr>
                                      <p:to>
                                        <p:strVal val="visible"/>
                                      </p:to>
                                    </p:set>
                                    <p:animEffect transition="in" filter="box(in)">
                                      <p:cBhvr>
                                        <p:cTn id="15" dur="500"/>
                                        <p:tgtEl>
                                          <p:spTgt spid="5325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3" nodeType="clickEffect">
                                  <p:stCondLst>
                                    <p:cond delay="0"/>
                                  </p:stCondLst>
                                  <p:childTnLst>
                                    <p:set>
                                      <p:cBhvr>
                                        <p:cTn id="19" dur="1" fill="hold">
                                          <p:stCondLst>
                                            <p:cond delay="0"/>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ox(i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0 0 L 0.16666 0 " pathEditMode="relative" ptsTypes="AA">
                                      <p:cBhvr>
                                        <p:cTn id="28" dur="2000" fill="hold"/>
                                        <p:tgtEl>
                                          <p:spTgt spid="24"/>
                                        </p:tgtEl>
                                        <p:attrNameLst>
                                          <p:attrName>ppt_x</p:attrName>
                                          <p:attrName>ppt_y</p:attrName>
                                        </p:attrNameLst>
                                      </p:cBhvr>
                                    </p:animMotion>
                                  </p:childTnLst>
                                </p:cTn>
                              </p:par>
                              <p:par>
                                <p:cTn id="29" presetID="1" presetClass="exit" presetSubtype="0" fill="hold" grpId="2"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par>
                          <p:cTn id="31" fill="hold">
                            <p:stCondLst>
                              <p:cond delay="2000"/>
                            </p:stCondLst>
                            <p:childTnLst>
                              <p:par>
                                <p:cTn id="32" presetID="4" presetClass="entr" presetSubtype="16" fill="hold" nodeType="afterEffect">
                                  <p:stCondLst>
                                    <p:cond delay="0"/>
                                  </p:stCondLst>
                                  <p:childTnLst>
                                    <p:set>
                                      <p:cBhvr>
                                        <p:cTn id="33" dur="1" fill="hold">
                                          <p:stCondLst>
                                            <p:cond delay="0"/>
                                          </p:stCondLst>
                                        </p:cTn>
                                        <p:tgtEl>
                                          <p:spTgt spid="53256"/>
                                        </p:tgtEl>
                                        <p:attrNameLst>
                                          <p:attrName>style.visibility</p:attrName>
                                        </p:attrNameLst>
                                      </p:cBhvr>
                                      <p:to>
                                        <p:strVal val="visible"/>
                                      </p:to>
                                    </p:set>
                                    <p:animEffect transition="in" filter="box(in)">
                                      <p:cBhvr>
                                        <p:cTn id="34" dur="500"/>
                                        <p:tgtEl>
                                          <p:spTgt spid="5325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53261"/>
                                        </p:tgtEl>
                                        <p:attrNameLst>
                                          <p:attrName>style.visibility</p:attrName>
                                        </p:attrNameLst>
                                      </p:cBhvr>
                                      <p:to>
                                        <p:strVal val="visible"/>
                                      </p:to>
                                    </p:set>
                                    <p:animEffect transition="in" filter="box(in)">
                                      <p:cBhvr>
                                        <p:cTn id="39" dur="500"/>
                                        <p:tgtEl>
                                          <p:spTgt spid="53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3" grpId="3" animBg="1"/>
      <p:bldP spid="24" grpId="0" animBg="1"/>
      <p:bldP spid="2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VOLTAGE DROP</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marL="346075" indent="-346075" algn="just"/>
            <a:r>
              <a:rPr lang="en-US" sz="2800" dirty="0" smtClean="0">
                <a:solidFill>
                  <a:srgbClr val="0000FF"/>
                </a:solidFill>
              </a:rPr>
              <a:t>Example</a:t>
            </a:r>
          </a:p>
          <a:p>
            <a:pPr marL="346075" indent="-346075" algn="just"/>
            <a:r>
              <a:rPr lang="en-US" sz="2800" dirty="0" smtClean="0">
                <a:solidFill>
                  <a:schemeClr val="tx1"/>
                </a:solidFill>
              </a:rPr>
              <a:t>Find the values of </a:t>
            </a:r>
            <a:r>
              <a:rPr lang="en-US" sz="2800" dirty="0" smtClean="0">
                <a:solidFill>
                  <a:schemeClr val="tx1"/>
                </a:solidFill>
                <a:latin typeface="Times New Roman" pitchFamily="18" charset="0"/>
                <a:cs typeface="Times New Roman" pitchFamily="18" charset="0"/>
              </a:rPr>
              <a:t>I</a:t>
            </a:r>
            <a:r>
              <a:rPr lang="en-US" sz="2800" dirty="0" smtClean="0">
                <a:solidFill>
                  <a:schemeClr val="tx1"/>
                </a:solidFill>
              </a:rPr>
              <a:t> and R in the circuit below.</a:t>
            </a:r>
          </a:p>
          <a:p>
            <a:pPr marL="346075" indent="-346075" algn="just"/>
            <a:endParaRPr lang="en-US" sz="2800" dirty="0" smtClean="0">
              <a:solidFill>
                <a:schemeClr val="tx1"/>
              </a:solidFill>
            </a:endParaRPr>
          </a:p>
          <a:p>
            <a:pPr marL="346075" indent="-346075" algn="just"/>
            <a:endParaRPr lang="en-US" sz="2800" dirty="0" smtClean="0">
              <a:solidFill>
                <a:schemeClr val="tx1"/>
              </a:solidFill>
            </a:endParaRPr>
          </a:p>
          <a:p>
            <a:pPr marL="346075" indent="-346075" algn="just"/>
            <a:endParaRPr lang="en-US" sz="2800" dirty="0" smtClean="0">
              <a:solidFill>
                <a:schemeClr val="tx1"/>
              </a:solidFill>
            </a:endParaRPr>
          </a:p>
          <a:p>
            <a:pPr marL="346075" indent="-346075" algn="just"/>
            <a:endParaRPr lang="en-US" sz="2800" dirty="0" smtClean="0">
              <a:solidFill>
                <a:schemeClr val="tx1"/>
              </a:solidFill>
            </a:endParaRPr>
          </a:p>
          <a:p>
            <a:pPr marL="346075" indent="-346075" algn="just"/>
            <a:r>
              <a:rPr lang="en-US" sz="2800" dirty="0" smtClean="0">
                <a:solidFill>
                  <a:srgbClr val="0000FF"/>
                </a:solidFill>
              </a:rPr>
              <a:t>Solution</a:t>
            </a:r>
          </a:p>
          <a:p>
            <a:pPr marL="346075" indent="-346075" algn="just"/>
            <a:r>
              <a:rPr lang="en-US" sz="2800" dirty="0" smtClean="0">
                <a:solidFill>
                  <a:schemeClr val="tx1"/>
                </a:solidFill>
              </a:rPr>
              <a:t>Voltage across 3</a:t>
            </a:r>
            <a:r>
              <a:rPr lang="el-GR" sz="2800" dirty="0" smtClean="0">
                <a:solidFill>
                  <a:schemeClr val="tx1"/>
                </a:solidFill>
              </a:rPr>
              <a:t>Ω</a:t>
            </a:r>
            <a:r>
              <a:rPr lang="en-US" sz="2800" dirty="0" smtClean="0">
                <a:solidFill>
                  <a:schemeClr val="tx1"/>
                </a:solidFill>
              </a:rPr>
              <a:t> resistor = 10 – 4 = 6V</a:t>
            </a:r>
          </a:p>
          <a:p>
            <a:pPr marL="346075" indent="-346075" algn="just"/>
            <a:r>
              <a:rPr lang="en-US" sz="2800" dirty="0" smtClean="0">
                <a:solidFill>
                  <a:schemeClr val="tx1"/>
                </a:solidFill>
              </a:rPr>
              <a:t>Current in 3</a:t>
            </a:r>
            <a:r>
              <a:rPr lang="el-GR" sz="2800" dirty="0" smtClean="0">
                <a:solidFill>
                  <a:schemeClr val="tx1"/>
                </a:solidFill>
              </a:rPr>
              <a:t>Ω</a:t>
            </a:r>
            <a:r>
              <a:rPr lang="en-US" sz="2800" dirty="0" smtClean="0">
                <a:solidFill>
                  <a:schemeClr val="tx1"/>
                </a:solidFill>
              </a:rPr>
              <a:t> resistor =</a:t>
            </a:r>
            <a:r>
              <a:rPr lang="en-US" sz="2800" dirty="0" smtClean="0">
                <a:solidFill>
                  <a:schemeClr val="tx1"/>
                </a:solidFill>
                <a:latin typeface="Bodoni MT Condensed" pitchFamily="18" charset="0"/>
              </a:rPr>
              <a:t> </a:t>
            </a:r>
            <a:r>
              <a:rPr lang="en-US" sz="2800" dirty="0" smtClean="0">
                <a:solidFill>
                  <a:schemeClr val="tx1"/>
                </a:solidFill>
                <a:latin typeface="Times New Roman" pitchFamily="18" charset="0"/>
                <a:cs typeface="Times New Roman" pitchFamily="18" charset="0"/>
              </a:rPr>
              <a:t>I </a:t>
            </a:r>
            <a:r>
              <a:rPr lang="en-US" sz="2800" dirty="0" smtClean="0">
                <a:solidFill>
                  <a:schemeClr val="tx1"/>
                </a:solidFill>
                <a:cs typeface="Times New Roman" pitchFamily="18" charset="0"/>
              </a:rPr>
              <a:t>= 6/3 = 2A</a:t>
            </a:r>
          </a:p>
          <a:p>
            <a:pPr marL="346075" indent="-346075" algn="just"/>
            <a:r>
              <a:rPr lang="en-US" sz="2800" dirty="0" smtClean="0">
                <a:solidFill>
                  <a:schemeClr val="tx1"/>
                </a:solidFill>
                <a:cs typeface="Times New Roman" pitchFamily="18" charset="0"/>
              </a:rPr>
              <a:t>Resistance R = 4V/</a:t>
            </a:r>
            <a:r>
              <a:rPr lang="en-US" sz="2800" dirty="0" smtClean="0">
                <a:solidFill>
                  <a:schemeClr val="tx1"/>
                </a:solidFill>
                <a:latin typeface="Times New Roman" pitchFamily="18" charset="0"/>
                <a:cs typeface="Times New Roman" pitchFamily="18" charset="0"/>
              </a:rPr>
              <a:t>I</a:t>
            </a:r>
            <a:r>
              <a:rPr lang="en-US" sz="2800" i="1" dirty="0" smtClean="0">
                <a:solidFill>
                  <a:schemeClr val="tx1"/>
                </a:solidFill>
                <a:latin typeface="Times New Roman" pitchFamily="18" charset="0"/>
                <a:cs typeface="Times New Roman" pitchFamily="18" charset="0"/>
              </a:rPr>
              <a:t> </a:t>
            </a:r>
            <a:r>
              <a:rPr lang="en-US" sz="2800" dirty="0" smtClean="0">
                <a:solidFill>
                  <a:schemeClr val="tx1"/>
                </a:solidFill>
                <a:cs typeface="Times New Roman" pitchFamily="18" charset="0"/>
              </a:rPr>
              <a:t>= 4/2 = 2</a:t>
            </a:r>
            <a:r>
              <a:rPr lang="el-GR" sz="2800" dirty="0" smtClean="0">
                <a:solidFill>
                  <a:schemeClr val="tx1"/>
                </a:solidFill>
                <a:cs typeface="Times New Roman" pitchFamily="18" charset="0"/>
              </a:rPr>
              <a:t>Ω</a:t>
            </a:r>
            <a:endParaRPr lang="en-US" sz="2800" dirty="0" smtClean="0">
              <a:solidFill>
                <a:schemeClr val="tx1"/>
              </a:solidFill>
              <a:cs typeface="Times New Roman" pitchFamily="18" charset="0"/>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4279" name="Object 7"/>
          <p:cNvGraphicFramePr>
            <a:graphicFrameLocks noChangeAspect="1"/>
          </p:cNvGraphicFramePr>
          <p:nvPr/>
        </p:nvGraphicFramePr>
        <p:xfrm>
          <a:off x="2057400" y="2209800"/>
          <a:ext cx="3886199" cy="2133600"/>
        </p:xfrm>
        <a:graphic>
          <a:graphicData uri="http://schemas.openxmlformats.org/presentationml/2006/ole">
            <p:oleObj spid="_x0000_s54279" name="Visio" r:id="rId5" imgW="2596831" imgH="1192836" progId="Visio.Drawing.11">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ox(in)">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ox(in)">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REVISION EXERCISE</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Find the value of </a:t>
            </a:r>
            <a:r>
              <a:rPr lang="en-US" sz="2800" dirty="0" smtClean="0">
                <a:solidFill>
                  <a:srgbClr val="0000FF"/>
                </a:solidFill>
                <a:latin typeface="Times New Roman" pitchFamily="18" charset="0"/>
                <a:cs typeface="Times New Roman" pitchFamily="18" charset="0"/>
              </a:rPr>
              <a:t>I</a:t>
            </a:r>
            <a:r>
              <a:rPr lang="en-US" sz="2800" baseline="-25000" dirty="0" smtClean="0">
                <a:solidFill>
                  <a:schemeClr val="tx1"/>
                </a:solidFill>
              </a:rPr>
              <a:t> </a:t>
            </a:r>
            <a:r>
              <a:rPr lang="en-US" sz="2800" dirty="0" smtClean="0">
                <a:solidFill>
                  <a:schemeClr val="tx1"/>
                </a:solidFill>
              </a:rPr>
              <a:t>in the circuit below.</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r>
              <a:rPr lang="en-US" sz="2800" dirty="0" smtClean="0">
                <a:solidFill>
                  <a:srgbClr val="0000FF"/>
                </a:solidFill>
              </a:rPr>
              <a:t>Solution</a:t>
            </a: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7109" name="Object 5"/>
          <p:cNvGraphicFramePr>
            <a:graphicFrameLocks noChangeAspect="1"/>
          </p:cNvGraphicFramePr>
          <p:nvPr/>
        </p:nvGraphicFramePr>
        <p:xfrm>
          <a:off x="1600200" y="1600200"/>
          <a:ext cx="6477000" cy="2514600"/>
        </p:xfrm>
        <a:graphic>
          <a:graphicData uri="http://schemas.openxmlformats.org/presentationml/2006/ole">
            <p:oleObj spid="_x0000_s47109" name="Visio" r:id="rId5" imgW="4294822" imgH="1163288" progId="Visio.Drawing.11">
              <p:embed/>
            </p:oleObj>
          </a:graphicData>
        </a:graphic>
      </p:graphicFrame>
      <p:graphicFrame>
        <p:nvGraphicFramePr>
          <p:cNvPr id="47112" name="Object 8"/>
          <p:cNvGraphicFramePr>
            <a:graphicFrameLocks noChangeAspect="1"/>
          </p:cNvGraphicFramePr>
          <p:nvPr/>
        </p:nvGraphicFramePr>
        <p:xfrm>
          <a:off x="0" y="4267200"/>
          <a:ext cx="4038600" cy="2133600"/>
        </p:xfrm>
        <a:graphic>
          <a:graphicData uri="http://schemas.openxmlformats.org/presentationml/2006/ole">
            <p:oleObj spid="_x0000_s47112" name="Visio" r:id="rId6" imgW="2740710" imgH="1163144" progId="Visio.Drawing.11">
              <p:embed/>
            </p:oleObj>
          </a:graphicData>
        </a:graphic>
      </p:graphicFrame>
      <p:graphicFrame>
        <p:nvGraphicFramePr>
          <p:cNvPr id="47113" name="Object 9"/>
          <p:cNvGraphicFramePr>
            <a:graphicFrameLocks noChangeAspect="1"/>
          </p:cNvGraphicFramePr>
          <p:nvPr/>
        </p:nvGraphicFramePr>
        <p:xfrm>
          <a:off x="4495800" y="4267200"/>
          <a:ext cx="3200400" cy="2133600"/>
        </p:xfrm>
        <a:graphic>
          <a:graphicData uri="http://schemas.openxmlformats.org/presentationml/2006/ole">
            <p:oleObj spid="_x0000_s47113" name="Visio" r:id="rId7" imgW="2740710" imgH="1163144" progId="Visio.Drawing.11">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7112"/>
                                        </p:tgtEl>
                                        <p:attrNameLst>
                                          <p:attrName>style.visibility</p:attrName>
                                        </p:attrNameLst>
                                      </p:cBhvr>
                                      <p:to>
                                        <p:strVal val="visible"/>
                                      </p:to>
                                    </p:set>
                                    <p:animEffect transition="in" filter="box(in)">
                                      <p:cBhvr>
                                        <p:cTn id="12" dur="500"/>
                                        <p:tgtEl>
                                          <p:spTgt spid="471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7113"/>
                                        </p:tgtEl>
                                        <p:attrNameLst>
                                          <p:attrName>style.visibility</p:attrName>
                                        </p:attrNameLst>
                                      </p:cBhvr>
                                      <p:to>
                                        <p:strVal val="visible"/>
                                      </p:to>
                                    </p:set>
                                    <p:animEffect transition="in" filter="box(in)">
                                      <p:cBhvr>
                                        <p:cTn id="17" dur="5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REVISION EXERCISE</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7111" name="Object 7"/>
          <p:cNvGraphicFramePr>
            <a:graphicFrameLocks noChangeAspect="1"/>
          </p:cNvGraphicFramePr>
          <p:nvPr/>
        </p:nvGraphicFramePr>
        <p:xfrm>
          <a:off x="-76200" y="3581400"/>
          <a:ext cx="4495800" cy="1524000"/>
        </p:xfrm>
        <a:graphic>
          <a:graphicData uri="http://schemas.openxmlformats.org/presentationml/2006/ole">
            <p:oleObj spid="_x0000_s48132" name="Equation" r:id="rId5" imgW="660240" imgH="393480" progId="Equation.3">
              <p:embed/>
            </p:oleObj>
          </a:graphicData>
        </a:graphic>
      </p:graphicFrame>
      <p:graphicFrame>
        <p:nvGraphicFramePr>
          <p:cNvPr id="48134" name="Object 6"/>
          <p:cNvGraphicFramePr>
            <a:graphicFrameLocks noChangeAspect="1"/>
          </p:cNvGraphicFramePr>
          <p:nvPr/>
        </p:nvGraphicFramePr>
        <p:xfrm>
          <a:off x="1143000" y="990600"/>
          <a:ext cx="7391400" cy="2590800"/>
        </p:xfrm>
        <a:graphic>
          <a:graphicData uri="http://schemas.openxmlformats.org/presentationml/2006/ole">
            <p:oleObj spid="_x0000_s48134" name="Visio" r:id="rId6" imgW="2109048" imgH="1084053" progId="Visio.Drawing.11">
              <p:embed/>
            </p:oleObj>
          </a:graphicData>
        </a:graphic>
      </p:graphicFrame>
      <p:graphicFrame>
        <p:nvGraphicFramePr>
          <p:cNvPr id="48138" name="Object 10"/>
          <p:cNvGraphicFramePr>
            <a:graphicFrameLocks noChangeAspect="1"/>
          </p:cNvGraphicFramePr>
          <p:nvPr/>
        </p:nvGraphicFramePr>
        <p:xfrm>
          <a:off x="4343400" y="3810000"/>
          <a:ext cx="4572000" cy="1600200"/>
        </p:xfrm>
        <a:graphic>
          <a:graphicData uri="http://schemas.openxmlformats.org/presentationml/2006/ole">
            <p:oleObj spid="_x0000_s48138" name="Equation" r:id="rId7" imgW="1506931" imgH="400529"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7111"/>
                                        </p:tgtEl>
                                        <p:attrNameLst>
                                          <p:attrName>style.visibility</p:attrName>
                                        </p:attrNameLst>
                                      </p:cBhvr>
                                      <p:to>
                                        <p:strVal val="visible"/>
                                      </p:to>
                                    </p:set>
                                    <p:animEffect transition="in" filter="box(in)">
                                      <p:cBhvr>
                                        <p:cTn id="7" dur="500"/>
                                        <p:tgtEl>
                                          <p:spTgt spid="471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8138"/>
                                        </p:tgtEl>
                                        <p:attrNameLst>
                                          <p:attrName>style.visibility</p:attrName>
                                        </p:attrNameLst>
                                      </p:cBhvr>
                                      <p:to>
                                        <p:strVal val="visible"/>
                                      </p:to>
                                    </p:set>
                                    <p:animEffect transition="in" filter="box(in)">
                                      <p:cBhvr>
                                        <p:cTn id="12" dur="500"/>
                                        <p:tgtEl>
                                          <p:spTgt spid="48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REVISION EXERCISE</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2229" name="Object 5"/>
          <p:cNvGraphicFramePr>
            <a:graphicFrameLocks noChangeAspect="1"/>
          </p:cNvGraphicFramePr>
          <p:nvPr/>
        </p:nvGraphicFramePr>
        <p:xfrm>
          <a:off x="1143000" y="762000"/>
          <a:ext cx="7772400" cy="3581400"/>
        </p:xfrm>
        <a:graphic>
          <a:graphicData uri="http://schemas.openxmlformats.org/presentationml/2006/ole">
            <p:oleObj spid="_x0000_s52229" name="Visio" r:id="rId5" imgW="2740710" imgH="1163144" progId="Visio.Drawing.11">
              <p:embed/>
            </p:oleObj>
          </a:graphicData>
        </a:graphic>
      </p:graphicFrame>
      <p:sp>
        <p:nvSpPr>
          <p:cNvPr id="5223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2230" name="Object 6"/>
          <p:cNvGraphicFramePr>
            <a:graphicFrameLocks noChangeAspect="1"/>
          </p:cNvGraphicFramePr>
          <p:nvPr/>
        </p:nvGraphicFramePr>
        <p:xfrm>
          <a:off x="1600200" y="4191000"/>
          <a:ext cx="6477000" cy="2276475"/>
        </p:xfrm>
        <a:graphic>
          <a:graphicData uri="http://schemas.openxmlformats.org/presentationml/2006/ole">
            <p:oleObj spid="_x0000_s52230" name="Equation" r:id="rId6" imgW="3200400" imgH="1676400" progId="Equation.3">
              <p:embed/>
            </p:oleObj>
          </a:graphicData>
        </a:graphic>
      </p:graphicFrame>
      <p:sp>
        <p:nvSpPr>
          <p:cNvPr id="52232" name="Rectangle 8"/>
          <p:cNvSpPr>
            <a:spLocks noChangeArrowheads="1"/>
          </p:cNvSpPr>
          <p:nvPr/>
        </p:nvSpPr>
        <p:spPr bwMode="auto">
          <a:xfrm>
            <a:off x="0" y="1666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7"/>
          <p:cNvGraphicFramePr>
            <a:graphicFrameLocks noChangeAspect="1"/>
          </p:cNvGraphicFramePr>
          <p:nvPr/>
        </p:nvGraphicFramePr>
        <p:xfrm>
          <a:off x="7010400" y="1752600"/>
          <a:ext cx="533400" cy="825500"/>
        </p:xfrm>
        <a:graphic>
          <a:graphicData uri="http://schemas.openxmlformats.org/presentationml/2006/ole">
            <p:oleObj spid="_x0000_s52231" name="Equation" r:id="rId7" imgW="533160" imgH="82548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2229">
                                            <p:subSp spid="_x0000_s52229"/>
                                          </p:spTgt>
                                        </p:tgtEl>
                                        <p:attrNameLst>
                                          <p:attrName>style.visibility</p:attrName>
                                        </p:attrNameLst>
                                      </p:cBhvr>
                                      <p:to>
                                        <p:strVal val="visible"/>
                                      </p:to>
                                    </p:set>
                                    <p:animEffect transition="in" filter="box(in)">
                                      <p:cBhvr>
                                        <p:cTn id="7" dur="500"/>
                                        <p:tgtEl>
                                          <p:spTgt spid="52229">
                                            <p:subSp spid="_x0000_s52229"/>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2230"/>
                                        </p:tgtEl>
                                        <p:attrNameLst>
                                          <p:attrName>style.visibility</p:attrName>
                                        </p:attrNameLst>
                                      </p:cBhvr>
                                      <p:to>
                                        <p:strVal val="visible"/>
                                      </p:to>
                                    </p:set>
                                    <p:animEffect transition="in" filter="box(in)">
                                      <p:cBhvr>
                                        <p:cTn id="12"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Group Assignment 1</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Find the value of the current in all resistors of the circuit below using total resistance and voltage drop principles. </a:t>
            </a:r>
            <a:r>
              <a:rPr lang="en-US" sz="2800" dirty="0" smtClean="0">
                <a:solidFill>
                  <a:srgbClr val="0000FF"/>
                </a:solidFill>
              </a:rPr>
              <a:t>DO NOT </a:t>
            </a:r>
            <a:r>
              <a:rPr lang="en-US" sz="2800" dirty="0" smtClean="0">
                <a:solidFill>
                  <a:schemeClr val="tx1"/>
                </a:solidFill>
              </a:rPr>
              <a:t>use current division rule.</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rgbClr val="0000FF"/>
                </a:solidFill>
              </a:rPr>
              <a:t>Submission date: </a:t>
            </a:r>
            <a:r>
              <a:rPr lang="en-US" sz="2800" dirty="0" smtClean="0">
                <a:solidFill>
                  <a:schemeClr val="tx1"/>
                </a:solidFill>
              </a:rPr>
              <a:t>God willing a week today </a:t>
            </a:r>
          </a:p>
          <a:p>
            <a:pPr algn="just"/>
            <a:r>
              <a:rPr lang="en-US" sz="2800" dirty="0" smtClean="0">
                <a:solidFill>
                  <a:srgbClr val="0000FF"/>
                </a:solidFill>
              </a:rPr>
              <a:t>Submission time: </a:t>
            </a:r>
            <a:r>
              <a:rPr lang="en-US" sz="2800" dirty="0" smtClean="0">
                <a:solidFill>
                  <a:schemeClr val="tx1"/>
                </a:solidFill>
              </a:rPr>
              <a:t>Before lecture starts</a:t>
            </a:r>
          </a:p>
          <a:p>
            <a:pPr algn="just"/>
            <a:r>
              <a:rPr lang="en-US" sz="2800" dirty="0" smtClean="0">
                <a:solidFill>
                  <a:srgbClr val="0000FF"/>
                </a:solidFill>
              </a:rPr>
              <a:t>Where to submit: </a:t>
            </a:r>
            <a:r>
              <a:rPr lang="en-US" sz="2800" dirty="0" smtClean="0">
                <a:solidFill>
                  <a:schemeClr val="tx1"/>
                </a:solidFill>
              </a:rPr>
              <a:t>Electrical Engineering office</a:t>
            </a:r>
          </a:p>
          <a:p>
            <a:pPr algn="just"/>
            <a:endParaRPr lang="en-US" sz="2800" dirty="0" smtClean="0">
              <a:solidFill>
                <a:srgbClr val="0000FF"/>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9156" name="Object 4"/>
          <p:cNvGraphicFramePr>
            <a:graphicFrameLocks noChangeAspect="1"/>
          </p:cNvGraphicFramePr>
          <p:nvPr/>
        </p:nvGraphicFramePr>
        <p:xfrm>
          <a:off x="685800" y="2438400"/>
          <a:ext cx="7543800" cy="2895600"/>
        </p:xfrm>
        <a:graphic>
          <a:graphicData uri="http://schemas.openxmlformats.org/presentationml/2006/ole">
            <p:oleObj spid="_x0000_s49156" name="Visio" r:id="rId5" imgW="4294759" imgH="1163144" progId="Visio.Drawing.11">
              <p:embed/>
            </p:oleObj>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CURRENT LAW(KCL)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buFont typeface="Wingdings" pitchFamily="2" charset="2"/>
              <a:buChar char="v"/>
            </a:pPr>
            <a:r>
              <a:rPr lang="en-US" sz="7000" dirty="0" smtClean="0">
                <a:solidFill>
                  <a:srgbClr val="0000FF"/>
                </a:solidFill>
              </a:rPr>
              <a:t> </a:t>
            </a:r>
            <a:r>
              <a:rPr lang="en-US" sz="11200" dirty="0" smtClean="0">
                <a:solidFill>
                  <a:srgbClr val="0000FF"/>
                </a:solidFill>
              </a:rPr>
              <a:t>The Law</a:t>
            </a:r>
          </a:p>
          <a:p>
            <a:pPr algn="just"/>
            <a:r>
              <a:rPr lang="en-US" sz="11200" dirty="0" smtClean="0">
                <a:solidFill>
                  <a:schemeClr val="tx1"/>
                </a:solidFill>
              </a:rPr>
              <a:t>The sum of currents entering a node equals the sum of currents leaving the node.</a:t>
            </a: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800" dirty="0" smtClean="0">
              <a:solidFill>
                <a:schemeClr val="tx1"/>
              </a:solidFill>
            </a:endParaRPr>
          </a:p>
          <a:p>
            <a:pPr algn="just"/>
            <a:endParaRPr lang="en-US" sz="11200" dirty="0" smtClean="0">
              <a:solidFill>
                <a:schemeClr val="tx1"/>
              </a:solidFill>
            </a:endParaRPr>
          </a:p>
          <a:p>
            <a:pPr algn="just"/>
            <a:r>
              <a:rPr lang="en-US" sz="11200" dirty="0" smtClean="0">
                <a:solidFill>
                  <a:schemeClr val="tx1"/>
                </a:solidFill>
              </a:rPr>
              <a:t>Sum of currents entering </a:t>
            </a:r>
            <a:r>
              <a:rPr lang="en-US" sz="5900" dirty="0" smtClean="0">
                <a:solidFill>
                  <a:schemeClr val="tx1"/>
                </a:solidFill>
              </a:rPr>
              <a:t>                                    </a:t>
            </a:r>
          </a:p>
          <a:p>
            <a:pPr algn="just"/>
            <a:endParaRPr lang="en-US" sz="5900" dirty="0" smtClean="0">
              <a:solidFill>
                <a:schemeClr val="tx1"/>
              </a:solidFill>
            </a:endParaRPr>
          </a:p>
          <a:p>
            <a:pPr algn="just"/>
            <a:r>
              <a:rPr lang="en-US" sz="11200" dirty="0" smtClean="0">
                <a:solidFill>
                  <a:schemeClr val="tx1"/>
                </a:solidFill>
              </a:rPr>
              <a:t>Sum of currents Leaving</a:t>
            </a:r>
            <a:r>
              <a:rPr lang="en-US" sz="5900" dirty="0" smtClean="0">
                <a:solidFill>
                  <a:schemeClr val="tx1"/>
                </a:solidFill>
              </a:rPr>
              <a:t> </a:t>
            </a:r>
          </a:p>
          <a:p>
            <a:pPr algn="just"/>
            <a:endParaRPr lang="en-US" sz="1800" dirty="0" smtClean="0">
              <a:solidFill>
                <a:srgbClr val="0000FF"/>
              </a:solidFill>
            </a:endParaRPr>
          </a:p>
          <a:p>
            <a:pPr algn="just"/>
            <a:endParaRPr lang="en-US" sz="1800" dirty="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r>
              <a:rPr lang="en-US" sz="11200" dirty="0" smtClean="0">
                <a:solidFill>
                  <a:srgbClr val="0000FF"/>
                </a:solidFill>
              </a:rPr>
              <a:t>Applying KCL</a:t>
            </a: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r>
              <a:rPr lang="en-US" sz="1800" dirty="0">
                <a:solidFill>
                  <a:srgbClr val="0000FF"/>
                </a:solidFill>
              </a:rPr>
              <a:t>	</a:t>
            </a: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25602" name="Object 2"/>
          <p:cNvGraphicFramePr>
            <a:graphicFrameLocks noChangeAspect="1"/>
          </p:cNvGraphicFramePr>
          <p:nvPr/>
        </p:nvGraphicFramePr>
        <p:xfrm>
          <a:off x="1676401" y="2438400"/>
          <a:ext cx="4419599" cy="2438400"/>
        </p:xfrm>
        <a:graphic>
          <a:graphicData uri="http://schemas.openxmlformats.org/presentationml/2006/ole">
            <p:oleObj spid="_x0000_s25602" name="Visio" r:id="rId5" imgW="1326130" imgH="1056340" progId="Visio.Drawing.11">
              <p:embed/>
            </p:oleObj>
          </a:graphicData>
        </a:graphic>
      </p:graphicFrame>
      <p:graphicFrame>
        <p:nvGraphicFramePr>
          <p:cNvPr id="25603" name="Object 3"/>
          <p:cNvGraphicFramePr>
            <a:graphicFrameLocks noChangeAspect="1"/>
          </p:cNvGraphicFramePr>
          <p:nvPr/>
        </p:nvGraphicFramePr>
        <p:xfrm>
          <a:off x="2971800" y="6019800"/>
          <a:ext cx="4038600" cy="838200"/>
        </p:xfrm>
        <a:graphic>
          <a:graphicData uri="http://schemas.openxmlformats.org/presentationml/2006/ole">
            <p:oleObj spid="_x0000_s25603" name="Equation" r:id="rId6" imgW="1489191" imgH="247619" progId="Equation.3">
              <p:embed/>
            </p:oleObj>
          </a:graphicData>
        </a:graphic>
      </p:graphicFrame>
      <p:graphicFrame>
        <p:nvGraphicFramePr>
          <p:cNvPr id="25604" name="Object 4"/>
          <p:cNvGraphicFramePr>
            <a:graphicFrameLocks noChangeAspect="1"/>
          </p:cNvGraphicFramePr>
          <p:nvPr/>
        </p:nvGraphicFramePr>
        <p:xfrm>
          <a:off x="4965700" y="4724400"/>
          <a:ext cx="1587500" cy="609600"/>
        </p:xfrm>
        <a:graphic>
          <a:graphicData uri="http://schemas.openxmlformats.org/presentationml/2006/ole">
            <p:oleObj spid="_x0000_s25604" name="Equation" r:id="rId7" imgW="1218960" imgH="431640" progId="Equation.3">
              <p:embed/>
            </p:oleObj>
          </a:graphicData>
        </a:graphic>
      </p:graphicFrame>
      <p:sp>
        <p:nvSpPr>
          <p:cNvPr id="9" name="Right Arrow 8"/>
          <p:cNvSpPr/>
          <p:nvPr/>
        </p:nvSpPr>
        <p:spPr>
          <a:xfrm>
            <a:off x="4343400" y="4953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343400" y="56388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605" name="Object 5"/>
          <p:cNvGraphicFramePr>
            <a:graphicFrameLocks noChangeAspect="1"/>
          </p:cNvGraphicFramePr>
          <p:nvPr/>
        </p:nvGraphicFramePr>
        <p:xfrm>
          <a:off x="4953000" y="5410200"/>
          <a:ext cx="1828800" cy="609600"/>
        </p:xfrm>
        <a:graphic>
          <a:graphicData uri="http://schemas.openxmlformats.org/presentationml/2006/ole">
            <p:oleObj spid="_x0000_s25605" name="Equation" r:id="rId8" imgW="1269720" imgH="431640" progId="Equation.3">
              <p:embed/>
            </p:oleObj>
          </a:graphicData>
        </a:graphic>
      </p:graphicFrame>
      <p:sp>
        <p:nvSpPr>
          <p:cNvPr id="12" name="Right Arrow 11"/>
          <p:cNvSpPr/>
          <p:nvPr/>
        </p:nvSpPr>
        <p:spPr>
          <a:xfrm>
            <a:off x="2514600" y="63246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5602"/>
                                        </p:tgtEl>
                                        <p:attrNameLst>
                                          <p:attrName>style.visibility</p:attrName>
                                        </p:attrNameLst>
                                      </p:cBhvr>
                                      <p:to>
                                        <p:strVal val="visible"/>
                                      </p:to>
                                    </p:set>
                                    <p:animEffect transition="in" filter="box(in)">
                                      <p:cBhvr>
                                        <p:cTn id="15" dur="500"/>
                                        <p:tgtEl>
                                          <p:spTgt spid="25602"/>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27" end="27"/>
                                            </p:txEl>
                                          </p:spTgt>
                                        </p:tgtEl>
                                        <p:attrNameLst>
                                          <p:attrName>style.visibility</p:attrName>
                                        </p:attrNameLst>
                                      </p:cBhvr>
                                      <p:to>
                                        <p:strVal val="visible"/>
                                      </p:to>
                                    </p:set>
                                    <p:animEffect transition="in" filter="box(in)">
                                      <p:cBhvr>
                                        <p:cTn id="20" dur="500"/>
                                        <p:tgtEl>
                                          <p:spTgt spid="3">
                                            <p:txEl>
                                              <p:pRg st="27" end="2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ox(in)">
                                      <p:cBhvr>
                                        <p:cTn id="25" dur="500"/>
                                        <p:tgtEl>
                                          <p:spTgt spid="9"/>
                                        </p:tgtEl>
                                      </p:cBhvr>
                                    </p:animEffect>
                                  </p:childTnLst>
                                </p:cTn>
                              </p:par>
                              <p:par>
                                <p:cTn id="26" presetID="4" presetClass="entr" presetSubtype="16" fill="hold" nodeType="withEffect">
                                  <p:stCondLst>
                                    <p:cond delay="0"/>
                                  </p:stCondLst>
                                  <p:childTnLst>
                                    <p:set>
                                      <p:cBhvr>
                                        <p:cTn id="27" dur="1" fill="hold">
                                          <p:stCondLst>
                                            <p:cond delay="0"/>
                                          </p:stCondLst>
                                        </p:cTn>
                                        <p:tgtEl>
                                          <p:spTgt spid="25604"/>
                                        </p:tgtEl>
                                        <p:attrNameLst>
                                          <p:attrName>style.visibility</p:attrName>
                                        </p:attrNameLst>
                                      </p:cBhvr>
                                      <p:to>
                                        <p:strVal val="visible"/>
                                      </p:to>
                                    </p:set>
                                    <p:animEffect transition="in" filter="box(in)">
                                      <p:cBhvr>
                                        <p:cTn id="28" dur="500"/>
                                        <p:tgtEl>
                                          <p:spTgt spid="25604"/>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3">
                                            <p:txEl>
                                              <p:pRg st="29" end="29"/>
                                            </p:txEl>
                                          </p:spTgt>
                                        </p:tgtEl>
                                        <p:attrNameLst>
                                          <p:attrName>style.visibility</p:attrName>
                                        </p:attrNameLst>
                                      </p:cBhvr>
                                      <p:to>
                                        <p:strVal val="visible"/>
                                      </p:to>
                                    </p:set>
                                    <p:animEffect transition="in" filter="box(in)">
                                      <p:cBhvr>
                                        <p:cTn id="33" dur="500"/>
                                        <p:tgtEl>
                                          <p:spTgt spid="3">
                                            <p:txEl>
                                              <p:pRg st="29" end="2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ox(in)">
                                      <p:cBhvr>
                                        <p:cTn id="38" dur="500"/>
                                        <p:tgtEl>
                                          <p:spTgt spid="10"/>
                                        </p:tgtEl>
                                      </p:cBhvr>
                                    </p:animEffect>
                                  </p:childTnLst>
                                </p:cTn>
                              </p:par>
                              <p:par>
                                <p:cTn id="39" presetID="4" presetClass="entr" presetSubtype="16" fill="hold" nodeType="withEffect">
                                  <p:stCondLst>
                                    <p:cond delay="0"/>
                                  </p:stCondLst>
                                  <p:childTnLst>
                                    <p:set>
                                      <p:cBhvr>
                                        <p:cTn id="40" dur="1" fill="hold">
                                          <p:stCondLst>
                                            <p:cond delay="0"/>
                                          </p:stCondLst>
                                        </p:cTn>
                                        <p:tgtEl>
                                          <p:spTgt spid="25605"/>
                                        </p:tgtEl>
                                        <p:attrNameLst>
                                          <p:attrName>style.visibility</p:attrName>
                                        </p:attrNameLst>
                                      </p:cBhvr>
                                      <p:to>
                                        <p:strVal val="visible"/>
                                      </p:to>
                                    </p:set>
                                    <p:animEffect transition="in" filter="box(in)">
                                      <p:cBhvr>
                                        <p:cTn id="41" dur="500"/>
                                        <p:tgtEl>
                                          <p:spTgt spid="2560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xEl>
                                              <p:pRg st="34" end="34"/>
                                            </p:txEl>
                                          </p:spTgt>
                                        </p:tgtEl>
                                        <p:attrNameLst>
                                          <p:attrName>style.visibility</p:attrName>
                                        </p:attrNameLst>
                                      </p:cBhvr>
                                      <p:to>
                                        <p:strVal val="visible"/>
                                      </p:to>
                                    </p:set>
                                    <p:animEffect transition="in" filter="box(in)">
                                      <p:cBhvr>
                                        <p:cTn id="46" dur="500"/>
                                        <p:tgtEl>
                                          <p:spTgt spid="3">
                                            <p:txEl>
                                              <p:pRg st="34" end="3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ox(in)">
                                      <p:cBhvr>
                                        <p:cTn id="51" dur="500"/>
                                        <p:tgtEl>
                                          <p:spTgt spid="12"/>
                                        </p:tgtEl>
                                      </p:cBhvr>
                                    </p:animEffect>
                                  </p:childTnLst>
                                </p:cTn>
                              </p:par>
                              <p:par>
                                <p:cTn id="52" presetID="4" presetClass="entr" presetSubtype="16" fill="hold" nodeType="withEffect">
                                  <p:stCondLst>
                                    <p:cond delay="0"/>
                                  </p:stCondLst>
                                  <p:childTnLst>
                                    <p:set>
                                      <p:cBhvr>
                                        <p:cTn id="53" dur="1" fill="hold">
                                          <p:stCondLst>
                                            <p:cond delay="0"/>
                                          </p:stCondLst>
                                        </p:cTn>
                                        <p:tgtEl>
                                          <p:spTgt spid="25603"/>
                                        </p:tgtEl>
                                        <p:attrNameLst>
                                          <p:attrName>style.visibility</p:attrName>
                                        </p:attrNameLst>
                                      </p:cBhvr>
                                      <p:to>
                                        <p:strVal val="visible"/>
                                      </p:to>
                                    </p:set>
                                    <p:animEffect transition="in" filter="box(in)">
                                      <p:cBhvr>
                                        <p:cTn id="54"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CURRENT LAW(KCL)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32500" lnSpcReduction="20000"/>
          </a:bodyPr>
          <a:lstStyle/>
          <a:p>
            <a:pPr algn="just">
              <a:buFont typeface="Wingdings" pitchFamily="2" charset="2"/>
              <a:buChar char="v"/>
            </a:pPr>
            <a:r>
              <a:rPr lang="en-US" sz="7000" dirty="0" smtClean="0">
                <a:solidFill>
                  <a:srgbClr val="0000FF"/>
                </a:solidFill>
              </a:rPr>
              <a:t> </a:t>
            </a:r>
            <a:r>
              <a:rPr lang="en-US" sz="8600" dirty="0" smtClean="0">
                <a:solidFill>
                  <a:srgbClr val="0000FF"/>
                </a:solidFill>
              </a:rPr>
              <a:t>Example</a:t>
            </a:r>
          </a:p>
          <a:p>
            <a:pPr algn="just"/>
            <a:r>
              <a:rPr lang="en-US" sz="8600" dirty="0" smtClean="0">
                <a:solidFill>
                  <a:schemeClr val="tx1"/>
                </a:solidFill>
              </a:rPr>
              <a:t>Find the value of </a:t>
            </a:r>
            <a:r>
              <a:rPr lang="en-US" sz="8600" i="1" dirty="0" err="1" smtClean="0">
                <a:solidFill>
                  <a:schemeClr val="tx1"/>
                </a:solidFill>
                <a:latin typeface="Times New Roman" pitchFamily="18" charset="0"/>
                <a:cs typeface="Times New Roman" pitchFamily="18" charset="0"/>
              </a:rPr>
              <a:t>i</a:t>
            </a:r>
            <a:r>
              <a:rPr lang="en-US" sz="8600" dirty="0" smtClean="0">
                <a:solidFill>
                  <a:schemeClr val="tx1"/>
                </a:solidFill>
              </a:rPr>
              <a:t> in the figure below.</a:t>
            </a:r>
          </a:p>
          <a:p>
            <a:pPr algn="just"/>
            <a:endParaRPr lang="en-US" sz="8600" dirty="0" smtClean="0">
              <a:solidFill>
                <a:schemeClr val="tx1"/>
              </a:solidFill>
            </a:endParaRPr>
          </a:p>
          <a:p>
            <a:pPr algn="just"/>
            <a:endParaRPr lang="en-US" sz="8600" dirty="0" smtClean="0">
              <a:solidFill>
                <a:schemeClr val="tx1"/>
              </a:solidFill>
            </a:endParaRPr>
          </a:p>
          <a:p>
            <a:pPr algn="just"/>
            <a:endParaRPr lang="en-US" sz="8600" dirty="0" smtClean="0">
              <a:solidFill>
                <a:schemeClr val="tx1"/>
              </a:solidFill>
            </a:endParaRPr>
          </a:p>
          <a:p>
            <a:pPr algn="just"/>
            <a:endParaRPr lang="en-US" sz="8600" dirty="0" smtClean="0">
              <a:solidFill>
                <a:schemeClr val="tx1"/>
              </a:solidFill>
            </a:endParaRPr>
          </a:p>
          <a:p>
            <a:pPr algn="just"/>
            <a:endParaRPr lang="en-US" sz="8600" dirty="0" smtClean="0">
              <a:solidFill>
                <a:schemeClr val="tx1"/>
              </a:solidFill>
            </a:endParaRPr>
          </a:p>
          <a:p>
            <a:pPr algn="just"/>
            <a:r>
              <a:rPr lang="en-US" sz="8600" dirty="0" smtClean="0">
                <a:solidFill>
                  <a:srgbClr val="0000FF"/>
                </a:solidFill>
              </a:rPr>
              <a:t>Solution</a:t>
            </a:r>
          </a:p>
          <a:p>
            <a:pPr algn="just"/>
            <a:endParaRPr lang="en-US" sz="8600" dirty="0" smtClean="0">
              <a:solidFill>
                <a:schemeClr val="tx1"/>
              </a:solidFill>
            </a:endParaRPr>
          </a:p>
          <a:p>
            <a:pPr algn="just"/>
            <a:endParaRPr lang="en-US" sz="8600" dirty="0" smtClean="0">
              <a:solidFill>
                <a:schemeClr val="tx1"/>
              </a:solidFill>
            </a:endParaRPr>
          </a:p>
          <a:p>
            <a:pPr algn="just"/>
            <a:endParaRPr lang="en-US" sz="11200" dirty="0" smtClean="0">
              <a:solidFill>
                <a:schemeClr val="tx1"/>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r>
              <a:rPr lang="en-US" sz="1800" dirty="0">
                <a:solidFill>
                  <a:srgbClr val="0000FF"/>
                </a:solidFill>
              </a:rPr>
              <a:t>	</a:t>
            </a: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56326" name="Object 6"/>
          <p:cNvGraphicFramePr>
            <a:graphicFrameLocks noChangeAspect="1"/>
          </p:cNvGraphicFramePr>
          <p:nvPr/>
        </p:nvGraphicFramePr>
        <p:xfrm>
          <a:off x="2133600" y="2057400"/>
          <a:ext cx="5410200" cy="2667000"/>
        </p:xfrm>
        <a:graphic>
          <a:graphicData uri="http://schemas.openxmlformats.org/presentationml/2006/ole">
            <p:oleObj spid="_x0000_s56326" name="Visio" r:id="rId5" imgW="1011230" imgH="905607" progId="Visio.Drawing.11">
              <p:embed/>
            </p:oleObj>
          </a:graphicData>
        </a:graphic>
      </p:graphicFrame>
      <p:graphicFrame>
        <p:nvGraphicFramePr>
          <p:cNvPr id="56327" name="Object 7"/>
          <p:cNvGraphicFramePr>
            <a:graphicFrameLocks noChangeAspect="1"/>
          </p:cNvGraphicFramePr>
          <p:nvPr/>
        </p:nvGraphicFramePr>
        <p:xfrm>
          <a:off x="1447800" y="4876800"/>
          <a:ext cx="4876800" cy="533400"/>
        </p:xfrm>
        <a:graphic>
          <a:graphicData uri="http://schemas.openxmlformats.org/presentationml/2006/ole">
            <p:oleObj spid="_x0000_s56327" name="Equation" r:id="rId6" imgW="2202715" imgH="315448" progId="Equation.3">
              <p:embed/>
            </p:oleObj>
          </a:graphicData>
        </a:graphic>
      </p:graphicFrame>
      <p:graphicFrame>
        <p:nvGraphicFramePr>
          <p:cNvPr id="56328" name="Object 8"/>
          <p:cNvGraphicFramePr>
            <a:graphicFrameLocks noChangeAspect="1"/>
          </p:cNvGraphicFramePr>
          <p:nvPr/>
        </p:nvGraphicFramePr>
        <p:xfrm>
          <a:off x="2570163" y="5562600"/>
          <a:ext cx="2782887" cy="460375"/>
        </p:xfrm>
        <a:graphic>
          <a:graphicData uri="http://schemas.openxmlformats.org/presentationml/2006/ole">
            <p:oleObj spid="_x0000_s56328" name="Equation" r:id="rId7" imgW="1257120" imgH="317160" progId="Equation.3">
              <p:embed/>
            </p:oleObj>
          </a:graphicData>
        </a:graphic>
      </p:graphicFrame>
      <p:graphicFrame>
        <p:nvGraphicFramePr>
          <p:cNvPr id="56329" name="Object 9"/>
          <p:cNvGraphicFramePr>
            <a:graphicFrameLocks noChangeAspect="1"/>
          </p:cNvGraphicFramePr>
          <p:nvPr/>
        </p:nvGraphicFramePr>
        <p:xfrm>
          <a:off x="3643313" y="6096000"/>
          <a:ext cx="1462087" cy="460375"/>
        </p:xfrm>
        <a:graphic>
          <a:graphicData uri="http://schemas.openxmlformats.org/presentationml/2006/ole">
            <p:oleObj spid="_x0000_s56329" name="Equation" r:id="rId8" imgW="660240" imgH="3171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6326"/>
                                        </p:tgtEl>
                                        <p:attrNameLst>
                                          <p:attrName>style.visibility</p:attrName>
                                        </p:attrNameLst>
                                      </p:cBhvr>
                                      <p:to>
                                        <p:strVal val="visible"/>
                                      </p:to>
                                    </p:set>
                                    <p:animEffect transition="in" filter="box(in)">
                                      <p:cBhvr>
                                        <p:cTn id="17" dur="500"/>
                                        <p:tgtEl>
                                          <p:spTgt spid="5632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ox(in)">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6327"/>
                                        </p:tgtEl>
                                        <p:attrNameLst>
                                          <p:attrName>style.visibility</p:attrName>
                                        </p:attrNameLst>
                                      </p:cBhvr>
                                      <p:to>
                                        <p:strVal val="visible"/>
                                      </p:to>
                                    </p:set>
                                    <p:animEffect transition="in" filter="box(in)">
                                      <p:cBhvr>
                                        <p:cTn id="27" dur="500"/>
                                        <p:tgtEl>
                                          <p:spTgt spid="5632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56328"/>
                                        </p:tgtEl>
                                        <p:attrNameLst>
                                          <p:attrName>style.visibility</p:attrName>
                                        </p:attrNameLst>
                                      </p:cBhvr>
                                      <p:to>
                                        <p:strVal val="visible"/>
                                      </p:to>
                                    </p:set>
                                    <p:animEffect transition="in" filter="box(in)">
                                      <p:cBhvr>
                                        <p:cTn id="32" dur="500"/>
                                        <p:tgtEl>
                                          <p:spTgt spid="5632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6329"/>
                                        </p:tgtEl>
                                        <p:attrNameLst>
                                          <p:attrName>style.visibility</p:attrName>
                                        </p:attrNameLst>
                                      </p:cBhvr>
                                      <p:to>
                                        <p:strVal val="visible"/>
                                      </p:to>
                                    </p:set>
                                    <p:animEffect transition="in" filter="box(in)">
                                      <p:cBhvr>
                                        <p:cTn id="37" dur="500"/>
                                        <p:tgtEl>
                                          <p:spTgt spid="5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CURRENT LAW(KCL)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buFont typeface="Wingdings" pitchFamily="2" charset="2"/>
              <a:buChar char="v"/>
            </a:pPr>
            <a:r>
              <a:rPr lang="en-US" sz="11200" dirty="0" smtClean="0">
                <a:solidFill>
                  <a:srgbClr val="0000FF"/>
                </a:solidFill>
              </a:rPr>
              <a:t> Self assessment</a:t>
            </a:r>
          </a:p>
          <a:p>
            <a:pPr algn="just"/>
            <a:r>
              <a:rPr lang="en-US" sz="11200" dirty="0" smtClean="0">
                <a:solidFill>
                  <a:schemeClr val="tx1"/>
                </a:solidFill>
              </a:rPr>
              <a:t>Find the value of </a:t>
            </a:r>
            <a:r>
              <a:rPr lang="en-US" sz="11200" i="1" dirty="0" err="1" smtClean="0">
                <a:solidFill>
                  <a:schemeClr val="tx1"/>
                </a:solidFill>
                <a:latin typeface="Times New Roman" pitchFamily="18" charset="0"/>
                <a:cs typeface="Times New Roman" pitchFamily="18" charset="0"/>
              </a:rPr>
              <a:t>i</a:t>
            </a:r>
            <a:r>
              <a:rPr lang="en-US" sz="11200" dirty="0" smtClean="0">
                <a:solidFill>
                  <a:schemeClr val="tx1"/>
                </a:solidFill>
              </a:rPr>
              <a:t> in the figure below.</a:t>
            </a: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rgbClr val="0000FF"/>
              </a:solidFill>
            </a:endParaRPr>
          </a:p>
          <a:p>
            <a:pPr algn="just"/>
            <a:r>
              <a:rPr lang="en-US" sz="11200" dirty="0" smtClean="0">
                <a:solidFill>
                  <a:srgbClr val="0000FF"/>
                </a:solidFill>
              </a:rPr>
              <a:t>ANS</a:t>
            </a:r>
          </a:p>
          <a:p>
            <a:pPr algn="just"/>
            <a:endParaRPr lang="en-US" sz="8600" dirty="0" smtClean="0">
              <a:solidFill>
                <a:schemeClr val="tx1"/>
              </a:solidFill>
            </a:endParaRPr>
          </a:p>
          <a:p>
            <a:pPr algn="just"/>
            <a:endParaRPr lang="en-US" sz="8600" dirty="0" smtClean="0">
              <a:solidFill>
                <a:schemeClr val="tx1"/>
              </a:solidFill>
            </a:endParaRPr>
          </a:p>
          <a:p>
            <a:pPr algn="just"/>
            <a:endParaRPr lang="en-US" sz="11200" dirty="0" smtClean="0">
              <a:solidFill>
                <a:schemeClr val="tx1"/>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r>
              <a:rPr lang="en-US" sz="1800" dirty="0">
                <a:solidFill>
                  <a:srgbClr val="0000FF"/>
                </a:solidFill>
              </a:rPr>
              <a:t>	</a:t>
            </a: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56326" name="Object 6"/>
          <p:cNvGraphicFramePr>
            <a:graphicFrameLocks noChangeAspect="1"/>
          </p:cNvGraphicFramePr>
          <p:nvPr/>
        </p:nvGraphicFramePr>
        <p:xfrm>
          <a:off x="1752600" y="2209800"/>
          <a:ext cx="5562600" cy="3048000"/>
        </p:xfrm>
        <a:graphic>
          <a:graphicData uri="http://schemas.openxmlformats.org/presentationml/2006/ole">
            <p:oleObj spid="_x0000_s57346" name="Visio" r:id="rId5" imgW="1013088" imgH="900498" progId="Visio.Drawing.11">
              <p:embed/>
            </p:oleObj>
          </a:graphicData>
        </a:graphic>
      </p:graphicFrame>
      <p:graphicFrame>
        <p:nvGraphicFramePr>
          <p:cNvPr id="57350" name="Object 6"/>
          <p:cNvGraphicFramePr>
            <a:graphicFrameLocks noChangeAspect="1"/>
          </p:cNvGraphicFramePr>
          <p:nvPr/>
        </p:nvGraphicFramePr>
        <p:xfrm>
          <a:off x="1435100" y="5486400"/>
          <a:ext cx="1917700" cy="685800"/>
        </p:xfrm>
        <a:graphic>
          <a:graphicData uri="http://schemas.openxmlformats.org/presentationml/2006/ole">
            <p:oleObj spid="_x0000_s57350" name="Equation" r:id="rId6" imgW="672840" imgH="31716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56326"/>
                                        </p:tgtEl>
                                        <p:attrNameLst>
                                          <p:attrName>style.visibility</p:attrName>
                                        </p:attrNameLst>
                                      </p:cBhvr>
                                      <p:to>
                                        <p:strVal val="visible"/>
                                      </p:to>
                                    </p:set>
                                    <p:animEffect transition="in" filter="box(in)">
                                      <p:cBhvr>
                                        <p:cTn id="13" dur="500"/>
                                        <p:tgtEl>
                                          <p:spTgt spid="5632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box(in)">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57350"/>
                                        </p:tgtEl>
                                        <p:attrNameLst>
                                          <p:attrName>style.visibility</p:attrName>
                                        </p:attrNameLst>
                                      </p:cBhvr>
                                      <p:to>
                                        <p:strVal val="visible"/>
                                      </p:to>
                                    </p:set>
                                    <p:animEffect transition="in" filter="box(in)">
                                      <p:cBhvr>
                                        <p:cTn id="23"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990600"/>
          </a:xfrm>
        </p:spPr>
        <p:txBody>
          <a:bodyPr>
            <a:normAutofit fontScale="90000"/>
          </a:bodyPr>
          <a:lstStyle/>
          <a:p>
            <a:r>
              <a:rPr lang="en-US" dirty="0" smtClean="0">
                <a:latin typeface="+mn-lt"/>
              </a:rPr>
              <a:t/>
            </a:r>
            <a:br>
              <a:rPr lang="en-US" dirty="0" smtClean="0">
                <a:latin typeface="+mn-lt"/>
              </a:rPr>
            </a:br>
            <a:r>
              <a:rPr lang="en-US" dirty="0" smtClean="0">
                <a:solidFill>
                  <a:srgbClr val="0000FF"/>
                </a:solidFill>
                <a:latin typeface="+mn-lt"/>
              </a:rPr>
              <a:t>METHODOLOGY</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r"/>
            <a:endParaRPr lang="en-US" sz="2800" dirty="0" smtClean="0">
              <a:solidFill>
                <a:schemeClr val="tx1"/>
              </a:solidFill>
            </a:endParaRPr>
          </a:p>
          <a:p>
            <a:pPr algn="just">
              <a:buFont typeface="Wingdings" pitchFamily="2" charset="2"/>
              <a:buChar char="v"/>
            </a:pPr>
            <a:r>
              <a:rPr lang="en-US" sz="2800" dirty="0" smtClean="0">
                <a:solidFill>
                  <a:srgbClr val="0000FF"/>
                </a:solidFill>
              </a:rPr>
              <a:t> </a:t>
            </a:r>
            <a:r>
              <a:rPr lang="en-US" sz="2800" dirty="0" smtClean="0">
                <a:solidFill>
                  <a:schemeClr val="tx1"/>
                </a:solidFill>
              </a:rPr>
              <a:t>Classroom lectures</a:t>
            </a:r>
          </a:p>
          <a:p>
            <a:pPr algn="just">
              <a:buFont typeface="Wingdings" pitchFamily="2" charset="2"/>
              <a:buChar char="v"/>
            </a:pPr>
            <a:r>
              <a:rPr lang="en-US" sz="2800" dirty="0" smtClean="0">
                <a:solidFill>
                  <a:srgbClr val="0000FF"/>
                </a:solidFill>
              </a:rPr>
              <a:t> </a:t>
            </a:r>
            <a:r>
              <a:rPr lang="en-US" sz="2800" dirty="0" smtClean="0">
                <a:solidFill>
                  <a:schemeClr val="tx1"/>
                </a:solidFill>
              </a:rPr>
              <a:t>Laboratory experiments</a:t>
            </a:r>
            <a:endParaRPr lang="en-US" sz="2800" dirty="0">
              <a:solidFill>
                <a:schemeClr val="tx1"/>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VOLTAGE LAW(KVL)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buFont typeface="Wingdings" pitchFamily="2" charset="2"/>
              <a:buChar char="v"/>
            </a:pPr>
            <a:r>
              <a:rPr lang="en-US" sz="11200" dirty="0" smtClean="0">
                <a:solidFill>
                  <a:srgbClr val="0000FF"/>
                </a:solidFill>
              </a:rPr>
              <a:t> The law</a:t>
            </a:r>
          </a:p>
          <a:p>
            <a:pPr algn="just"/>
            <a:r>
              <a:rPr lang="en-US" sz="11200" dirty="0" smtClean="0">
                <a:solidFill>
                  <a:schemeClr val="tx1"/>
                </a:solidFill>
              </a:rPr>
              <a:t>The algebraic sum of the voltages in a loop (closed path) equals zero. Alternatively, in a loop, the algebraic sum of voltage sources equals the algebraic sum of voltage drops.</a:t>
            </a: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r>
              <a:rPr lang="en-US" sz="11200" dirty="0" smtClean="0">
                <a:solidFill>
                  <a:srgbClr val="0000FF"/>
                </a:solidFill>
              </a:rPr>
              <a:t>Loop </a:t>
            </a:r>
            <a:r>
              <a:rPr lang="en-US" sz="11200" dirty="0" err="1" smtClean="0">
                <a:solidFill>
                  <a:srgbClr val="0000FF"/>
                </a:solidFill>
              </a:rPr>
              <a:t>abgha</a:t>
            </a:r>
            <a:endParaRPr lang="en-US" sz="11200" dirty="0" smtClean="0">
              <a:solidFill>
                <a:srgbClr val="0000FF"/>
              </a:solidFill>
            </a:endParaRPr>
          </a:p>
          <a:p>
            <a:pPr algn="just"/>
            <a:endParaRPr lang="en-US" sz="11200" dirty="0" smtClean="0">
              <a:solidFill>
                <a:schemeClr val="tx1"/>
              </a:solidFill>
            </a:endParaRPr>
          </a:p>
          <a:p>
            <a:pPr algn="just"/>
            <a:r>
              <a:rPr lang="en-US" sz="11200" dirty="0" smtClean="0">
                <a:solidFill>
                  <a:srgbClr val="0000FF"/>
                </a:solidFill>
              </a:rPr>
              <a:t>Loop </a:t>
            </a:r>
            <a:r>
              <a:rPr lang="en-US" sz="11200" dirty="0" err="1" smtClean="0">
                <a:solidFill>
                  <a:srgbClr val="0000FF"/>
                </a:solidFill>
              </a:rPr>
              <a:t>adeha</a:t>
            </a:r>
            <a:endParaRPr lang="en-US" sz="11200" dirty="0" smtClean="0">
              <a:solidFill>
                <a:srgbClr val="0000FF"/>
              </a:solidFill>
            </a:endParaRPr>
          </a:p>
          <a:p>
            <a:pPr algn="just"/>
            <a:endParaRPr lang="en-US" sz="11200" dirty="0" smtClean="0">
              <a:solidFill>
                <a:schemeClr val="tx1"/>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r>
              <a:rPr lang="en-US" sz="1800" dirty="0">
                <a:solidFill>
                  <a:srgbClr val="0000FF"/>
                </a:solidFill>
              </a:rPr>
              <a:t>	</a:t>
            </a: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58373" name="Object 5"/>
          <p:cNvGraphicFramePr>
            <a:graphicFrameLocks noChangeAspect="1"/>
          </p:cNvGraphicFramePr>
          <p:nvPr/>
        </p:nvGraphicFramePr>
        <p:xfrm>
          <a:off x="1981200" y="2819400"/>
          <a:ext cx="5486399" cy="2409826"/>
        </p:xfrm>
        <a:graphic>
          <a:graphicData uri="http://schemas.openxmlformats.org/presentationml/2006/ole">
            <p:oleObj spid="_x0000_s58373" name="Visio" r:id="rId5" imgW="3968131" imgH="1467629" progId="Visio.Drawing.11">
              <p:embed/>
            </p:oleObj>
          </a:graphicData>
        </a:graphic>
      </p:graphicFrame>
      <p:cxnSp>
        <p:nvCxnSpPr>
          <p:cNvPr id="11" name="Straight Arrow Connector 10"/>
          <p:cNvCxnSpPr/>
          <p:nvPr/>
        </p:nvCxnSpPr>
        <p:spPr>
          <a:xfrm rot="5400000" flipH="1" flipV="1">
            <a:off x="2553494" y="4304506"/>
            <a:ext cx="381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5400000" flipH="1" flipV="1">
            <a:off x="6363494" y="4304506"/>
            <a:ext cx="381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Oval 13"/>
          <p:cNvSpPr/>
          <p:nvPr/>
        </p:nvSpPr>
        <p:spPr>
          <a:xfrm>
            <a:off x="2362200" y="3200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8374" name="Object 6"/>
          <p:cNvGraphicFramePr>
            <a:graphicFrameLocks noChangeAspect="1"/>
          </p:cNvGraphicFramePr>
          <p:nvPr/>
        </p:nvGraphicFramePr>
        <p:xfrm>
          <a:off x="2362200" y="5334000"/>
          <a:ext cx="1905000" cy="533400"/>
        </p:xfrm>
        <a:graphic>
          <a:graphicData uri="http://schemas.openxmlformats.org/presentationml/2006/ole">
            <p:oleObj spid="_x0000_s58374" name="Visio" r:id="rId6" imgW="863001" imgH="240241" progId="Visio.Drawing.11">
              <p:embed/>
            </p:oleObj>
          </a:graphicData>
        </a:graphic>
      </p:graphicFrame>
      <p:graphicFrame>
        <p:nvGraphicFramePr>
          <p:cNvPr id="58375" name="Object 7"/>
          <p:cNvGraphicFramePr>
            <a:graphicFrameLocks noChangeAspect="1"/>
          </p:cNvGraphicFramePr>
          <p:nvPr/>
        </p:nvGraphicFramePr>
        <p:xfrm>
          <a:off x="2286000" y="6172200"/>
          <a:ext cx="3048000" cy="533400"/>
        </p:xfrm>
        <a:graphic>
          <a:graphicData uri="http://schemas.openxmlformats.org/presentationml/2006/ole">
            <p:oleObj spid="_x0000_s58375" name="Visio" r:id="rId7" imgW="1375349" imgH="240241" progId="Visio.Drawing.11">
              <p:embed/>
            </p:oleObj>
          </a:graphicData>
        </a:graphic>
      </p:graphicFrame>
      <p:sp>
        <p:nvSpPr>
          <p:cNvPr id="17" name="Oval 16"/>
          <p:cNvSpPr/>
          <p:nvPr/>
        </p:nvSpPr>
        <p:spPr>
          <a:xfrm>
            <a:off x="2362200" y="3200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58373"/>
                                        </p:tgtEl>
                                        <p:attrNameLst>
                                          <p:attrName>style.visibility</p:attrName>
                                        </p:attrNameLst>
                                      </p:cBhvr>
                                      <p:to>
                                        <p:strVal val="visible"/>
                                      </p:to>
                                    </p:set>
                                    <p:animEffect transition="in" filter="box(in)">
                                      <p:cBhvr>
                                        <p:cTn id="15" dur="500"/>
                                        <p:tgtEl>
                                          <p:spTgt spid="5837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ox(i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ox(i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ox(in)">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ox(i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0 0 L 0.16354 0.00162 L 0.16354 0.23426 L 0 0.23102 L 0 0 Z " pathEditMode="relative" ptsTypes="AAAAA">
                                      <p:cBhvr>
                                        <p:cTn id="39" dur="5000" fill="hold"/>
                                        <p:tgtEl>
                                          <p:spTgt spid="14"/>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58374"/>
                                        </p:tgtEl>
                                        <p:attrNameLst>
                                          <p:attrName>style.visibility</p:attrName>
                                        </p:attrNameLst>
                                      </p:cBhvr>
                                      <p:to>
                                        <p:strVal val="visible"/>
                                      </p:to>
                                    </p:set>
                                    <p:animEffect transition="in" filter="box(in)">
                                      <p:cBhvr>
                                        <p:cTn id="44" dur="500"/>
                                        <p:tgtEl>
                                          <p:spTgt spid="5837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ox(in)">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ox(in)">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0 0 L 0.4842 0.00162 L 0.4842 0.23264 L -0.00486 0.23102 L 0 0 Z " pathEditMode="relative" ptsTypes="AAAAA">
                                      <p:cBhvr>
                                        <p:cTn id="62" dur="5000" fill="hold"/>
                                        <p:tgtEl>
                                          <p:spTgt spid="17"/>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58375"/>
                                        </p:tgtEl>
                                        <p:attrNameLst>
                                          <p:attrName>style.visibility</p:attrName>
                                        </p:attrNameLst>
                                      </p:cBhvr>
                                      <p:to>
                                        <p:strVal val="visible"/>
                                      </p:to>
                                    </p:set>
                                    <p:animEffect transition="in" filter="box(in)">
                                      <p:cBhvr>
                                        <p:cTn id="67" dur="500"/>
                                        <p:tgtEl>
                                          <p:spTgt spid="5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7" grpId="0" animBg="1"/>
      <p:bldP spid="1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VOLTAGE LAW(KVL)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chemeClr val="tx1"/>
              </a:solidFill>
            </a:endParaRPr>
          </a:p>
          <a:p>
            <a:pPr algn="just"/>
            <a:endParaRPr lang="en-US" sz="11200" dirty="0" smtClean="0">
              <a:solidFill>
                <a:srgbClr val="0000FF"/>
              </a:solidFill>
            </a:endParaRPr>
          </a:p>
          <a:p>
            <a:pPr algn="just"/>
            <a:r>
              <a:rPr lang="en-US" sz="11200" dirty="0" smtClean="0">
                <a:solidFill>
                  <a:srgbClr val="0000FF"/>
                </a:solidFill>
              </a:rPr>
              <a:t>Loop </a:t>
            </a:r>
            <a:r>
              <a:rPr lang="en-US" sz="11200" dirty="0" err="1" smtClean="0">
                <a:solidFill>
                  <a:srgbClr val="0000FF"/>
                </a:solidFill>
              </a:rPr>
              <a:t>cbgfc</a:t>
            </a:r>
            <a:endParaRPr lang="en-US" sz="11200" dirty="0" smtClean="0">
              <a:solidFill>
                <a:srgbClr val="0000FF"/>
              </a:solidFill>
            </a:endParaRPr>
          </a:p>
          <a:p>
            <a:pPr algn="just"/>
            <a:endParaRPr lang="en-US" sz="11200" dirty="0" smtClean="0">
              <a:solidFill>
                <a:schemeClr val="tx1"/>
              </a:solidFill>
            </a:endParaRPr>
          </a:p>
          <a:p>
            <a:pPr algn="just"/>
            <a:r>
              <a:rPr lang="en-US" sz="11200" dirty="0" smtClean="0">
                <a:solidFill>
                  <a:srgbClr val="0000FF"/>
                </a:solidFill>
              </a:rPr>
              <a:t>Loop </a:t>
            </a:r>
            <a:r>
              <a:rPr lang="en-US" sz="11200" dirty="0" err="1" smtClean="0">
                <a:solidFill>
                  <a:srgbClr val="0000FF"/>
                </a:solidFill>
              </a:rPr>
              <a:t>acfha</a:t>
            </a:r>
            <a:r>
              <a:rPr lang="en-US" sz="11200" dirty="0" smtClean="0">
                <a:solidFill>
                  <a:srgbClr val="0000FF"/>
                </a:solidFill>
              </a:rPr>
              <a:t> </a:t>
            </a:r>
          </a:p>
          <a:p>
            <a:pPr algn="just"/>
            <a:endParaRPr lang="en-US" sz="11200" dirty="0" smtClean="0">
              <a:solidFill>
                <a:schemeClr val="tx1"/>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r>
              <a:rPr lang="en-US" sz="1800" dirty="0">
                <a:solidFill>
                  <a:srgbClr val="0000FF"/>
                </a:solidFill>
              </a:rPr>
              <a:t>	</a:t>
            </a: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58373" name="Object 5"/>
          <p:cNvGraphicFramePr>
            <a:graphicFrameLocks noChangeAspect="1"/>
          </p:cNvGraphicFramePr>
          <p:nvPr/>
        </p:nvGraphicFramePr>
        <p:xfrm>
          <a:off x="1981200" y="1323974"/>
          <a:ext cx="5486399" cy="2409826"/>
        </p:xfrm>
        <a:graphic>
          <a:graphicData uri="http://schemas.openxmlformats.org/presentationml/2006/ole">
            <p:oleObj spid="_x0000_s59394" name="Visio" r:id="rId5" imgW="3968131" imgH="1467629" progId="Visio.Drawing.11">
              <p:embed/>
            </p:oleObj>
          </a:graphicData>
        </a:graphic>
      </p:graphicFrame>
      <p:cxnSp>
        <p:nvCxnSpPr>
          <p:cNvPr id="11" name="Straight Arrow Connector 10"/>
          <p:cNvCxnSpPr/>
          <p:nvPr/>
        </p:nvCxnSpPr>
        <p:spPr>
          <a:xfrm rot="5400000" flipH="1" flipV="1">
            <a:off x="2553494" y="2704306"/>
            <a:ext cx="381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5400000" flipH="1" flipV="1">
            <a:off x="6363494" y="2780506"/>
            <a:ext cx="381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Oval 13"/>
          <p:cNvSpPr/>
          <p:nvPr/>
        </p:nvSpPr>
        <p:spPr>
          <a:xfrm>
            <a:off x="2286000" y="1676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410200" y="1676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9397" name="Object 5"/>
          <p:cNvGraphicFramePr>
            <a:graphicFrameLocks noChangeAspect="1"/>
          </p:cNvGraphicFramePr>
          <p:nvPr/>
        </p:nvGraphicFramePr>
        <p:xfrm>
          <a:off x="2209800" y="3810000"/>
          <a:ext cx="2971800" cy="685800"/>
        </p:xfrm>
        <a:graphic>
          <a:graphicData uri="http://schemas.openxmlformats.org/presentationml/2006/ole">
            <p:oleObj spid="_x0000_s59397" name="Visio" r:id="rId6" imgW="1356183" imgH="240241" progId="Visio.Drawing.11">
              <p:embed/>
            </p:oleObj>
          </a:graphicData>
        </a:graphic>
      </p:graphicFrame>
      <p:graphicFrame>
        <p:nvGraphicFramePr>
          <p:cNvPr id="59398" name="Object 6"/>
          <p:cNvGraphicFramePr>
            <a:graphicFrameLocks noChangeAspect="1"/>
          </p:cNvGraphicFramePr>
          <p:nvPr/>
        </p:nvGraphicFramePr>
        <p:xfrm>
          <a:off x="2286000" y="4648200"/>
          <a:ext cx="2819400" cy="685800"/>
        </p:xfrm>
        <a:graphic>
          <a:graphicData uri="http://schemas.openxmlformats.org/presentationml/2006/ole">
            <p:oleObj spid="_x0000_s59398" name="Visio" r:id="rId7" imgW="1316232" imgH="240241"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box(in)">
                                      <p:cBhvr>
                                        <p:cTn id="7" dur="500"/>
                                        <p:tgtEl>
                                          <p:spTgt spid="5837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1"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ox(i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2" nodeType="clickEffect">
                                  <p:stCondLst>
                                    <p:cond delay="0"/>
                                  </p:stCondLst>
                                  <p:childTnLst>
                                    <p:animMotion origin="layout" path="M 0 0 L -0.17708 0.00139 L -0.17708 0.23333 L 0 0.23333 L 0 0 Z " pathEditMode="relative" ptsTypes="AAAAA">
                                      <p:cBhvr>
                                        <p:cTn id="31" dur="5000" fill="hold"/>
                                        <p:tgtEl>
                                          <p:spTgt spid="17"/>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59397"/>
                                        </p:tgtEl>
                                        <p:attrNameLst>
                                          <p:attrName>style.visibility</p:attrName>
                                        </p:attrNameLst>
                                      </p:cBhvr>
                                      <p:to>
                                        <p:strVal val="visible"/>
                                      </p:to>
                                    </p:set>
                                    <p:animEffect transition="in" filter="box(in)">
                                      <p:cBhvr>
                                        <p:cTn id="36" dur="500"/>
                                        <p:tgtEl>
                                          <p:spTgt spid="5939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3"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ox(in)">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ox(in)">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1" nodeType="clickEffect">
                                  <p:stCondLst>
                                    <p:cond delay="0"/>
                                  </p:stCondLst>
                                  <p:childTnLst>
                                    <p:animMotion origin="layout" path="M 0 -1.11111E-6 L 0.34583 -0.00162 L 0.34583 0.22917 L -0.00122 0.22917 L 0 -1.11111E-6 Z " pathEditMode="relative" rAng="0" ptsTypes="AAAAA">
                                      <p:cBhvr>
                                        <p:cTn id="54" dur="5000" fill="hold"/>
                                        <p:tgtEl>
                                          <p:spTgt spid="14"/>
                                        </p:tgtEl>
                                        <p:attrNameLst>
                                          <p:attrName>ppt_x</p:attrName>
                                          <p:attrName>ppt_y</p:attrName>
                                        </p:attrNameLst>
                                      </p:cBhvr>
                                      <p:rCtr x="172" y="114"/>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2"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nodeType="clickEffect">
                                  <p:stCondLst>
                                    <p:cond delay="0"/>
                                  </p:stCondLst>
                                  <p:childTnLst>
                                    <p:set>
                                      <p:cBhvr>
                                        <p:cTn id="62" dur="1" fill="hold">
                                          <p:stCondLst>
                                            <p:cond delay="0"/>
                                          </p:stCondLst>
                                        </p:cTn>
                                        <p:tgtEl>
                                          <p:spTgt spid="59398"/>
                                        </p:tgtEl>
                                        <p:attrNameLst>
                                          <p:attrName>style.visibility</p:attrName>
                                        </p:attrNameLst>
                                      </p:cBhvr>
                                      <p:to>
                                        <p:strVal val="visible"/>
                                      </p:to>
                                    </p:set>
                                    <p:animEffect transition="in" filter="box(in)">
                                      <p:cBhvr>
                                        <p:cTn id="63" dur="5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7" grpId="1" animBg="1"/>
      <p:bldP spid="17" grpId="2" animBg="1"/>
      <p:bldP spid="17" grpId="3"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VOLTAGE LAW(KVL)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Example 1</a:t>
            </a:r>
          </a:p>
          <a:p>
            <a:pPr algn="just"/>
            <a:r>
              <a:rPr lang="en-US" sz="2800" dirty="0" smtClean="0">
                <a:solidFill>
                  <a:schemeClr val="tx1"/>
                </a:solidFill>
              </a:rPr>
              <a:t>Find the current in all parts of the circuit below.</a:t>
            </a:r>
          </a:p>
          <a:p>
            <a:pPr algn="just"/>
            <a:endParaRPr lang="en-US" sz="2800" dirty="0" smtClean="0">
              <a:solidFill>
                <a:srgbClr val="0000FF"/>
              </a:solidFill>
            </a:endParaRPr>
          </a:p>
          <a:p>
            <a:pPr algn="just"/>
            <a:endParaRPr lang="en-US" sz="2800" dirty="0" smtClean="0">
              <a:solidFill>
                <a:schemeClr val="tx1"/>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buFont typeface="Wingdings" pitchFamily="2" charset="2"/>
              <a:buChar char="v"/>
            </a:pPr>
            <a:r>
              <a:rPr lang="en-US" sz="2800" dirty="0" smtClean="0">
                <a:solidFill>
                  <a:schemeClr val="tx1"/>
                </a:solidFill>
              </a:rPr>
              <a:t>Applying KVL to loop </a:t>
            </a:r>
            <a:r>
              <a:rPr lang="en-US" sz="2800" dirty="0" err="1" smtClean="0">
                <a:solidFill>
                  <a:schemeClr val="tx1"/>
                </a:solidFill>
              </a:rPr>
              <a:t>bcdab</a:t>
            </a:r>
            <a:r>
              <a:rPr lang="en-US" sz="1800" dirty="0" smtClean="0">
                <a:solidFill>
                  <a:srgbClr val="0000FF"/>
                </a:solidFill>
              </a:rPr>
              <a:t> </a:t>
            </a:r>
          </a:p>
          <a:p>
            <a:pPr algn="just">
              <a:buFont typeface="Wingdings" pitchFamily="2" charset="2"/>
              <a:buChar char="v"/>
            </a:pPr>
            <a:endParaRPr lang="en-US" sz="1800" dirty="0" smtClean="0">
              <a:solidFill>
                <a:srgbClr val="0000FF"/>
              </a:solidFill>
            </a:endParaRPr>
          </a:p>
          <a:p>
            <a:pPr algn="just">
              <a:buFont typeface="Wingdings" pitchFamily="2" charset="2"/>
              <a:buChar char="v"/>
            </a:pPr>
            <a:r>
              <a:rPr lang="en-US" sz="2800" dirty="0" smtClean="0">
                <a:solidFill>
                  <a:schemeClr val="tx1"/>
                </a:solidFill>
              </a:rPr>
              <a:t>Applying KVL to loop </a:t>
            </a:r>
            <a:r>
              <a:rPr lang="en-US" sz="2800" dirty="0" err="1" smtClean="0">
                <a:solidFill>
                  <a:schemeClr val="tx1"/>
                </a:solidFill>
              </a:rPr>
              <a:t>ecdfe</a:t>
            </a:r>
            <a:r>
              <a:rPr lang="en-US" sz="2800" dirty="0" smtClean="0">
                <a:solidFill>
                  <a:srgbClr val="0000FF"/>
                </a:solidFill>
              </a:rPr>
              <a:t>  </a:t>
            </a:r>
          </a:p>
          <a:p>
            <a:pPr algn="just"/>
            <a:r>
              <a:rPr lang="en-US" sz="1800" dirty="0">
                <a:solidFill>
                  <a:srgbClr val="0000FF"/>
                </a:solidFill>
              </a:rPr>
              <a:t>	</a:t>
            </a:r>
            <a:endParaRPr lang="en-US" sz="1800" dirty="0" smtClean="0">
              <a:solidFill>
                <a:srgbClr val="0000FF"/>
              </a:solidFill>
            </a:endParaRPr>
          </a:p>
          <a:p>
            <a:pPr algn="r"/>
            <a:endParaRPr lang="en-US" sz="1800" dirty="0" smtClean="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60421" name="Object 5"/>
          <p:cNvGraphicFramePr>
            <a:graphicFrameLocks noChangeAspect="1"/>
          </p:cNvGraphicFramePr>
          <p:nvPr/>
        </p:nvGraphicFramePr>
        <p:xfrm>
          <a:off x="228600" y="2057400"/>
          <a:ext cx="8458200" cy="3048000"/>
        </p:xfrm>
        <a:graphic>
          <a:graphicData uri="http://schemas.openxmlformats.org/presentationml/2006/ole">
            <p:oleObj spid="_x0000_s60421" name="Visio" r:id="rId5" imgW="7391791" imgH="3005710" progId="Visio.Drawing.11">
              <p:embed/>
            </p:oleObj>
          </a:graphicData>
        </a:graphic>
      </p:graphicFrame>
      <p:graphicFrame>
        <p:nvGraphicFramePr>
          <p:cNvPr id="60423" name="Object 7"/>
          <p:cNvGraphicFramePr>
            <a:graphicFrameLocks noChangeAspect="1"/>
          </p:cNvGraphicFramePr>
          <p:nvPr/>
        </p:nvGraphicFramePr>
        <p:xfrm>
          <a:off x="4876800" y="4800600"/>
          <a:ext cx="2743200" cy="454025"/>
        </p:xfrm>
        <a:graphic>
          <a:graphicData uri="http://schemas.openxmlformats.org/presentationml/2006/ole">
            <p:oleObj spid="_x0000_s60423" name="Document" r:id="rId6" imgW="1205184" imgH="204050" progId="Word.Document.12">
              <p:embed/>
            </p:oleObj>
          </a:graphicData>
        </a:graphic>
      </p:graphicFrame>
      <p:sp>
        <p:nvSpPr>
          <p:cNvPr id="16" name="Right Arrow 15"/>
          <p:cNvSpPr/>
          <p:nvPr/>
        </p:nvSpPr>
        <p:spPr>
          <a:xfrm>
            <a:off x="4343400" y="5334000"/>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424" name="Object 8"/>
          <p:cNvGraphicFramePr>
            <a:graphicFrameLocks noChangeAspect="1"/>
          </p:cNvGraphicFramePr>
          <p:nvPr/>
        </p:nvGraphicFramePr>
        <p:xfrm>
          <a:off x="4865688" y="5181600"/>
          <a:ext cx="3287712" cy="457200"/>
        </p:xfrm>
        <a:graphic>
          <a:graphicData uri="http://schemas.openxmlformats.org/presentationml/2006/ole">
            <p:oleObj spid="_x0000_s60424" name="Document" r:id="rId7" imgW="1684663" imgH="175570" progId="Word.Document.12">
              <p:embed/>
            </p:oleObj>
          </a:graphicData>
        </a:graphic>
      </p:graphicFrame>
      <p:graphicFrame>
        <p:nvGraphicFramePr>
          <p:cNvPr id="60425" name="Object 9"/>
          <p:cNvGraphicFramePr>
            <a:graphicFrameLocks noChangeAspect="1"/>
          </p:cNvGraphicFramePr>
          <p:nvPr/>
        </p:nvGraphicFramePr>
        <p:xfrm>
          <a:off x="4800600" y="5638800"/>
          <a:ext cx="2438400" cy="457200"/>
        </p:xfrm>
        <a:graphic>
          <a:graphicData uri="http://schemas.openxmlformats.org/presentationml/2006/ole">
            <p:oleObj spid="_x0000_s60425" name="Document" r:id="rId8" imgW="1098834" imgH="175570" progId="Word.Document.12">
              <p:embed/>
            </p:oleObj>
          </a:graphicData>
        </a:graphic>
      </p:graphicFrame>
      <p:sp>
        <p:nvSpPr>
          <p:cNvPr id="19" name="Right Arrow 18"/>
          <p:cNvSpPr/>
          <p:nvPr/>
        </p:nvSpPr>
        <p:spPr>
          <a:xfrm>
            <a:off x="4343400" y="6172200"/>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426" name="Object 10"/>
          <p:cNvGraphicFramePr>
            <a:graphicFrameLocks noChangeAspect="1"/>
          </p:cNvGraphicFramePr>
          <p:nvPr/>
        </p:nvGraphicFramePr>
        <p:xfrm>
          <a:off x="4953000" y="6019800"/>
          <a:ext cx="3124200" cy="609600"/>
        </p:xfrm>
        <a:graphic>
          <a:graphicData uri="http://schemas.openxmlformats.org/presentationml/2006/ole">
            <p:oleObj spid="_x0000_s60426" name="Document" r:id="rId9" imgW="1844008" imgH="175570" progId="Word.Document.12">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60421"/>
                                        </p:tgtEl>
                                        <p:attrNameLst>
                                          <p:attrName>style.visibility</p:attrName>
                                        </p:attrNameLst>
                                      </p:cBhvr>
                                      <p:to>
                                        <p:strVal val="visible"/>
                                      </p:to>
                                    </p:set>
                                    <p:animEffect transition="in" filter="box(in)">
                                      <p:cBhvr>
                                        <p:cTn id="15" dur="500"/>
                                        <p:tgtEl>
                                          <p:spTgt spid="6042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ox(in)">
                                      <p:cBhvr>
                                        <p:cTn id="20" dur="500"/>
                                        <p:tgtEl>
                                          <p:spTgt spid="3">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60423"/>
                                        </p:tgtEl>
                                        <p:attrNameLst>
                                          <p:attrName>style.visibility</p:attrName>
                                        </p:attrNameLst>
                                      </p:cBhvr>
                                      <p:to>
                                        <p:strVal val="visible"/>
                                      </p:to>
                                    </p:set>
                                    <p:animEffect transition="in" filter="box(in)">
                                      <p:cBhvr>
                                        <p:cTn id="25" dur="500"/>
                                        <p:tgtEl>
                                          <p:spTgt spid="60423"/>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par>
                                <p:cTn id="31" presetID="4" presetClass="entr" presetSubtype="16" fill="hold" nodeType="withEffect">
                                  <p:stCondLst>
                                    <p:cond delay="0"/>
                                  </p:stCondLst>
                                  <p:childTnLst>
                                    <p:set>
                                      <p:cBhvr>
                                        <p:cTn id="32" dur="1" fill="hold">
                                          <p:stCondLst>
                                            <p:cond delay="0"/>
                                          </p:stCondLst>
                                        </p:cTn>
                                        <p:tgtEl>
                                          <p:spTgt spid="60424"/>
                                        </p:tgtEl>
                                        <p:attrNameLst>
                                          <p:attrName>style.visibility</p:attrName>
                                        </p:attrNameLst>
                                      </p:cBhvr>
                                      <p:to>
                                        <p:strVal val="visible"/>
                                      </p:to>
                                    </p:set>
                                    <p:animEffect transition="in" filter="box(in)">
                                      <p:cBhvr>
                                        <p:cTn id="33" dur="500"/>
                                        <p:tgtEl>
                                          <p:spTgt spid="60424"/>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box(in)">
                                      <p:cBhvr>
                                        <p:cTn id="38" dur="500"/>
                                        <p:tgtEl>
                                          <p:spTgt spid="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60425"/>
                                        </p:tgtEl>
                                        <p:attrNameLst>
                                          <p:attrName>style.visibility</p:attrName>
                                        </p:attrNameLst>
                                      </p:cBhvr>
                                      <p:to>
                                        <p:strVal val="visible"/>
                                      </p:to>
                                    </p:set>
                                    <p:animEffect transition="in" filter="box(in)">
                                      <p:cBhvr>
                                        <p:cTn id="43" dur="500"/>
                                        <p:tgtEl>
                                          <p:spTgt spid="60425"/>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ox(i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60426"/>
                                        </p:tgtEl>
                                        <p:attrNameLst>
                                          <p:attrName>style.visibility</p:attrName>
                                        </p:attrNameLst>
                                      </p:cBhvr>
                                      <p:to>
                                        <p:strVal val="visible"/>
                                      </p:to>
                                    </p:set>
                                    <p:animEffect transition="in" filter="box(in)">
                                      <p:cBhvr>
                                        <p:cTn id="53" dur="500"/>
                                        <p:tgtEl>
                                          <p:spTgt spid="60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VOLTAGE LAW(KVL)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endParaRPr lang="en-US" sz="2800" dirty="0" smtClean="0">
              <a:solidFill>
                <a:srgbClr val="0000FF"/>
              </a:solidFill>
            </a:endParaRPr>
          </a:p>
          <a:p>
            <a:pPr algn="just"/>
            <a:endParaRPr lang="en-US" sz="2800" dirty="0" smtClean="0">
              <a:solidFill>
                <a:schemeClr val="tx1"/>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2800" dirty="0" smtClean="0">
              <a:solidFill>
                <a:schemeClr val="tx1"/>
              </a:solidFill>
            </a:endParaRPr>
          </a:p>
          <a:p>
            <a:pPr algn="just">
              <a:buFont typeface="Wingdings" pitchFamily="2" charset="2"/>
              <a:buChar char="v"/>
            </a:pPr>
            <a:r>
              <a:rPr lang="en-US" sz="2800" dirty="0" smtClean="0">
                <a:solidFill>
                  <a:srgbClr val="0000FF"/>
                </a:solidFill>
              </a:rPr>
              <a:t>Applying KCL to node c:</a:t>
            </a:r>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r>
              <a:rPr lang="en-US" sz="2800" dirty="0" smtClean="0">
                <a:solidFill>
                  <a:srgbClr val="0000FF"/>
                </a:solidFill>
              </a:rPr>
              <a:t>Solving</a:t>
            </a:r>
            <a:r>
              <a:rPr lang="en-US" sz="2800" dirty="0">
                <a:solidFill>
                  <a:srgbClr val="0000FF"/>
                </a:solidFill>
              </a:rPr>
              <a:t> </a:t>
            </a:r>
            <a:r>
              <a:rPr lang="en-US" sz="2800" dirty="0" smtClean="0">
                <a:solidFill>
                  <a:srgbClr val="0000FF"/>
                </a:solidFill>
              </a:rPr>
              <a:t>the equations simultaneously yields</a:t>
            </a:r>
          </a:p>
          <a:p>
            <a:pPr algn="r"/>
            <a:endParaRPr lang="en-US" sz="1800" dirty="0" smtClean="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60421" name="Object 5"/>
          <p:cNvGraphicFramePr>
            <a:graphicFrameLocks noChangeAspect="1"/>
          </p:cNvGraphicFramePr>
          <p:nvPr/>
        </p:nvGraphicFramePr>
        <p:xfrm>
          <a:off x="228600" y="914400"/>
          <a:ext cx="8458200" cy="3048000"/>
        </p:xfrm>
        <a:graphic>
          <a:graphicData uri="http://schemas.openxmlformats.org/presentationml/2006/ole">
            <p:oleObj spid="_x0000_s65538" name="Visio" r:id="rId5" imgW="7391791" imgH="3005710" progId="Visio.Drawing.11">
              <p:embed/>
            </p:oleObj>
          </a:graphicData>
        </a:graphic>
      </p:graphicFrame>
      <p:graphicFrame>
        <p:nvGraphicFramePr>
          <p:cNvPr id="65543" name="Object 7"/>
          <p:cNvGraphicFramePr>
            <a:graphicFrameLocks noChangeAspect="1"/>
          </p:cNvGraphicFramePr>
          <p:nvPr/>
        </p:nvGraphicFramePr>
        <p:xfrm>
          <a:off x="4343401" y="4267200"/>
          <a:ext cx="4190999" cy="533400"/>
        </p:xfrm>
        <a:graphic>
          <a:graphicData uri="http://schemas.openxmlformats.org/presentationml/2006/ole">
            <p:oleObj spid="_x0000_s65543" name="Equation" r:id="rId6" imgW="2374560" imgH="431640" progId="Equation.3">
              <p:embed/>
            </p:oleObj>
          </a:graphicData>
        </a:graphic>
      </p:graphicFrame>
      <p:graphicFrame>
        <p:nvGraphicFramePr>
          <p:cNvPr id="65544" name="Object 8"/>
          <p:cNvGraphicFramePr>
            <a:graphicFrameLocks noChangeAspect="1"/>
          </p:cNvGraphicFramePr>
          <p:nvPr/>
        </p:nvGraphicFramePr>
        <p:xfrm>
          <a:off x="685800" y="5638800"/>
          <a:ext cx="6934200" cy="914400"/>
        </p:xfrm>
        <a:graphic>
          <a:graphicData uri="http://schemas.openxmlformats.org/presentationml/2006/ole">
            <p:oleObj spid="_x0000_s65544" name="Document" r:id="rId7" imgW="2842620" imgH="180977" progId="Word.Document.12">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ox(in)">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5543"/>
                                        </p:tgtEl>
                                        <p:attrNameLst>
                                          <p:attrName>style.visibility</p:attrName>
                                        </p:attrNameLst>
                                      </p:cBhvr>
                                      <p:to>
                                        <p:strVal val="visible"/>
                                      </p:to>
                                    </p:set>
                                    <p:animEffect transition="in" filter="box(in)">
                                      <p:cBhvr>
                                        <p:cTn id="12" dur="500"/>
                                        <p:tgtEl>
                                          <p:spTgt spid="655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ox(in)">
                                      <p:cBhvr>
                                        <p:cTn id="17" dur="500"/>
                                        <p:tgtEl>
                                          <p:spTgt spid="3">
                                            <p:txEl>
                                              <p:pRg st="9" end="9"/>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65544"/>
                                        </p:tgtEl>
                                        <p:attrNameLst>
                                          <p:attrName>style.visibility</p:attrName>
                                        </p:attrNameLst>
                                      </p:cBhvr>
                                      <p:to>
                                        <p:strVal val="visible"/>
                                      </p:to>
                                    </p:set>
                                    <p:animEffect transition="in" filter="box(in)">
                                      <p:cBhvr>
                                        <p:cTn id="20" dur="500"/>
                                        <p:tgtEl>
                                          <p:spTgt spid="65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VOLTAGE LAW(KVL)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Example 2</a:t>
            </a:r>
          </a:p>
          <a:p>
            <a:pPr algn="just"/>
            <a:r>
              <a:rPr lang="en-US" sz="2800" dirty="0" smtClean="0">
                <a:solidFill>
                  <a:srgbClr val="0000FF"/>
                </a:solidFill>
              </a:rPr>
              <a:t>Find the currents in all parts of the circuit below.</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Solution</a:t>
            </a:r>
          </a:p>
          <a:p>
            <a:pPr algn="just"/>
            <a:r>
              <a:rPr lang="en-US" sz="2800" dirty="0" smtClean="0">
                <a:solidFill>
                  <a:srgbClr val="0000FF"/>
                </a:solidFill>
              </a:rPr>
              <a:t>Apply KVL to loop </a:t>
            </a:r>
            <a:r>
              <a:rPr lang="en-US" sz="2800" dirty="0" err="1" smtClean="0">
                <a:solidFill>
                  <a:srgbClr val="0000FF"/>
                </a:solidFill>
              </a:rPr>
              <a:t>cefdc</a:t>
            </a: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66565" name="Object 5"/>
          <p:cNvGraphicFramePr>
            <a:graphicFrameLocks noChangeAspect="1"/>
          </p:cNvGraphicFramePr>
          <p:nvPr/>
        </p:nvGraphicFramePr>
        <p:xfrm>
          <a:off x="609600" y="1981200"/>
          <a:ext cx="7162799" cy="2971801"/>
        </p:xfrm>
        <a:graphic>
          <a:graphicData uri="http://schemas.openxmlformats.org/presentationml/2006/ole">
            <p:oleObj spid="_x0000_s66565" name="Visio" r:id="rId5" imgW="5197172" imgH="1707060" progId="Visio.Drawing.11">
              <p:embed/>
            </p:oleObj>
          </a:graphicData>
        </a:graphic>
      </p:graphicFrame>
      <p:graphicFrame>
        <p:nvGraphicFramePr>
          <p:cNvPr id="66566" name="Object 6"/>
          <p:cNvGraphicFramePr>
            <a:graphicFrameLocks noChangeAspect="1"/>
          </p:cNvGraphicFramePr>
          <p:nvPr/>
        </p:nvGraphicFramePr>
        <p:xfrm>
          <a:off x="1524000" y="5943600"/>
          <a:ext cx="6096000" cy="685800"/>
        </p:xfrm>
        <a:graphic>
          <a:graphicData uri="http://schemas.openxmlformats.org/presentationml/2006/ole">
            <p:oleObj spid="_x0000_s66566" name="Document" r:id="rId6" imgW="2613696" imgH="180977" progId="Word.Document.12">
              <p:embed/>
            </p:oleObj>
          </a:graphicData>
        </a:graphic>
      </p:graphicFrame>
      <p:cxnSp>
        <p:nvCxnSpPr>
          <p:cNvPr id="12" name="Straight Arrow Connector 11"/>
          <p:cNvCxnSpPr/>
          <p:nvPr/>
        </p:nvCxnSpPr>
        <p:spPr>
          <a:xfrm flipH="1">
            <a:off x="3886200" y="4038600"/>
            <a:ext cx="457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66567" name="Object 7"/>
          <p:cNvGraphicFramePr>
            <a:graphicFrameLocks noChangeAspect="1"/>
          </p:cNvGraphicFramePr>
          <p:nvPr/>
        </p:nvGraphicFramePr>
        <p:xfrm>
          <a:off x="4038600" y="3657600"/>
          <a:ext cx="285750" cy="342900"/>
        </p:xfrm>
        <a:graphic>
          <a:graphicData uri="http://schemas.openxmlformats.org/presentationml/2006/ole">
            <p:oleObj spid="_x0000_s66567" name="Equation" r:id="rId7" imgW="286245" imgH="419637"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ox(in)">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ox(in)">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6567"/>
                                        </p:tgtEl>
                                        <p:attrNameLst>
                                          <p:attrName>style.visibility</p:attrName>
                                        </p:attrNameLst>
                                      </p:cBhvr>
                                      <p:to>
                                        <p:strVal val="visible"/>
                                      </p:to>
                                    </p:set>
                                    <p:animEffect transition="in" filter="box(in)">
                                      <p:cBhvr>
                                        <p:cTn id="22" dur="500"/>
                                        <p:tgtEl>
                                          <p:spTgt spid="6656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6566"/>
                                        </p:tgtEl>
                                        <p:attrNameLst>
                                          <p:attrName>style.visibility</p:attrName>
                                        </p:attrNameLst>
                                      </p:cBhvr>
                                      <p:to>
                                        <p:strVal val="visible"/>
                                      </p:to>
                                    </p:set>
                                    <p:animEffect transition="in" filter="box(in)">
                                      <p:cBhvr>
                                        <p:cTn id="27"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VOLTAGE LAW(KVL)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Apply KVL to loop </a:t>
            </a:r>
            <a:r>
              <a:rPr lang="en-US" sz="2800" dirty="0" err="1" smtClean="0">
                <a:solidFill>
                  <a:srgbClr val="0000FF"/>
                </a:solidFill>
              </a:rPr>
              <a:t>abcda</a:t>
            </a:r>
            <a:r>
              <a:rPr lang="en-US" sz="2800" dirty="0" smtClean="0">
                <a:solidFill>
                  <a:srgbClr val="0000FF"/>
                </a:solidFill>
              </a:rPr>
              <a:t>: </a:t>
            </a:r>
          </a:p>
          <a:p>
            <a:pPr algn="just"/>
            <a:endParaRPr lang="en-US" sz="2800" dirty="0" smtClean="0">
              <a:solidFill>
                <a:srgbClr val="0000FF"/>
              </a:solidFill>
            </a:endParaRPr>
          </a:p>
          <a:p>
            <a:pPr algn="just"/>
            <a:r>
              <a:rPr lang="en-US" sz="2800" dirty="0" smtClean="0">
                <a:solidFill>
                  <a:srgbClr val="0000FF"/>
                </a:solidFill>
              </a:rPr>
              <a:t>Apply KVL to loop </a:t>
            </a:r>
            <a:r>
              <a:rPr lang="en-US" sz="2800" dirty="0" err="1" smtClean="0">
                <a:solidFill>
                  <a:srgbClr val="0000FF"/>
                </a:solidFill>
              </a:rPr>
              <a:t>ghfeg</a:t>
            </a:r>
            <a:r>
              <a:rPr lang="en-US" sz="2800" dirty="0" smtClean="0">
                <a:solidFill>
                  <a:srgbClr val="0000FF"/>
                </a:solidFill>
              </a:rPr>
              <a:t>:</a:t>
            </a: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66565" name="Object 5"/>
          <p:cNvGraphicFramePr>
            <a:graphicFrameLocks noChangeAspect="1"/>
          </p:cNvGraphicFramePr>
          <p:nvPr/>
        </p:nvGraphicFramePr>
        <p:xfrm>
          <a:off x="609600" y="1676399"/>
          <a:ext cx="7162799" cy="2971801"/>
        </p:xfrm>
        <a:graphic>
          <a:graphicData uri="http://schemas.openxmlformats.org/presentationml/2006/ole">
            <p:oleObj spid="_x0000_s67586" name="Visio" r:id="rId5" imgW="5197172" imgH="1707060" progId="Visio.Drawing.11">
              <p:embed/>
            </p:oleObj>
          </a:graphicData>
        </a:graphic>
      </p:graphicFrame>
      <p:cxnSp>
        <p:nvCxnSpPr>
          <p:cNvPr id="12" name="Straight Arrow Connector 11"/>
          <p:cNvCxnSpPr/>
          <p:nvPr/>
        </p:nvCxnSpPr>
        <p:spPr>
          <a:xfrm flipH="1">
            <a:off x="3886200" y="3810000"/>
            <a:ext cx="457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66567" name="Object 7"/>
          <p:cNvGraphicFramePr>
            <a:graphicFrameLocks noChangeAspect="1"/>
          </p:cNvGraphicFramePr>
          <p:nvPr/>
        </p:nvGraphicFramePr>
        <p:xfrm>
          <a:off x="4038600" y="3429000"/>
          <a:ext cx="285750" cy="342900"/>
        </p:xfrm>
        <a:graphic>
          <a:graphicData uri="http://schemas.openxmlformats.org/presentationml/2006/ole">
            <p:oleObj spid="_x0000_s67588" name="Equation" r:id="rId6" imgW="286245" imgH="419637" progId="Equation.3">
              <p:embed/>
            </p:oleObj>
          </a:graphicData>
        </a:graphic>
      </p:graphicFrame>
      <p:graphicFrame>
        <p:nvGraphicFramePr>
          <p:cNvPr id="67589" name="Object 5"/>
          <p:cNvGraphicFramePr>
            <a:graphicFrameLocks noChangeAspect="1"/>
          </p:cNvGraphicFramePr>
          <p:nvPr/>
        </p:nvGraphicFramePr>
        <p:xfrm>
          <a:off x="1371600" y="1371600"/>
          <a:ext cx="4800600" cy="533400"/>
        </p:xfrm>
        <a:graphic>
          <a:graphicData uri="http://schemas.openxmlformats.org/presentationml/2006/ole">
            <p:oleObj spid="_x0000_s67589" name="Document" r:id="rId7" imgW="2146115" imgH="175570" progId="Word.Document.12">
              <p:embed/>
            </p:oleObj>
          </a:graphicData>
        </a:graphic>
      </p:graphicFrame>
      <p:sp>
        <p:nvSpPr>
          <p:cNvPr id="11" name="Right Arrow 10"/>
          <p:cNvSpPr/>
          <p:nvPr/>
        </p:nvSpPr>
        <p:spPr>
          <a:xfrm>
            <a:off x="533400" y="15240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7590" name="Object 6"/>
          <p:cNvGraphicFramePr>
            <a:graphicFrameLocks noChangeAspect="1"/>
          </p:cNvGraphicFramePr>
          <p:nvPr/>
        </p:nvGraphicFramePr>
        <p:xfrm>
          <a:off x="4267200" y="4495800"/>
          <a:ext cx="3219450" cy="533400"/>
        </p:xfrm>
        <a:graphic>
          <a:graphicData uri="http://schemas.openxmlformats.org/presentationml/2006/ole">
            <p:oleObj spid="_x0000_s67590" name="Document" r:id="rId8" imgW="1459779" imgH="175570" progId="Word.Document.12">
              <p:embed/>
            </p:oleObj>
          </a:graphicData>
        </a:graphic>
      </p:graphicFrame>
      <p:graphicFrame>
        <p:nvGraphicFramePr>
          <p:cNvPr id="67591" name="Object 7"/>
          <p:cNvGraphicFramePr>
            <a:graphicFrameLocks noChangeAspect="1"/>
          </p:cNvGraphicFramePr>
          <p:nvPr/>
        </p:nvGraphicFramePr>
        <p:xfrm>
          <a:off x="3962400" y="5486400"/>
          <a:ext cx="3810000" cy="533400"/>
        </p:xfrm>
        <a:graphic>
          <a:graphicData uri="http://schemas.openxmlformats.org/presentationml/2006/ole">
            <p:oleObj spid="_x0000_s67591" name="Document" r:id="rId9" imgW="1659787" imgH="180977" progId="Word.Document.12">
              <p:embed/>
            </p:oleObj>
          </a:graphicData>
        </a:graphic>
      </p:graphicFrame>
      <p:graphicFrame>
        <p:nvGraphicFramePr>
          <p:cNvPr id="67592" name="Object 8"/>
          <p:cNvGraphicFramePr>
            <a:graphicFrameLocks noChangeAspect="1"/>
          </p:cNvGraphicFramePr>
          <p:nvPr/>
        </p:nvGraphicFramePr>
        <p:xfrm>
          <a:off x="4191000" y="4953000"/>
          <a:ext cx="4419600" cy="609600"/>
        </p:xfrm>
        <a:graphic>
          <a:graphicData uri="http://schemas.openxmlformats.org/presentationml/2006/ole">
            <p:oleObj spid="_x0000_s67592" name="Document" r:id="rId10" imgW="1971268" imgH="175570" progId="Word.Document.12">
              <p:embed/>
            </p:oleObj>
          </a:graphicData>
        </a:graphic>
      </p:graphicFrame>
      <p:sp>
        <p:nvSpPr>
          <p:cNvPr id="15" name="Right Arrow 14"/>
          <p:cNvSpPr/>
          <p:nvPr/>
        </p:nvSpPr>
        <p:spPr>
          <a:xfrm>
            <a:off x="3581400" y="51054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3657600" y="61722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7593" name="Object 9"/>
          <p:cNvGraphicFramePr>
            <a:graphicFrameLocks noChangeAspect="1"/>
          </p:cNvGraphicFramePr>
          <p:nvPr/>
        </p:nvGraphicFramePr>
        <p:xfrm>
          <a:off x="3505200" y="6019800"/>
          <a:ext cx="3962400" cy="609600"/>
        </p:xfrm>
        <a:graphic>
          <a:graphicData uri="http://schemas.openxmlformats.org/presentationml/2006/ole">
            <p:oleObj spid="_x0000_s67593" name="Document" r:id="rId11" imgW="2031834" imgH="175570" progId="Word.Document.12">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animEffect transition="in" filter="box(in)">
                                      <p:cBhvr>
                                        <p:cTn id="7" dur="500"/>
                                        <p:tgtEl>
                                          <p:spTgt spid="66565"/>
                                        </p:tgtEl>
                                      </p:cBhvr>
                                    </p:animEffect>
                                  </p:childTnLst>
                                </p:cTn>
                              </p:par>
                              <p:par>
                                <p:cTn id="8" presetID="4" presetClass="entr" presetSubtype="16" fill="hold" nodeType="withEffect">
                                  <p:stCondLst>
                                    <p:cond delay="0"/>
                                  </p:stCondLst>
                                  <p:childTnLst>
                                    <p:set>
                                      <p:cBhvr>
                                        <p:cTn id="9" dur="1" fill="hold">
                                          <p:stCondLst>
                                            <p:cond delay="0"/>
                                          </p:stCondLst>
                                        </p:cTn>
                                        <p:tgtEl>
                                          <p:spTgt spid="66567"/>
                                        </p:tgtEl>
                                        <p:attrNameLst>
                                          <p:attrName>style.visibility</p:attrName>
                                        </p:attrNameLst>
                                      </p:cBhvr>
                                      <p:to>
                                        <p:strVal val="visible"/>
                                      </p:to>
                                    </p:set>
                                    <p:animEffect transition="in" filter="box(in)">
                                      <p:cBhvr>
                                        <p:cTn id="10" dur="500"/>
                                        <p:tgtEl>
                                          <p:spTgt spid="66567"/>
                                        </p:tgtEl>
                                      </p:cBhvr>
                                    </p:animEffect>
                                  </p:childTnLst>
                                </p:cTn>
                              </p:par>
                              <p:par>
                                <p:cTn id="11" presetID="4"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ox(in)">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67590"/>
                                        </p:tgtEl>
                                        <p:attrNameLst>
                                          <p:attrName>style.visibility</p:attrName>
                                        </p:attrNameLst>
                                      </p:cBhvr>
                                      <p:to>
                                        <p:strVal val="visible"/>
                                      </p:to>
                                    </p:set>
                                    <p:animEffect transition="in" filter="box(in)">
                                      <p:cBhvr>
                                        <p:cTn id="23" dur="500"/>
                                        <p:tgtEl>
                                          <p:spTgt spid="67590"/>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67592"/>
                                        </p:tgtEl>
                                        <p:attrNameLst>
                                          <p:attrName>style.visibility</p:attrName>
                                        </p:attrNameLst>
                                      </p:cBhvr>
                                      <p:to>
                                        <p:strVal val="visible"/>
                                      </p:to>
                                    </p:set>
                                    <p:animEffect transition="in" filter="box(in)">
                                      <p:cBhvr>
                                        <p:cTn id="28" dur="500"/>
                                        <p:tgtEl>
                                          <p:spTgt spid="67592"/>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ox(i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ox(in)">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67591"/>
                                        </p:tgtEl>
                                        <p:attrNameLst>
                                          <p:attrName>style.visibility</p:attrName>
                                        </p:attrNameLst>
                                      </p:cBhvr>
                                      <p:to>
                                        <p:strVal val="visible"/>
                                      </p:to>
                                    </p:set>
                                    <p:animEffect transition="in" filter="box(in)">
                                      <p:cBhvr>
                                        <p:cTn id="41" dur="500"/>
                                        <p:tgtEl>
                                          <p:spTgt spid="67591"/>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67593"/>
                                        </p:tgtEl>
                                        <p:attrNameLst>
                                          <p:attrName>style.visibility</p:attrName>
                                        </p:attrNameLst>
                                      </p:cBhvr>
                                      <p:to>
                                        <p:strVal val="visible"/>
                                      </p:to>
                                    </p:set>
                                    <p:animEffect transition="in" filter="box(in)">
                                      <p:cBhvr>
                                        <p:cTn id="46" dur="500"/>
                                        <p:tgtEl>
                                          <p:spTgt spid="67593"/>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ox(in)">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KIRCHHOFF'S VOLTAGE LAW(KVL)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Solving the three equations:</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Simultaneously,</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68617" name="Object 9"/>
          <p:cNvGraphicFramePr>
            <a:graphicFrameLocks noChangeAspect="1"/>
          </p:cNvGraphicFramePr>
          <p:nvPr/>
        </p:nvGraphicFramePr>
        <p:xfrm>
          <a:off x="1371600" y="4638675"/>
          <a:ext cx="6400800" cy="695325"/>
        </p:xfrm>
        <a:graphic>
          <a:graphicData uri="http://schemas.openxmlformats.org/presentationml/2006/ole">
            <p:oleObj spid="_x0000_s68617" name="Document" r:id="rId5" imgW="2251024" imgH="175570" progId="Word.Document.12">
              <p:embed/>
            </p:oleObj>
          </a:graphicData>
        </a:graphic>
      </p:graphicFrame>
      <p:graphicFrame>
        <p:nvGraphicFramePr>
          <p:cNvPr id="68618" name="Object 10"/>
          <p:cNvGraphicFramePr>
            <a:graphicFrameLocks noChangeAspect="1"/>
          </p:cNvGraphicFramePr>
          <p:nvPr/>
        </p:nvGraphicFramePr>
        <p:xfrm>
          <a:off x="1371600" y="1905000"/>
          <a:ext cx="4800600" cy="533400"/>
        </p:xfrm>
        <a:graphic>
          <a:graphicData uri="http://schemas.openxmlformats.org/presentationml/2006/ole">
            <p:oleObj spid="_x0000_s68618" name="Document" r:id="rId6" imgW="2146115" imgH="175570" progId="Word.Document.12">
              <p:embed/>
            </p:oleObj>
          </a:graphicData>
        </a:graphic>
      </p:graphicFrame>
      <p:graphicFrame>
        <p:nvGraphicFramePr>
          <p:cNvPr id="68619" name="Object 11"/>
          <p:cNvGraphicFramePr>
            <a:graphicFrameLocks noChangeAspect="1"/>
          </p:cNvGraphicFramePr>
          <p:nvPr/>
        </p:nvGraphicFramePr>
        <p:xfrm>
          <a:off x="1524000" y="2438400"/>
          <a:ext cx="4572000" cy="828675"/>
        </p:xfrm>
        <a:graphic>
          <a:graphicData uri="http://schemas.openxmlformats.org/presentationml/2006/ole">
            <p:oleObj spid="_x0000_s68619" name="Document" r:id="rId7" imgW="2046254" imgH="272187" progId="Word.Document.12">
              <p:embed/>
            </p:oleObj>
          </a:graphicData>
        </a:graphic>
      </p:graphicFrame>
      <p:graphicFrame>
        <p:nvGraphicFramePr>
          <p:cNvPr id="68620" name="Object 12"/>
          <p:cNvGraphicFramePr>
            <a:graphicFrameLocks noChangeAspect="1"/>
          </p:cNvGraphicFramePr>
          <p:nvPr/>
        </p:nvGraphicFramePr>
        <p:xfrm>
          <a:off x="1400175" y="3048000"/>
          <a:ext cx="4772025" cy="504825"/>
        </p:xfrm>
        <a:graphic>
          <a:graphicData uri="http://schemas.openxmlformats.org/presentationml/2006/ole">
            <p:oleObj spid="_x0000_s68620" name="Document" r:id="rId8" imgW="1639959" imgH="175570" progId="Word.Document.12">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Theorem:</a:t>
            </a:r>
          </a:p>
          <a:p>
            <a:pPr algn="just"/>
            <a:r>
              <a:rPr lang="en-US" sz="2800" b="1" dirty="0" smtClean="0">
                <a:solidFill>
                  <a:schemeClr val="tx1"/>
                </a:solidFill>
              </a:rPr>
              <a:t>Any linear circuit connected between two terminal can be replaced by a Thevenin’s voltage(V</a:t>
            </a:r>
            <a:r>
              <a:rPr lang="en-US" sz="2800" b="1" baseline="-25000" dirty="0" smtClean="0">
                <a:solidFill>
                  <a:schemeClr val="tx1"/>
                </a:solidFill>
              </a:rPr>
              <a:t>TH</a:t>
            </a:r>
            <a:r>
              <a:rPr lang="en-US" sz="2800" b="1" dirty="0" smtClean="0">
                <a:solidFill>
                  <a:schemeClr val="tx1"/>
                </a:solidFill>
              </a:rPr>
              <a:t>) in series with a Thevenin's resistance (R</a:t>
            </a:r>
            <a:r>
              <a:rPr lang="en-US" sz="2800" b="1" baseline="-25000" dirty="0" smtClean="0">
                <a:solidFill>
                  <a:schemeClr val="tx1"/>
                </a:solidFill>
              </a:rPr>
              <a:t>TH</a:t>
            </a:r>
            <a:r>
              <a:rPr lang="en-US" sz="2800" b="1" dirty="0" smtClean="0">
                <a:solidFill>
                  <a:schemeClr val="tx1"/>
                </a:solidFill>
              </a:rPr>
              <a:t>). </a:t>
            </a:r>
          </a:p>
          <a:p>
            <a:pPr algn="just"/>
            <a:endParaRPr lang="en-US" sz="1200" b="1" dirty="0" smtClean="0">
              <a:solidFill>
                <a:srgbClr val="0000FF"/>
              </a:solidFill>
            </a:endParaRPr>
          </a:p>
          <a:p>
            <a:pPr algn="just"/>
            <a:r>
              <a:rPr lang="en-US" sz="2800" b="1" dirty="0" smtClean="0">
                <a:solidFill>
                  <a:srgbClr val="0000FF"/>
                </a:solidFill>
              </a:rPr>
              <a:t>V</a:t>
            </a:r>
            <a:r>
              <a:rPr lang="en-US" sz="2800" b="1" baseline="-25000" dirty="0" smtClean="0">
                <a:solidFill>
                  <a:srgbClr val="0000FF"/>
                </a:solidFill>
              </a:rPr>
              <a:t>TH</a:t>
            </a:r>
            <a:r>
              <a:rPr lang="en-US" sz="2800" b="1" dirty="0" smtClean="0">
                <a:solidFill>
                  <a:srgbClr val="0000FF"/>
                </a:solidFill>
              </a:rPr>
              <a:t> </a:t>
            </a:r>
            <a:r>
              <a:rPr lang="en-US" sz="2800" b="1" dirty="0" smtClean="0">
                <a:solidFill>
                  <a:schemeClr val="tx1"/>
                </a:solidFill>
              </a:rPr>
              <a:t>is the open-circuit voltage across the two terminals</a:t>
            </a:r>
          </a:p>
          <a:p>
            <a:pPr marL="685800" indent="-685800" algn="just"/>
            <a:r>
              <a:rPr lang="en-US" sz="2800" b="1" dirty="0" smtClean="0">
                <a:solidFill>
                  <a:srgbClr val="0000FF"/>
                </a:solidFill>
              </a:rPr>
              <a:t>R</a:t>
            </a:r>
            <a:r>
              <a:rPr lang="en-US" sz="2800" b="1" baseline="-25000" dirty="0" smtClean="0">
                <a:solidFill>
                  <a:srgbClr val="0000FF"/>
                </a:solidFill>
              </a:rPr>
              <a:t>TH</a:t>
            </a:r>
            <a:r>
              <a:rPr lang="en-US" sz="2800" b="1" dirty="0" smtClean="0">
                <a:solidFill>
                  <a:srgbClr val="0000FF"/>
                </a:solidFill>
              </a:rPr>
              <a:t> </a:t>
            </a:r>
            <a:r>
              <a:rPr lang="en-US" sz="2800" b="1" dirty="0" smtClean="0">
                <a:solidFill>
                  <a:schemeClr val="tx1"/>
                </a:solidFill>
              </a:rPr>
              <a:t>is the resistance seen from the two terminals when all sources have been deactivated</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69638" name="Object 6"/>
          <p:cNvGraphicFramePr>
            <a:graphicFrameLocks noChangeAspect="1"/>
          </p:cNvGraphicFramePr>
          <p:nvPr/>
        </p:nvGraphicFramePr>
        <p:xfrm>
          <a:off x="304800" y="4724400"/>
          <a:ext cx="3962400" cy="1828800"/>
        </p:xfrm>
        <a:graphic>
          <a:graphicData uri="http://schemas.openxmlformats.org/presentationml/2006/ole">
            <p:oleObj spid="_x0000_s69638" name="Visio" r:id="rId5" imgW="2518008" imgH="1338061" progId="Visio.Drawing.11">
              <p:embed/>
            </p:oleObj>
          </a:graphicData>
        </a:graphic>
      </p:graphicFrame>
      <p:graphicFrame>
        <p:nvGraphicFramePr>
          <p:cNvPr id="69639" name="Object 7"/>
          <p:cNvGraphicFramePr>
            <a:graphicFrameLocks noChangeAspect="1"/>
          </p:cNvGraphicFramePr>
          <p:nvPr/>
        </p:nvGraphicFramePr>
        <p:xfrm>
          <a:off x="4419600" y="4800600"/>
          <a:ext cx="3124200" cy="1905000"/>
        </p:xfrm>
        <a:graphic>
          <a:graphicData uri="http://schemas.openxmlformats.org/presentationml/2006/ole">
            <p:oleObj spid="_x0000_s69639" name="Visio" r:id="rId6" imgW="2112557" imgH="1224419" progId="Visio.Drawing.11">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To find the current through a resistor in a circuit, the following steps are taken:</a:t>
            </a:r>
          </a:p>
          <a:p>
            <a:pPr marL="514350" indent="-514350" algn="just">
              <a:buAutoNum type="arabicPeriod"/>
            </a:pPr>
            <a:r>
              <a:rPr lang="en-US" sz="2800" b="1" dirty="0" smtClean="0">
                <a:solidFill>
                  <a:schemeClr val="tx1"/>
                </a:solidFill>
              </a:rPr>
              <a:t>Remove the resistor from the circuit and mark the two terminals.</a:t>
            </a:r>
          </a:p>
          <a:p>
            <a:pPr marL="514350" indent="-514350" algn="just"/>
            <a:endParaRPr lang="en-US" sz="2800" b="1" dirty="0" smtClean="0">
              <a:solidFill>
                <a:schemeClr val="tx1"/>
              </a:solidFill>
            </a:endParaRPr>
          </a:p>
          <a:p>
            <a:pPr marL="514350" indent="-514350" algn="just">
              <a:buAutoNum type="arabicPeriod"/>
            </a:pPr>
            <a:endParaRPr lang="en-US" sz="2800" b="1" dirty="0" smtClean="0">
              <a:solidFill>
                <a:schemeClr val="tx1"/>
              </a:solidFill>
            </a:endParaRPr>
          </a:p>
          <a:p>
            <a:pPr marL="514350" indent="-514350" algn="just"/>
            <a:endParaRPr lang="en-US" sz="2800" b="1" dirty="0" smtClean="0">
              <a:solidFill>
                <a:schemeClr val="tx1"/>
              </a:solidFill>
            </a:endParaRPr>
          </a:p>
          <a:p>
            <a:pPr marL="514350" indent="-514350" algn="just"/>
            <a:endParaRPr lang="en-US" sz="2800" b="1" dirty="0" smtClean="0">
              <a:solidFill>
                <a:schemeClr val="tx1"/>
              </a:solidFill>
            </a:endParaRP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2706" name="Object 2"/>
          <p:cNvGraphicFramePr>
            <a:graphicFrameLocks noChangeAspect="1"/>
          </p:cNvGraphicFramePr>
          <p:nvPr/>
        </p:nvGraphicFramePr>
        <p:xfrm>
          <a:off x="838200" y="2971800"/>
          <a:ext cx="6934200" cy="3048000"/>
        </p:xfrm>
        <a:graphic>
          <a:graphicData uri="http://schemas.openxmlformats.org/presentationml/2006/ole">
            <p:oleObj spid="_x0000_s72706" name="Visio" r:id="rId5" imgW="2518008" imgH="1338061" progId="Visio.Drawing.11">
              <p:embed/>
            </p:oleObj>
          </a:graphicData>
        </a:graphic>
      </p:graphicFrame>
      <p:graphicFrame>
        <p:nvGraphicFramePr>
          <p:cNvPr id="72707" name="Object 3"/>
          <p:cNvGraphicFramePr>
            <a:graphicFrameLocks noChangeAspect="1"/>
          </p:cNvGraphicFramePr>
          <p:nvPr/>
        </p:nvGraphicFramePr>
        <p:xfrm>
          <a:off x="4343400" y="3352800"/>
          <a:ext cx="2057400" cy="990600"/>
        </p:xfrm>
        <a:graphic>
          <a:graphicData uri="http://schemas.openxmlformats.org/presentationml/2006/ole">
            <p:oleObj spid="_x0000_s72707" name="Visio" r:id="rId6" imgW="934805" imgH="479672" progId="Visio.Drawing.11">
              <p:embed/>
            </p:oleObj>
          </a:graphicData>
        </a:graphic>
      </p:graphicFrame>
      <p:graphicFrame>
        <p:nvGraphicFramePr>
          <p:cNvPr id="72708" name="Object 4"/>
          <p:cNvGraphicFramePr>
            <a:graphicFrameLocks noChangeAspect="1"/>
          </p:cNvGraphicFramePr>
          <p:nvPr/>
        </p:nvGraphicFramePr>
        <p:xfrm>
          <a:off x="4419600" y="3616325"/>
          <a:ext cx="750887" cy="346075"/>
        </p:xfrm>
        <a:graphic>
          <a:graphicData uri="http://schemas.openxmlformats.org/presentationml/2006/ole">
            <p:oleObj spid="_x0000_s72708" name="Visio" r:id="rId7" imgW="334997" imgH="233223" progId="Visio.Drawing.11">
              <p:embed/>
            </p:oleObj>
          </a:graphicData>
        </a:graphic>
      </p:graphicFrame>
      <p:graphicFrame>
        <p:nvGraphicFramePr>
          <p:cNvPr id="72710" name="Object 6"/>
          <p:cNvGraphicFramePr>
            <a:graphicFrameLocks noChangeAspect="1"/>
          </p:cNvGraphicFramePr>
          <p:nvPr/>
        </p:nvGraphicFramePr>
        <p:xfrm>
          <a:off x="5497512" y="3616325"/>
          <a:ext cx="750888" cy="346075"/>
        </p:xfrm>
        <a:graphic>
          <a:graphicData uri="http://schemas.openxmlformats.org/presentationml/2006/ole">
            <p:oleObj spid="_x0000_s72710" name="Visio" r:id="rId8" imgW="334997" imgH="233223"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box(in)">
                                      <p:cBhvr>
                                        <p:cTn id="7" dur="500"/>
                                        <p:tgtEl>
                                          <p:spTgt spid="72706"/>
                                        </p:tgtEl>
                                      </p:cBhvr>
                                    </p:animEffect>
                                  </p:childTnLst>
                                </p:cTn>
                              </p:par>
                              <p:par>
                                <p:cTn id="8" presetID="4" presetClass="entr" presetSubtype="16" fill="hold" nodeType="withEffect">
                                  <p:stCondLst>
                                    <p:cond delay="0"/>
                                  </p:stCondLst>
                                  <p:childTnLst>
                                    <p:set>
                                      <p:cBhvr>
                                        <p:cTn id="9" dur="1" fill="hold">
                                          <p:stCondLst>
                                            <p:cond delay="0"/>
                                          </p:stCondLst>
                                        </p:cTn>
                                        <p:tgtEl>
                                          <p:spTgt spid="72707"/>
                                        </p:tgtEl>
                                        <p:attrNameLst>
                                          <p:attrName>style.visibility</p:attrName>
                                        </p:attrNameLst>
                                      </p:cBhvr>
                                      <p:to>
                                        <p:strVal val="visible"/>
                                      </p:to>
                                    </p:set>
                                    <p:animEffect transition="in" filter="box(in)">
                                      <p:cBhvr>
                                        <p:cTn id="10" dur="500"/>
                                        <p:tgtEl>
                                          <p:spTgt spid="7270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ox(i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27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2710"/>
                                        </p:tgtEl>
                                        <p:attrNameLst>
                                          <p:attrName>style.visibility</p:attrName>
                                        </p:attrNameLst>
                                      </p:cBhvr>
                                      <p:to>
                                        <p:strVal val="visible"/>
                                      </p:to>
                                    </p:set>
                                    <p:animEffect transition="in" filter="box(in)">
                                      <p:cBhvr>
                                        <p:cTn id="24" dur="500"/>
                                        <p:tgtEl>
                                          <p:spTgt spid="72710"/>
                                        </p:tgtEl>
                                      </p:cBhvr>
                                    </p:animEffect>
                                  </p:childTnLst>
                                </p:cTn>
                              </p:par>
                              <p:par>
                                <p:cTn id="25" presetID="4" presetClass="entr" presetSubtype="16" fill="hold" nodeType="withEffect">
                                  <p:stCondLst>
                                    <p:cond delay="0"/>
                                  </p:stCondLst>
                                  <p:childTnLst>
                                    <p:set>
                                      <p:cBhvr>
                                        <p:cTn id="26" dur="1" fill="hold">
                                          <p:stCondLst>
                                            <p:cond delay="0"/>
                                          </p:stCondLst>
                                        </p:cTn>
                                        <p:tgtEl>
                                          <p:spTgt spid="72708"/>
                                        </p:tgtEl>
                                        <p:attrNameLst>
                                          <p:attrName>style.visibility</p:attrName>
                                        </p:attrNameLst>
                                      </p:cBhvr>
                                      <p:to>
                                        <p:strVal val="visible"/>
                                      </p:to>
                                    </p:set>
                                    <p:animEffect transition="in" filter="box(in)">
                                      <p:cBhvr>
                                        <p:cTn id="27" dur="5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676400"/>
            <a:ext cx="8458200" cy="5334000"/>
          </a:xfrm>
        </p:spPr>
        <p:txBody>
          <a:bodyPr>
            <a:normAutofit/>
          </a:bodyPr>
          <a:lstStyle/>
          <a:p>
            <a:pPr marL="514350" indent="-514350" algn="just"/>
            <a:r>
              <a:rPr lang="en-US" sz="2800" b="1" dirty="0" smtClean="0">
                <a:solidFill>
                  <a:schemeClr val="tx1"/>
                </a:solidFill>
              </a:rPr>
              <a:t>2.	Find the open-circuit voltage (V</a:t>
            </a:r>
            <a:r>
              <a:rPr lang="en-US" sz="2800" b="1" baseline="-25000" dirty="0" smtClean="0">
                <a:solidFill>
                  <a:schemeClr val="tx1"/>
                </a:solidFill>
              </a:rPr>
              <a:t>TH</a:t>
            </a:r>
            <a:r>
              <a:rPr lang="en-US" sz="2800" b="1" dirty="0" smtClean="0">
                <a:solidFill>
                  <a:schemeClr val="tx1"/>
                </a:solidFill>
              </a:rPr>
              <a:t>) across the two terminals by applying KVL. Treat V</a:t>
            </a:r>
            <a:r>
              <a:rPr lang="en-US" sz="2800" b="1" baseline="-25000" dirty="0" smtClean="0">
                <a:solidFill>
                  <a:schemeClr val="tx1"/>
                </a:solidFill>
              </a:rPr>
              <a:t>TH</a:t>
            </a:r>
            <a:r>
              <a:rPr lang="en-US" sz="2800" b="1" dirty="0" smtClean="0">
                <a:solidFill>
                  <a:schemeClr val="tx1"/>
                </a:solidFill>
              </a:rPr>
              <a:t> as a source.</a:t>
            </a:r>
          </a:p>
          <a:p>
            <a:pPr marL="514350" indent="-514350" algn="just">
              <a:buAutoNum type="arabicPeriod"/>
            </a:pPr>
            <a:endParaRPr lang="en-US" sz="2800" b="1" dirty="0" smtClean="0">
              <a:solidFill>
                <a:schemeClr val="tx1"/>
              </a:solidFill>
            </a:endParaRPr>
          </a:p>
          <a:p>
            <a:pPr marL="514350" indent="-514350" algn="just">
              <a:buAutoNum type="arabicPeriod"/>
            </a:pPr>
            <a:endParaRPr lang="en-US" sz="2800" b="1" dirty="0" smtClean="0">
              <a:solidFill>
                <a:schemeClr val="tx1"/>
              </a:solidFill>
            </a:endParaRPr>
          </a:p>
          <a:p>
            <a:pPr marL="514350" indent="-514350" algn="just"/>
            <a:endParaRPr lang="en-US" sz="2800" b="1" dirty="0" smtClean="0">
              <a:solidFill>
                <a:schemeClr val="tx1"/>
              </a:solidFill>
            </a:endParaRPr>
          </a:p>
          <a:p>
            <a:pPr marL="514350" indent="-514350" algn="just"/>
            <a:endParaRPr lang="en-US" sz="2800" b="1" dirty="0" smtClean="0">
              <a:solidFill>
                <a:schemeClr val="tx1"/>
              </a:solidFill>
            </a:endParaRPr>
          </a:p>
          <a:p>
            <a:pPr marL="514350" indent="-514350" algn="just">
              <a:buAutoNum type="arabicPeriod"/>
            </a:pPr>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3731" name="Object 3"/>
          <p:cNvGraphicFramePr>
            <a:graphicFrameLocks noChangeAspect="1"/>
          </p:cNvGraphicFramePr>
          <p:nvPr/>
        </p:nvGraphicFramePr>
        <p:xfrm>
          <a:off x="457200" y="2667000"/>
          <a:ext cx="7848600" cy="3429000"/>
        </p:xfrm>
        <a:graphic>
          <a:graphicData uri="http://schemas.openxmlformats.org/presentationml/2006/ole">
            <p:oleObj spid="_x0000_s73731" name="Visio" r:id="rId5" imgW="2518008" imgH="1338061" progId="Visio.Drawing.11">
              <p:embed/>
            </p:oleObj>
          </a:graphicData>
        </a:graphic>
      </p:graphicFrame>
      <p:graphicFrame>
        <p:nvGraphicFramePr>
          <p:cNvPr id="73732" name="Object 4"/>
          <p:cNvGraphicFramePr>
            <a:graphicFrameLocks noChangeAspect="1"/>
          </p:cNvGraphicFramePr>
          <p:nvPr/>
        </p:nvGraphicFramePr>
        <p:xfrm>
          <a:off x="5181600" y="3767137"/>
          <a:ext cx="817562" cy="576263"/>
        </p:xfrm>
        <a:graphic>
          <a:graphicData uri="http://schemas.openxmlformats.org/presentationml/2006/ole">
            <p:oleObj spid="_x0000_s73732" name="Visio" r:id="rId6" imgW="262383" imgH="239431" progId="Visio.Drawing.11">
              <p:embed/>
            </p:oleObj>
          </a:graphicData>
        </a:graphic>
      </p:graphicFrame>
      <p:cxnSp>
        <p:nvCxnSpPr>
          <p:cNvPr id="10" name="Straight Arrow Connector 9"/>
          <p:cNvCxnSpPr/>
          <p:nvPr/>
        </p:nvCxnSpPr>
        <p:spPr>
          <a:xfrm rot="10800000">
            <a:off x="5257800" y="3810000"/>
            <a:ext cx="609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box(in)">
                                      <p:cBhvr>
                                        <p:cTn id="7" dur="500"/>
                                        <p:tgtEl>
                                          <p:spTgt spid="7373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3732"/>
                                        </p:tgtEl>
                                        <p:attrNameLst>
                                          <p:attrName>style.visibility</p:attrName>
                                        </p:attrNameLst>
                                      </p:cBhvr>
                                      <p:to>
                                        <p:strVal val="visible"/>
                                      </p:to>
                                    </p:set>
                                    <p:animEffect transition="in" filter="box(in)">
                                      <p:cBhvr>
                                        <p:cTn id="12" dur="500"/>
                                        <p:tgtEl>
                                          <p:spTgt spid="7373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990600"/>
          </a:xfrm>
        </p:spPr>
        <p:txBody>
          <a:bodyPr>
            <a:normAutofit fontScale="90000"/>
          </a:bodyPr>
          <a:lstStyle/>
          <a:p>
            <a:r>
              <a:rPr lang="en-US" dirty="0" smtClean="0">
                <a:latin typeface="+mn-lt"/>
              </a:rPr>
              <a:t/>
            </a:r>
            <a:br>
              <a:rPr lang="en-US" dirty="0" smtClean="0">
                <a:latin typeface="+mn-lt"/>
              </a:rPr>
            </a:br>
            <a:r>
              <a:rPr lang="en-US" dirty="0" smtClean="0">
                <a:solidFill>
                  <a:srgbClr val="0000FF"/>
                </a:solidFill>
                <a:latin typeface="+mn-lt"/>
              </a:rPr>
              <a:t>COURSE OUTLINE</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r"/>
            <a:endParaRPr lang="en-US" sz="1800" dirty="0" smtClean="0">
              <a:solidFill>
                <a:srgbClr val="0000FF"/>
              </a:solidFill>
            </a:endParaRPr>
          </a:p>
          <a:p>
            <a:pPr marL="457200" indent="-457200" algn="just"/>
            <a:r>
              <a:rPr lang="en-US" sz="2000" dirty="0" smtClean="0">
                <a:solidFill>
                  <a:srgbClr val="0000FF"/>
                </a:solidFill>
              </a:rPr>
              <a:t>Unit 1: Circuits and Network Theorems </a:t>
            </a:r>
            <a:r>
              <a:rPr lang="en-US" sz="2000" dirty="0" smtClean="0">
                <a:solidFill>
                  <a:schemeClr val="tx1"/>
                </a:solidFill>
              </a:rPr>
              <a:t>– Kirchhoff's laws, Thevenin’s Theorem,  </a:t>
            </a:r>
          </a:p>
          <a:p>
            <a:pPr marL="457200" indent="-457200" algn="just"/>
            <a:r>
              <a:rPr lang="en-US" sz="2000" dirty="0">
                <a:solidFill>
                  <a:schemeClr val="tx1"/>
                </a:solidFill>
              </a:rPr>
              <a:t> </a:t>
            </a:r>
            <a:r>
              <a:rPr lang="en-US" sz="2000" dirty="0" smtClean="0">
                <a:solidFill>
                  <a:schemeClr val="tx1"/>
                </a:solidFill>
              </a:rPr>
              <a:t>            Norton's Theorem, Superposition Theorem, Reciprocity Theorem and             </a:t>
            </a:r>
          </a:p>
          <a:p>
            <a:pPr marL="457200" indent="287338" algn="just"/>
            <a:r>
              <a:rPr lang="en-US" sz="2000" dirty="0" smtClean="0">
                <a:solidFill>
                  <a:schemeClr val="tx1"/>
                </a:solidFill>
              </a:rPr>
              <a:t>Delta- Star Transformation.</a:t>
            </a:r>
          </a:p>
          <a:p>
            <a:pPr marL="457200" indent="-457200" algn="just"/>
            <a:endParaRPr lang="en-US" sz="2000" dirty="0" smtClean="0">
              <a:solidFill>
                <a:schemeClr val="tx1"/>
              </a:solidFill>
            </a:endParaRPr>
          </a:p>
          <a:p>
            <a:pPr marL="744538" indent="-744538" algn="just"/>
            <a:r>
              <a:rPr lang="en-US" sz="2000" dirty="0" smtClean="0">
                <a:solidFill>
                  <a:srgbClr val="0000FF"/>
                </a:solidFill>
              </a:rPr>
              <a:t>Unit 2: Alternating current circuits </a:t>
            </a:r>
            <a:r>
              <a:rPr lang="en-US" sz="2000" dirty="0" smtClean="0">
                <a:solidFill>
                  <a:schemeClr val="tx1"/>
                </a:solidFill>
              </a:rPr>
              <a:t>– Determination of Average and RMS values, Harmonics, Phasors, impedance, current </a:t>
            </a:r>
            <a:r>
              <a:rPr lang="en-US" sz="2000" dirty="0">
                <a:solidFill>
                  <a:schemeClr val="tx1"/>
                </a:solidFill>
              </a:rPr>
              <a:t> </a:t>
            </a:r>
            <a:r>
              <a:rPr lang="en-US" sz="2000" dirty="0" smtClean="0">
                <a:solidFill>
                  <a:schemeClr val="tx1"/>
                </a:solidFill>
              </a:rPr>
              <a:t>and power in ac circuits</a:t>
            </a:r>
          </a:p>
          <a:p>
            <a:pPr marL="457200" indent="-457200" algn="just"/>
            <a:endParaRPr lang="en-US" sz="2000" dirty="0">
              <a:solidFill>
                <a:srgbClr val="0000FF"/>
              </a:solidFill>
            </a:endParaRPr>
          </a:p>
          <a:p>
            <a:pPr marL="801688" indent="-801688" algn="just"/>
            <a:r>
              <a:rPr lang="en-US" sz="2000" dirty="0" smtClean="0">
                <a:solidFill>
                  <a:srgbClr val="0000FF"/>
                </a:solidFill>
              </a:rPr>
              <a:t>Unit 3: Three-phase circuits </a:t>
            </a:r>
            <a:r>
              <a:rPr lang="en-US" sz="2000" dirty="0" smtClean="0">
                <a:solidFill>
                  <a:schemeClr val="tx1"/>
                </a:solidFill>
              </a:rPr>
              <a:t>– Connection of three-phase windings, three phase loads, power in three-phase circuits,  solving three-phase circuit problems</a:t>
            </a:r>
          </a:p>
          <a:p>
            <a:pPr marL="457200" indent="-457200" algn="just"/>
            <a:endParaRPr lang="en-US" sz="2000" dirty="0" smtClean="0">
              <a:solidFill>
                <a:srgbClr val="0000FF"/>
              </a:solidFill>
            </a:endParaRPr>
          </a:p>
          <a:p>
            <a:pPr marL="457200" indent="-457200" algn="just"/>
            <a:r>
              <a:rPr lang="en-US" sz="2000" dirty="0" smtClean="0">
                <a:solidFill>
                  <a:srgbClr val="0000FF"/>
                </a:solidFill>
              </a:rPr>
              <a:t>Unit 4: Magnetic circuits – </a:t>
            </a:r>
            <a:r>
              <a:rPr lang="en-US" sz="2000" dirty="0" smtClean="0">
                <a:solidFill>
                  <a:schemeClr val="tx1"/>
                </a:solidFill>
              </a:rPr>
              <a:t>Components and terminologies, solving</a:t>
            </a:r>
          </a:p>
          <a:p>
            <a:pPr marL="801688" indent="-801688" algn="just"/>
            <a:r>
              <a:rPr lang="en-US" sz="2000" dirty="0">
                <a:solidFill>
                  <a:schemeClr val="tx1"/>
                </a:solidFill>
              </a:rPr>
              <a:t> </a:t>
            </a:r>
            <a:r>
              <a:rPr lang="en-US" sz="2000" dirty="0" smtClean="0">
                <a:solidFill>
                  <a:schemeClr val="tx1"/>
                </a:solidFill>
              </a:rPr>
              <a:t>            magnetic circuit problems</a:t>
            </a: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cxnSp>
        <p:nvCxnSpPr>
          <p:cNvPr id="6" name="Straight Arrow Connector 5">
            <a:hlinkClick r:id="" action="ppaction://hlinkshowjump?jump=nextslide"/>
          </p:cNvPr>
          <p:cNvCxnSpPr/>
          <p:nvPr/>
        </p:nvCxnSpPr>
        <p:spPr>
          <a:xfrm>
            <a:off x="381000" y="6477000"/>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5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ox(in)">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ox(in)">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box(in)">
                                      <p:cBhvr>
                                        <p:cTn id="28" dur="500"/>
                                        <p:tgtEl>
                                          <p:spTgt spid="3">
                                            <p:txEl>
                                              <p:pRg st="9" end="9"/>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box(in)">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676400"/>
            <a:ext cx="8458200" cy="5334000"/>
          </a:xfrm>
        </p:spPr>
        <p:txBody>
          <a:bodyPr>
            <a:normAutofit/>
          </a:bodyPr>
          <a:lstStyle/>
          <a:p>
            <a:pPr marL="514350" indent="-514350" algn="just"/>
            <a:r>
              <a:rPr lang="en-US" sz="2800" b="1" dirty="0" smtClean="0">
                <a:solidFill>
                  <a:schemeClr val="tx1"/>
                </a:solidFill>
              </a:rPr>
              <a:t>3.	Recall the circuit created before step 2 and deactivate all sources. Short-circuit voltage sources and Open-circuit current sources.</a:t>
            </a: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1685" name="Object 5"/>
          <p:cNvGraphicFramePr>
            <a:graphicFrameLocks noChangeAspect="1"/>
          </p:cNvGraphicFramePr>
          <p:nvPr/>
        </p:nvGraphicFramePr>
        <p:xfrm>
          <a:off x="304800" y="3276600"/>
          <a:ext cx="7848600" cy="3429000"/>
        </p:xfrm>
        <a:graphic>
          <a:graphicData uri="http://schemas.openxmlformats.org/presentationml/2006/ole">
            <p:oleObj spid="_x0000_s71685" name="Visio" r:id="rId5" imgW="2518008" imgH="1338061" progId="Visio.Drawing.11">
              <p:embed/>
            </p:oleObj>
          </a:graphicData>
        </a:graphic>
      </p:graphicFrame>
      <p:graphicFrame>
        <p:nvGraphicFramePr>
          <p:cNvPr id="71687" name="Object 7"/>
          <p:cNvGraphicFramePr>
            <a:graphicFrameLocks noChangeAspect="1"/>
          </p:cNvGraphicFramePr>
          <p:nvPr/>
        </p:nvGraphicFramePr>
        <p:xfrm>
          <a:off x="914400" y="4906963"/>
          <a:ext cx="1189037" cy="1112837"/>
        </p:xfrm>
        <a:graphic>
          <a:graphicData uri="http://schemas.openxmlformats.org/presentationml/2006/ole">
            <p:oleObj spid="_x0000_s71687" name="Visio" r:id="rId6" imgW="397353" imgH="397342" progId="Visio.Drawing.11">
              <p:embed/>
            </p:oleObj>
          </a:graphicData>
        </a:graphic>
      </p:graphicFrame>
      <p:graphicFrame>
        <p:nvGraphicFramePr>
          <p:cNvPr id="71688" name="Object 8"/>
          <p:cNvGraphicFramePr>
            <a:graphicFrameLocks noChangeAspect="1"/>
          </p:cNvGraphicFramePr>
          <p:nvPr/>
        </p:nvGraphicFramePr>
        <p:xfrm>
          <a:off x="255588" y="4759325"/>
          <a:ext cx="1039812" cy="650875"/>
        </p:xfrm>
        <a:graphic>
          <a:graphicData uri="http://schemas.openxmlformats.org/presentationml/2006/ole">
            <p:oleObj spid="_x0000_s71688" name="Visio" r:id="rId7" imgW="553919" imgH="234302" progId="Visio.Drawing.11">
              <p:embed/>
            </p:oleObj>
          </a:graphicData>
        </a:graphic>
      </p:graphicFrame>
      <p:graphicFrame>
        <p:nvGraphicFramePr>
          <p:cNvPr id="71689" name="Object 9"/>
          <p:cNvGraphicFramePr>
            <a:graphicFrameLocks noChangeAspect="1"/>
          </p:cNvGraphicFramePr>
          <p:nvPr/>
        </p:nvGraphicFramePr>
        <p:xfrm>
          <a:off x="6324600" y="4876800"/>
          <a:ext cx="1189038" cy="1295400"/>
        </p:xfrm>
        <a:graphic>
          <a:graphicData uri="http://schemas.openxmlformats.org/presentationml/2006/ole">
            <p:oleObj spid="_x0000_s71689" name="Visio" r:id="rId8" imgW="397353" imgH="397342" progId="Visio.Drawing.11">
              <p:embed/>
            </p:oleObj>
          </a:graphicData>
        </a:graphic>
      </p:graphicFrame>
      <p:graphicFrame>
        <p:nvGraphicFramePr>
          <p:cNvPr id="71690" name="Object 10"/>
          <p:cNvGraphicFramePr>
            <a:graphicFrameLocks noChangeAspect="1"/>
          </p:cNvGraphicFramePr>
          <p:nvPr/>
        </p:nvGraphicFramePr>
        <p:xfrm>
          <a:off x="6629400" y="4343400"/>
          <a:ext cx="1905000" cy="1295400"/>
        </p:xfrm>
        <a:graphic>
          <a:graphicData uri="http://schemas.openxmlformats.org/presentationml/2006/ole">
            <p:oleObj spid="_x0000_s71690" name="Visio" r:id="rId9" imgW="1228501" imgH="390324" progId="Visio.Drawing.11">
              <p:embed/>
            </p:oleObj>
          </a:graphicData>
        </a:graphic>
      </p:graphicFrame>
      <p:cxnSp>
        <p:nvCxnSpPr>
          <p:cNvPr id="17" name="Straight Connector 16"/>
          <p:cNvCxnSpPr/>
          <p:nvPr/>
        </p:nvCxnSpPr>
        <p:spPr>
          <a:xfrm rot="5400000">
            <a:off x="990600" y="5486400"/>
            <a:ext cx="1066800" cy="1588"/>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rot="5400000">
            <a:off x="6476206" y="5485606"/>
            <a:ext cx="914400" cy="1588"/>
          </a:xfrm>
          <a:prstGeom prst="line">
            <a:avLst/>
          </a:prstGeom>
        </p:spPr>
        <p:style>
          <a:lnRef idx="2">
            <a:schemeClr val="dk1"/>
          </a:lnRef>
          <a:fillRef idx="0">
            <a:schemeClr val="dk1"/>
          </a:fillRef>
          <a:effectRef idx="1">
            <a:schemeClr val="dk1"/>
          </a:effectRef>
          <a:fontRef idx="minor">
            <a:schemeClr val="tx1"/>
          </a:fontRef>
        </p:style>
      </p:cxnSp>
      <p:graphicFrame>
        <p:nvGraphicFramePr>
          <p:cNvPr id="71692" name="Object 12"/>
          <p:cNvGraphicFramePr>
            <a:graphicFrameLocks noChangeAspect="1"/>
          </p:cNvGraphicFramePr>
          <p:nvPr/>
        </p:nvGraphicFramePr>
        <p:xfrm>
          <a:off x="1485900" y="4724400"/>
          <a:ext cx="571500" cy="1524000"/>
        </p:xfrm>
        <a:graphic>
          <a:graphicData uri="http://schemas.openxmlformats.org/presentationml/2006/ole">
            <p:oleObj spid="_x0000_s71692" name="Visio" r:id="rId10" imgW="571735" imgH="931541" progId="Visio.Drawing.11">
              <p:embed/>
            </p:oleObj>
          </a:graphicData>
        </a:graphic>
      </p:graphicFrame>
      <p:graphicFrame>
        <p:nvGraphicFramePr>
          <p:cNvPr id="71695" name="Object 15"/>
          <p:cNvGraphicFramePr>
            <a:graphicFrameLocks noChangeAspect="1"/>
          </p:cNvGraphicFramePr>
          <p:nvPr/>
        </p:nvGraphicFramePr>
        <p:xfrm>
          <a:off x="6362700" y="4800600"/>
          <a:ext cx="571500" cy="1524000"/>
        </p:xfrm>
        <a:graphic>
          <a:graphicData uri="http://schemas.openxmlformats.org/presentationml/2006/ole">
            <p:oleObj spid="_x0000_s71695" name="Visio" r:id="rId11" imgW="571735" imgH="931541"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box(in)">
                                      <p:cBhvr>
                                        <p:cTn id="7" dur="500"/>
                                        <p:tgtEl>
                                          <p:spTgt spid="71685"/>
                                        </p:tgtEl>
                                      </p:cBhvr>
                                    </p:animEffect>
                                  </p:childTnLst>
                                </p:cTn>
                              </p:par>
                              <p:par>
                                <p:cTn id="8" presetID="4" presetClass="entr" presetSubtype="16" fill="hold" nodeType="withEffect">
                                  <p:stCondLst>
                                    <p:cond delay="0"/>
                                  </p:stCondLst>
                                  <p:childTnLst>
                                    <p:set>
                                      <p:cBhvr>
                                        <p:cTn id="9" dur="1" fill="hold">
                                          <p:stCondLst>
                                            <p:cond delay="0"/>
                                          </p:stCondLst>
                                        </p:cTn>
                                        <p:tgtEl>
                                          <p:spTgt spid="71687"/>
                                        </p:tgtEl>
                                        <p:attrNameLst>
                                          <p:attrName>style.visibility</p:attrName>
                                        </p:attrNameLst>
                                      </p:cBhvr>
                                      <p:to>
                                        <p:strVal val="visible"/>
                                      </p:to>
                                    </p:set>
                                    <p:animEffect transition="in" filter="box(in)">
                                      <p:cBhvr>
                                        <p:cTn id="10" dur="500"/>
                                        <p:tgtEl>
                                          <p:spTgt spid="71687"/>
                                        </p:tgtEl>
                                      </p:cBhvr>
                                    </p:animEffect>
                                  </p:childTnLst>
                                </p:cTn>
                              </p:par>
                              <p:par>
                                <p:cTn id="11" presetID="4" presetClass="entr" presetSubtype="16" fill="hold" nodeType="withEffect">
                                  <p:stCondLst>
                                    <p:cond delay="0"/>
                                  </p:stCondLst>
                                  <p:childTnLst>
                                    <p:set>
                                      <p:cBhvr>
                                        <p:cTn id="12" dur="1" fill="hold">
                                          <p:stCondLst>
                                            <p:cond delay="0"/>
                                          </p:stCondLst>
                                        </p:cTn>
                                        <p:tgtEl>
                                          <p:spTgt spid="71689"/>
                                        </p:tgtEl>
                                        <p:attrNameLst>
                                          <p:attrName>style.visibility</p:attrName>
                                        </p:attrNameLst>
                                      </p:cBhvr>
                                      <p:to>
                                        <p:strVal val="visible"/>
                                      </p:to>
                                    </p:set>
                                    <p:animEffect transition="in" filter="box(in)">
                                      <p:cBhvr>
                                        <p:cTn id="13" dur="500"/>
                                        <p:tgtEl>
                                          <p:spTgt spid="71689"/>
                                        </p:tgtEl>
                                      </p:cBhvr>
                                    </p:animEffect>
                                  </p:childTnLst>
                                </p:cTn>
                              </p:par>
                              <p:par>
                                <p:cTn id="14" presetID="4" presetClass="entr" presetSubtype="16" fill="hold" nodeType="withEffect">
                                  <p:stCondLst>
                                    <p:cond delay="0"/>
                                  </p:stCondLst>
                                  <p:childTnLst>
                                    <p:set>
                                      <p:cBhvr>
                                        <p:cTn id="15" dur="1" fill="hold">
                                          <p:stCondLst>
                                            <p:cond delay="0"/>
                                          </p:stCondLst>
                                        </p:cTn>
                                        <p:tgtEl>
                                          <p:spTgt spid="71688"/>
                                        </p:tgtEl>
                                        <p:attrNameLst>
                                          <p:attrName>style.visibility</p:attrName>
                                        </p:attrNameLst>
                                      </p:cBhvr>
                                      <p:to>
                                        <p:strVal val="visible"/>
                                      </p:to>
                                    </p:set>
                                    <p:animEffect transition="in" filter="box(in)">
                                      <p:cBhvr>
                                        <p:cTn id="16" dur="500"/>
                                        <p:tgtEl>
                                          <p:spTgt spid="71688"/>
                                        </p:tgtEl>
                                      </p:cBhvr>
                                    </p:animEffect>
                                  </p:childTnLst>
                                </p:cTn>
                              </p:par>
                              <p:par>
                                <p:cTn id="17" presetID="4" presetClass="entr" presetSubtype="16" fill="hold" nodeType="withEffect">
                                  <p:stCondLst>
                                    <p:cond delay="0"/>
                                  </p:stCondLst>
                                  <p:childTnLst>
                                    <p:set>
                                      <p:cBhvr>
                                        <p:cTn id="18" dur="1" fill="hold">
                                          <p:stCondLst>
                                            <p:cond delay="0"/>
                                          </p:stCondLst>
                                        </p:cTn>
                                        <p:tgtEl>
                                          <p:spTgt spid="71690"/>
                                        </p:tgtEl>
                                        <p:attrNameLst>
                                          <p:attrName>style.visibility</p:attrName>
                                        </p:attrNameLst>
                                      </p:cBhvr>
                                      <p:to>
                                        <p:strVal val="visible"/>
                                      </p:to>
                                    </p:set>
                                    <p:animEffect transition="in" filter="box(in)">
                                      <p:cBhvr>
                                        <p:cTn id="19" dur="500"/>
                                        <p:tgtEl>
                                          <p:spTgt spid="71690"/>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1692"/>
                                        </p:tgtEl>
                                        <p:attrNameLst>
                                          <p:attrName>style.visibility</p:attrName>
                                        </p:attrNameLst>
                                      </p:cBhvr>
                                      <p:to>
                                        <p:strVal val="visible"/>
                                      </p:to>
                                    </p:set>
                                    <p:animEffect transition="in" filter="box(in)">
                                      <p:cBhvr>
                                        <p:cTn id="24" dur="500"/>
                                        <p:tgtEl>
                                          <p:spTgt spid="71692"/>
                                        </p:tgtEl>
                                      </p:cBhvr>
                                    </p:animEffect>
                                  </p:childTnLst>
                                </p:cTn>
                              </p:par>
                              <p:par>
                                <p:cTn id="25" presetID="4" presetClass="entr" presetSubtype="16" fill="hold" nodeType="withEffect">
                                  <p:stCondLst>
                                    <p:cond delay="0"/>
                                  </p:stCondLst>
                                  <p:childTnLst>
                                    <p:set>
                                      <p:cBhvr>
                                        <p:cTn id="26" dur="1" fill="hold">
                                          <p:stCondLst>
                                            <p:cond delay="0"/>
                                          </p:stCondLst>
                                        </p:cTn>
                                        <p:tgtEl>
                                          <p:spTgt spid="71695"/>
                                        </p:tgtEl>
                                        <p:attrNameLst>
                                          <p:attrName>style.visibility</p:attrName>
                                        </p:attrNameLst>
                                      </p:cBhvr>
                                      <p:to>
                                        <p:strVal val="visible"/>
                                      </p:to>
                                    </p:set>
                                    <p:animEffect transition="in" filter="box(in)">
                                      <p:cBhvr>
                                        <p:cTn id="27" dur="500"/>
                                        <p:tgtEl>
                                          <p:spTgt spid="7169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71692"/>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7168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168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ox(in)">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7169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68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71695"/>
                                        </p:tgtEl>
                                        <p:attrNameLst>
                                          <p:attrName>style.visibility</p:attrName>
                                        </p:attrNameLst>
                                      </p:cBhvr>
                                      <p:to>
                                        <p:strVal val="hidden"/>
                                      </p:to>
                                    </p:set>
                                  </p:childTnLst>
                                </p:cTn>
                              </p:par>
                              <p:par>
                                <p:cTn id="49" presetID="4" presetClass="entr" presetSubtype="16"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ox(in)">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514350" indent="-514350" algn="just"/>
            <a:r>
              <a:rPr lang="en-US" sz="2800" b="1" dirty="0" smtClean="0">
                <a:solidFill>
                  <a:schemeClr val="tx1"/>
                </a:solidFill>
              </a:rPr>
              <a:t>4.	Find the total resistance of the circuit resulting from step 4 </a:t>
            </a:r>
            <a:r>
              <a:rPr lang="en-US" sz="2800" b="1" dirty="0" smtClean="0">
                <a:solidFill>
                  <a:srgbClr val="0000FF"/>
                </a:solidFill>
              </a:rPr>
              <a:t>as seen from</a:t>
            </a:r>
            <a:r>
              <a:rPr lang="en-US" sz="2800" b="1" dirty="0" smtClean="0">
                <a:solidFill>
                  <a:schemeClr val="tx1"/>
                </a:solidFill>
              </a:rPr>
              <a:t> the </a:t>
            </a:r>
            <a:r>
              <a:rPr lang="en-US" sz="2800" b="1" dirty="0" smtClean="0">
                <a:solidFill>
                  <a:srgbClr val="0000FF"/>
                </a:solidFill>
              </a:rPr>
              <a:t>two terminals</a:t>
            </a: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4754" name="Object 2"/>
          <p:cNvGraphicFramePr>
            <a:graphicFrameLocks noChangeAspect="1"/>
          </p:cNvGraphicFramePr>
          <p:nvPr/>
        </p:nvGraphicFramePr>
        <p:xfrm>
          <a:off x="-152400" y="2286000"/>
          <a:ext cx="8915400" cy="3886200"/>
        </p:xfrm>
        <a:graphic>
          <a:graphicData uri="http://schemas.openxmlformats.org/presentationml/2006/ole">
            <p:oleObj spid="_x0000_s74754" name="Visio" r:id="rId5" imgW="2518008" imgH="1338061" progId="Visio.Drawing.11">
              <p:embed/>
            </p:oleObj>
          </a:graphicData>
        </a:graphic>
      </p:graphicFrame>
      <p:pic>
        <p:nvPicPr>
          <p:cNvPr id="74755" name="Picture 3"/>
          <p:cNvPicPr>
            <a:picLocks noChangeAspect="1" noChangeArrowheads="1"/>
          </p:cNvPicPr>
          <p:nvPr/>
        </p:nvPicPr>
        <p:blipFill>
          <a:blip r:embed="rId6"/>
          <a:srcRect/>
          <a:stretch>
            <a:fillRect/>
          </a:stretch>
        </p:blipFill>
        <p:spPr bwMode="auto">
          <a:xfrm>
            <a:off x="4953000" y="3276600"/>
            <a:ext cx="1800225" cy="1309687"/>
          </a:xfrm>
          <a:prstGeom prst="rect">
            <a:avLst/>
          </a:prstGeom>
          <a:noFill/>
        </p:spPr>
      </p:pic>
      <p:pic>
        <p:nvPicPr>
          <p:cNvPr id="74756" name="Picture 4"/>
          <p:cNvPicPr>
            <a:picLocks noChangeAspect="1" noChangeArrowheads="1"/>
          </p:cNvPicPr>
          <p:nvPr/>
        </p:nvPicPr>
        <p:blipFill>
          <a:blip r:embed="rId7"/>
          <a:srcRect/>
          <a:stretch>
            <a:fillRect/>
          </a:stretch>
        </p:blipFill>
        <p:spPr bwMode="auto">
          <a:xfrm>
            <a:off x="5029200" y="3338513"/>
            <a:ext cx="1852612" cy="13096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box(in)">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box(in)">
                                      <p:cBhvr>
                                        <p:cTn id="12" dur="500"/>
                                        <p:tgtEl>
                                          <p:spTgt spid="7475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4756"/>
                                        </p:tgtEl>
                                        <p:attrNameLst>
                                          <p:attrName>style.visibility</p:attrName>
                                        </p:attrNameLst>
                                      </p:cBhvr>
                                      <p:to>
                                        <p:strVal val="hidden"/>
                                      </p:to>
                                    </p:set>
                                  </p:childTnLst>
                                </p:cTn>
                              </p:par>
                              <p:par>
                                <p:cTn id="17" presetID="4" presetClass="entr" presetSubtype="16" fill="hold" nodeType="withEffect">
                                  <p:stCondLst>
                                    <p:cond delay="0"/>
                                  </p:stCondLst>
                                  <p:childTnLst>
                                    <p:set>
                                      <p:cBhvr>
                                        <p:cTn id="18" dur="1" fill="hold">
                                          <p:stCondLst>
                                            <p:cond delay="0"/>
                                          </p:stCondLst>
                                        </p:cTn>
                                        <p:tgtEl>
                                          <p:spTgt spid="74755"/>
                                        </p:tgtEl>
                                        <p:attrNameLst>
                                          <p:attrName>style.visibility</p:attrName>
                                        </p:attrNameLst>
                                      </p:cBhvr>
                                      <p:to>
                                        <p:strVal val="visible"/>
                                      </p:to>
                                    </p:set>
                                    <p:animEffect transition="in" filter="box(in)">
                                      <p:cBhvr>
                                        <p:cTn id="19"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514350" indent="-514350" algn="just">
              <a:buAutoNum type="arabicPeriod" startAt="5"/>
            </a:pPr>
            <a:r>
              <a:rPr lang="en-US" sz="2800" b="1" dirty="0" smtClean="0">
                <a:solidFill>
                  <a:schemeClr val="tx1"/>
                </a:solidFill>
              </a:rPr>
              <a:t>Reproduce the Thevenin’s equivalent circuit and connect the resistor whose current is to be found.</a:t>
            </a: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5778" name="Object 2"/>
          <p:cNvGraphicFramePr>
            <a:graphicFrameLocks noChangeAspect="1"/>
          </p:cNvGraphicFramePr>
          <p:nvPr/>
        </p:nvGraphicFramePr>
        <p:xfrm>
          <a:off x="609600" y="2133600"/>
          <a:ext cx="6705600" cy="4419600"/>
        </p:xfrm>
        <a:graphic>
          <a:graphicData uri="http://schemas.openxmlformats.org/presentationml/2006/ole">
            <p:oleObj spid="_x0000_s75778" name="Visio" r:id="rId5" imgW="2112557" imgH="1224419" progId="Visio.Drawing.11">
              <p:embed/>
            </p:oleObj>
          </a:graphicData>
        </a:graphic>
      </p:graphicFrame>
      <p:graphicFrame>
        <p:nvGraphicFramePr>
          <p:cNvPr id="75779" name="Object 3"/>
          <p:cNvGraphicFramePr>
            <a:graphicFrameLocks noChangeAspect="1"/>
          </p:cNvGraphicFramePr>
          <p:nvPr/>
        </p:nvGraphicFramePr>
        <p:xfrm>
          <a:off x="6248400" y="3124200"/>
          <a:ext cx="1443037" cy="3124200"/>
        </p:xfrm>
        <a:graphic>
          <a:graphicData uri="http://schemas.openxmlformats.org/presentationml/2006/ole">
            <p:oleObj spid="_x0000_s75779" name="Visio" r:id="rId6" imgW="543931" imgH="934780"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ox(in)">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779"/>
                                        </p:tgtEl>
                                        <p:attrNameLst>
                                          <p:attrName>style.visibility</p:attrName>
                                        </p:attrNameLst>
                                      </p:cBhvr>
                                      <p:to>
                                        <p:strVal val="visible"/>
                                      </p:to>
                                    </p:set>
                                    <p:anim calcmode="lin" valueType="num">
                                      <p:cBhvr additive="base">
                                        <p:cTn id="12" dur="500" fill="hold"/>
                                        <p:tgtEl>
                                          <p:spTgt spid="75779"/>
                                        </p:tgtEl>
                                        <p:attrNameLst>
                                          <p:attrName>ppt_x</p:attrName>
                                        </p:attrNameLst>
                                      </p:cBhvr>
                                      <p:tavLst>
                                        <p:tav tm="0">
                                          <p:val>
                                            <p:strVal val="#ppt_x"/>
                                          </p:val>
                                        </p:tav>
                                        <p:tav tm="100000">
                                          <p:val>
                                            <p:strVal val="#ppt_x"/>
                                          </p:val>
                                        </p:tav>
                                      </p:tavLst>
                                    </p:anim>
                                    <p:anim calcmode="lin" valueType="num">
                                      <p:cBhvr additive="base">
                                        <p:cTn id="13" dur="500" fill="hold"/>
                                        <p:tgtEl>
                                          <p:spTgt spid="75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514350" indent="-514350" algn="just"/>
            <a:r>
              <a:rPr lang="en-US" sz="2800" b="1" dirty="0" smtClean="0">
                <a:solidFill>
                  <a:schemeClr val="tx1"/>
                </a:solidFill>
              </a:rPr>
              <a:t>6.	Calculate the current in the circuit in step 5. This is the current being sought for.</a:t>
            </a: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5778" name="Object 2"/>
          <p:cNvGraphicFramePr>
            <a:graphicFrameLocks noChangeAspect="1"/>
          </p:cNvGraphicFramePr>
          <p:nvPr/>
        </p:nvGraphicFramePr>
        <p:xfrm>
          <a:off x="609600" y="2133600"/>
          <a:ext cx="6705600" cy="4419600"/>
        </p:xfrm>
        <a:graphic>
          <a:graphicData uri="http://schemas.openxmlformats.org/presentationml/2006/ole">
            <p:oleObj spid="_x0000_s76802" name="Visio" r:id="rId5" imgW="2112557" imgH="1224419" progId="Visio.Drawing.11">
              <p:embed/>
            </p:oleObj>
          </a:graphicData>
        </a:graphic>
      </p:graphicFrame>
      <p:graphicFrame>
        <p:nvGraphicFramePr>
          <p:cNvPr id="75779" name="Object 3"/>
          <p:cNvGraphicFramePr>
            <a:graphicFrameLocks noChangeAspect="1"/>
          </p:cNvGraphicFramePr>
          <p:nvPr/>
        </p:nvGraphicFramePr>
        <p:xfrm>
          <a:off x="6248400" y="3124200"/>
          <a:ext cx="1443037" cy="3124200"/>
        </p:xfrm>
        <a:graphic>
          <a:graphicData uri="http://schemas.openxmlformats.org/presentationml/2006/ole">
            <p:oleObj spid="_x0000_s76803" name="Visio" r:id="rId6" imgW="543931" imgH="934780" progId="Visio.Drawing.11">
              <p:embed/>
            </p:oleObj>
          </a:graphicData>
        </a:graphic>
      </p:graphicFrame>
      <p:sp>
        <p:nvSpPr>
          <p:cNvPr id="8" name="Right Arrow 7"/>
          <p:cNvSpPr/>
          <p:nvPr/>
        </p:nvSpPr>
        <p:spPr>
          <a:xfrm>
            <a:off x="2667000" y="3048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67000" y="2590800"/>
            <a:ext cx="304800" cy="523220"/>
          </a:xfrm>
          <a:prstGeom prst="rect">
            <a:avLst/>
          </a:prstGeom>
          <a:noFill/>
        </p:spPr>
        <p:txBody>
          <a:bodyPr wrap="square" rtlCol="0">
            <a:spAutoFit/>
          </a:bodyPr>
          <a:lstStyle/>
          <a:p>
            <a:r>
              <a:rPr lang="en-US" sz="2800" dirty="0" smtClean="0">
                <a:solidFill>
                  <a:srgbClr val="0000FF"/>
                </a:solidFill>
              </a:rPr>
              <a:t>I</a:t>
            </a:r>
            <a:endParaRPr lang="en-US" sz="2800" dirty="0">
              <a:solidFill>
                <a:srgbClr val="0000FF"/>
              </a:solidFill>
            </a:endParaRPr>
          </a:p>
        </p:txBody>
      </p:sp>
      <p:graphicFrame>
        <p:nvGraphicFramePr>
          <p:cNvPr id="76804" name="Object 4"/>
          <p:cNvGraphicFramePr>
            <a:graphicFrameLocks noChangeAspect="1"/>
          </p:cNvGraphicFramePr>
          <p:nvPr/>
        </p:nvGraphicFramePr>
        <p:xfrm>
          <a:off x="3373438" y="4260850"/>
          <a:ext cx="2473325" cy="1385888"/>
        </p:xfrm>
        <a:graphic>
          <a:graphicData uri="http://schemas.openxmlformats.org/presentationml/2006/ole">
            <p:oleObj spid="_x0000_s76804" name="Equation" r:id="rId7" imgW="1574640" imgH="9144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76804"/>
                                        </p:tgtEl>
                                        <p:attrNameLst>
                                          <p:attrName>style.visibility</p:attrName>
                                        </p:attrNameLst>
                                      </p:cBhvr>
                                      <p:to>
                                        <p:strVal val="visible"/>
                                      </p:to>
                                    </p:set>
                                    <p:animEffect transition="in" filter="box(in)">
                                      <p:cBhvr>
                                        <p:cTn id="15" dur="500"/>
                                        <p:tgtEl>
                                          <p:spTgt spid="76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514350" indent="-514350" algn="just"/>
            <a:r>
              <a:rPr lang="en-US" sz="2800" b="1" dirty="0" smtClean="0">
                <a:solidFill>
                  <a:srgbClr val="0000FF"/>
                </a:solidFill>
              </a:rPr>
              <a:t>Example 1</a:t>
            </a:r>
          </a:p>
          <a:p>
            <a:pPr algn="just"/>
            <a:r>
              <a:rPr lang="en-US" sz="2800" b="1" dirty="0" smtClean="0">
                <a:solidFill>
                  <a:schemeClr val="tx1"/>
                </a:solidFill>
              </a:rPr>
              <a:t>Using Thevenin’s theorem, determine the current in the 3-</a:t>
            </a:r>
            <a:r>
              <a:rPr lang="el-GR" sz="2800" b="1" dirty="0" smtClean="0">
                <a:solidFill>
                  <a:schemeClr val="tx1"/>
                </a:solidFill>
              </a:rPr>
              <a:t>Ω</a:t>
            </a:r>
            <a:r>
              <a:rPr lang="en-US" sz="2800" b="1" dirty="0" smtClean="0">
                <a:solidFill>
                  <a:schemeClr val="tx1"/>
                </a:solidFill>
              </a:rPr>
              <a:t> resistor of the circuit below.</a:t>
            </a:r>
          </a:p>
          <a:p>
            <a:pPr marL="514350" indent="-514350" algn="just">
              <a:buAutoNum type="arabicPeriod"/>
            </a:pPr>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r>
              <a:rPr lang="en-US" sz="2800" b="1" dirty="0" smtClean="0">
                <a:solidFill>
                  <a:srgbClr val="0000FF"/>
                </a:solidFill>
              </a:rPr>
              <a:t>Solution</a:t>
            </a:r>
          </a:p>
          <a:p>
            <a:pPr algn="just"/>
            <a:r>
              <a:rPr lang="en-US" sz="2800" b="1" dirty="0" smtClean="0">
                <a:solidFill>
                  <a:schemeClr val="tx1"/>
                </a:solidFill>
              </a:rPr>
              <a:t>Steps 1 &amp; 2</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7829" name="Object 5"/>
          <p:cNvGraphicFramePr>
            <a:graphicFrameLocks noChangeAspect="1"/>
          </p:cNvGraphicFramePr>
          <p:nvPr/>
        </p:nvGraphicFramePr>
        <p:xfrm>
          <a:off x="4495800" y="2116138"/>
          <a:ext cx="4876800" cy="2379662"/>
        </p:xfrm>
        <a:graphic>
          <a:graphicData uri="http://schemas.openxmlformats.org/presentationml/2006/ole">
            <p:oleObj spid="_x0000_s77829" name="Visio" r:id="rId5" imgW="3124566" imgH="1374502" progId="Visio.Drawing.11">
              <p:embed/>
            </p:oleObj>
          </a:graphicData>
        </a:graphic>
      </p:graphicFrame>
      <p:graphicFrame>
        <p:nvGraphicFramePr>
          <p:cNvPr id="77830" name="Object 6"/>
          <p:cNvGraphicFramePr>
            <a:graphicFrameLocks noChangeAspect="1"/>
          </p:cNvGraphicFramePr>
          <p:nvPr/>
        </p:nvGraphicFramePr>
        <p:xfrm>
          <a:off x="2044700" y="4192588"/>
          <a:ext cx="4584700" cy="2360612"/>
        </p:xfrm>
        <a:graphic>
          <a:graphicData uri="http://schemas.openxmlformats.org/presentationml/2006/ole">
            <p:oleObj spid="_x0000_s77830" name="Visio" r:id="rId6" imgW="2518008" imgH="1338061"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7830"/>
                                        </p:tgtEl>
                                        <p:attrNameLst>
                                          <p:attrName>style.visibility</p:attrName>
                                        </p:attrNameLst>
                                      </p:cBhvr>
                                      <p:to>
                                        <p:strVal val="visible"/>
                                      </p:to>
                                    </p:set>
                                    <p:animEffect transition="in" filter="box(in)">
                                      <p:cBhvr>
                                        <p:cTn id="17" dur="500"/>
                                        <p:tgtEl>
                                          <p:spTgt spid="7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Applying KVL to loop </a:t>
            </a:r>
            <a:r>
              <a:rPr lang="en-US" sz="2800" dirty="0" err="1" smtClean="0">
                <a:solidFill>
                  <a:srgbClr val="0000FF"/>
                </a:solidFill>
              </a:rPr>
              <a:t>dcbed</a:t>
            </a:r>
            <a:r>
              <a:rPr lang="en-US" sz="2800" dirty="0" smtClean="0">
                <a:solidFill>
                  <a:srgbClr val="0000FF"/>
                </a:solidFill>
              </a:rPr>
              <a:t>:</a:t>
            </a:r>
          </a:p>
          <a:p>
            <a:pPr algn="just"/>
            <a:endParaRPr lang="en-US" sz="2800" dirty="0" smtClean="0">
              <a:solidFill>
                <a:srgbClr val="0000FF"/>
              </a:solidFill>
            </a:endParaRPr>
          </a:p>
          <a:p>
            <a:pPr algn="just"/>
            <a:r>
              <a:rPr lang="en-US" sz="2800" dirty="0" smtClean="0">
                <a:solidFill>
                  <a:srgbClr val="0000FF"/>
                </a:solidFill>
              </a:rPr>
              <a:t>Applying KVL to loop </a:t>
            </a:r>
            <a:r>
              <a:rPr lang="en-US" sz="2800" dirty="0" err="1" smtClean="0">
                <a:solidFill>
                  <a:srgbClr val="0000FF"/>
                </a:solidFill>
              </a:rPr>
              <a:t>fabef</a:t>
            </a:r>
            <a:r>
              <a:rPr lang="en-US" sz="2800" dirty="0" smtClean="0">
                <a:solidFill>
                  <a:srgbClr val="0000FF"/>
                </a:solidFill>
              </a:rPr>
              <a:t>: </a:t>
            </a: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7830" name="Object 6"/>
          <p:cNvGraphicFramePr>
            <a:graphicFrameLocks noChangeAspect="1"/>
          </p:cNvGraphicFramePr>
          <p:nvPr/>
        </p:nvGraphicFramePr>
        <p:xfrm>
          <a:off x="2425700" y="1373188"/>
          <a:ext cx="4584700" cy="2360612"/>
        </p:xfrm>
        <a:graphic>
          <a:graphicData uri="http://schemas.openxmlformats.org/presentationml/2006/ole">
            <p:oleObj spid="_x0000_s78851" name="Visio" r:id="rId5" imgW="2157637" imgH="1216591" progId="Visio.Drawing.11">
              <p:embed/>
            </p:oleObj>
          </a:graphicData>
        </a:graphic>
      </p:graphicFrame>
      <p:sp>
        <p:nvSpPr>
          <p:cNvPr id="8" name="TextBox 7"/>
          <p:cNvSpPr txBox="1"/>
          <p:nvPr/>
        </p:nvSpPr>
        <p:spPr>
          <a:xfrm>
            <a:off x="2667000" y="1676400"/>
            <a:ext cx="381000" cy="369332"/>
          </a:xfrm>
          <a:prstGeom prst="rect">
            <a:avLst/>
          </a:prstGeom>
          <a:noFill/>
        </p:spPr>
        <p:txBody>
          <a:bodyPr wrap="square" rtlCol="0">
            <a:spAutoFit/>
          </a:bodyPr>
          <a:lstStyle/>
          <a:p>
            <a:r>
              <a:rPr lang="en-US" b="1" dirty="0" smtClean="0"/>
              <a:t>a</a:t>
            </a:r>
            <a:endParaRPr lang="en-US" b="1" dirty="0"/>
          </a:p>
        </p:txBody>
      </p:sp>
      <p:sp>
        <p:nvSpPr>
          <p:cNvPr id="9" name="TextBox 8"/>
          <p:cNvSpPr txBox="1"/>
          <p:nvPr/>
        </p:nvSpPr>
        <p:spPr>
          <a:xfrm>
            <a:off x="4648200" y="1676400"/>
            <a:ext cx="381000" cy="369332"/>
          </a:xfrm>
          <a:prstGeom prst="rect">
            <a:avLst/>
          </a:prstGeom>
          <a:noFill/>
        </p:spPr>
        <p:txBody>
          <a:bodyPr wrap="square" rtlCol="0">
            <a:spAutoFit/>
          </a:bodyPr>
          <a:lstStyle/>
          <a:p>
            <a:r>
              <a:rPr lang="en-US" b="1" dirty="0" smtClean="0"/>
              <a:t>b</a:t>
            </a:r>
            <a:endParaRPr lang="en-US" b="1" dirty="0"/>
          </a:p>
        </p:txBody>
      </p:sp>
      <p:sp>
        <p:nvSpPr>
          <p:cNvPr id="10" name="TextBox 9"/>
          <p:cNvSpPr txBox="1"/>
          <p:nvPr/>
        </p:nvSpPr>
        <p:spPr>
          <a:xfrm>
            <a:off x="6400800" y="1676400"/>
            <a:ext cx="381000" cy="369332"/>
          </a:xfrm>
          <a:prstGeom prst="rect">
            <a:avLst/>
          </a:prstGeom>
          <a:noFill/>
        </p:spPr>
        <p:txBody>
          <a:bodyPr wrap="square" rtlCol="0">
            <a:spAutoFit/>
          </a:bodyPr>
          <a:lstStyle/>
          <a:p>
            <a:r>
              <a:rPr lang="en-US" b="1" dirty="0" smtClean="0"/>
              <a:t>c</a:t>
            </a:r>
            <a:endParaRPr lang="en-US" b="1" dirty="0"/>
          </a:p>
        </p:txBody>
      </p:sp>
      <p:sp>
        <p:nvSpPr>
          <p:cNvPr id="11" name="TextBox 10"/>
          <p:cNvSpPr txBox="1"/>
          <p:nvPr/>
        </p:nvSpPr>
        <p:spPr>
          <a:xfrm>
            <a:off x="6400800" y="3505200"/>
            <a:ext cx="381000" cy="369332"/>
          </a:xfrm>
          <a:prstGeom prst="rect">
            <a:avLst/>
          </a:prstGeom>
          <a:noFill/>
        </p:spPr>
        <p:txBody>
          <a:bodyPr wrap="square" rtlCol="0">
            <a:spAutoFit/>
          </a:bodyPr>
          <a:lstStyle/>
          <a:p>
            <a:r>
              <a:rPr lang="en-US" b="1" dirty="0" smtClean="0"/>
              <a:t>d</a:t>
            </a:r>
            <a:endParaRPr lang="en-US" b="1" dirty="0"/>
          </a:p>
        </p:txBody>
      </p:sp>
      <p:sp>
        <p:nvSpPr>
          <p:cNvPr id="12" name="TextBox 11"/>
          <p:cNvSpPr txBox="1"/>
          <p:nvPr/>
        </p:nvSpPr>
        <p:spPr>
          <a:xfrm>
            <a:off x="4648200" y="3593068"/>
            <a:ext cx="381000" cy="369332"/>
          </a:xfrm>
          <a:prstGeom prst="rect">
            <a:avLst/>
          </a:prstGeom>
          <a:noFill/>
        </p:spPr>
        <p:txBody>
          <a:bodyPr wrap="square" rtlCol="0">
            <a:spAutoFit/>
          </a:bodyPr>
          <a:lstStyle/>
          <a:p>
            <a:r>
              <a:rPr lang="en-US" b="1" dirty="0" smtClean="0"/>
              <a:t>e</a:t>
            </a:r>
            <a:endParaRPr lang="en-US" b="1" dirty="0"/>
          </a:p>
        </p:txBody>
      </p:sp>
      <p:sp>
        <p:nvSpPr>
          <p:cNvPr id="13" name="TextBox 12"/>
          <p:cNvSpPr txBox="1"/>
          <p:nvPr/>
        </p:nvSpPr>
        <p:spPr>
          <a:xfrm>
            <a:off x="2667000" y="3505200"/>
            <a:ext cx="381000" cy="369332"/>
          </a:xfrm>
          <a:prstGeom prst="rect">
            <a:avLst/>
          </a:prstGeom>
          <a:noFill/>
        </p:spPr>
        <p:txBody>
          <a:bodyPr wrap="square" rtlCol="0">
            <a:spAutoFit/>
          </a:bodyPr>
          <a:lstStyle/>
          <a:p>
            <a:r>
              <a:rPr lang="en-US" b="1" dirty="0" smtClean="0"/>
              <a:t>f</a:t>
            </a:r>
            <a:endParaRPr lang="en-US" b="1" dirty="0"/>
          </a:p>
        </p:txBody>
      </p:sp>
      <p:graphicFrame>
        <p:nvGraphicFramePr>
          <p:cNvPr id="78852" name="Object 4"/>
          <p:cNvGraphicFramePr>
            <a:graphicFrameLocks noChangeAspect="1"/>
          </p:cNvGraphicFramePr>
          <p:nvPr/>
        </p:nvGraphicFramePr>
        <p:xfrm>
          <a:off x="4648200" y="4267200"/>
          <a:ext cx="2514600" cy="914400"/>
        </p:xfrm>
        <a:graphic>
          <a:graphicData uri="http://schemas.openxmlformats.org/presentationml/2006/ole">
            <p:oleObj spid="_x0000_s78852" name="Document" r:id="rId6" imgW="1221047" imgH="180977" progId="Word.Document.12">
              <p:embed/>
            </p:oleObj>
          </a:graphicData>
        </a:graphic>
      </p:graphicFrame>
      <p:graphicFrame>
        <p:nvGraphicFramePr>
          <p:cNvPr id="78853" name="Object 5"/>
          <p:cNvGraphicFramePr>
            <a:graphicFrameLocks noChangeAspect="1"/>
          </p:cNvGraphicFramePr>
          <p:nvPr/>
        </p:nvGraphicFramePr>
        <p:xfrm>
          <a:off x="4572000" y="5475287"/>
          <a:ext cx="2971800" cy="620713"/>
        </p:xfrm>
        <a:graphic>
          <a:graphicData uri="http://schemas.openxmlformats.org/presentationml/2006/ole">
            <p:oleObj spid="_x0000_s78853" name="Equation" r:id="rId7" imgW="2012006" imgH="391877" progId="Equation.3">
              <p:embed/>
            </p:oleObj>
          </a:graphicData>
        </a:graphic>
      </p:graphicFrame>
      <p:sp>
        <p:nvSpPr>
          <p:cNvPr id="16" name="Right Arrow 15"/>
          <p:cNvSpPr/>
          <p:nvPr/>
        </p:nvSpPr>
        <p:spPr>
          <a:xfrm>
            <a:off x="4267200" y="62484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8854" name="Object 6"/>
          <p:cNvGraphicFramePr>
            <a:graphicFrameLocks noChangeAspect="1"/>
          </p:cNvGraphicFramePr>
          <p:nvPr/>
        </p:nvGraphicFramePr>
        <p:xfrm>
          <a:off x="5029200" y="6037263"/>
          <a:ext cx="838200" cy="820737"/>
        </p:xfrm>
        <a:graphic>
          <a:graphicData uri="http://schemas.openxmlformats.org/presentationml/2006/ole">
            <p:oleObj spid="_x0000_s78854" name="Equation" r:id="rId8" imgW="1058096" imgH="820166" progId="Equation.3">
              <p:embed/>
            </p:oleObj>
          </a:graphicData>
        </a:graphic>
      </p:graphicFrame>
      <p:sp>
        <p:nvSpPr>
          <p:cNvPr id="18" name="TextBox 17"/>
          <p:cNvSpPr txBox="1"/>
          <p:nvPr/>
        </p:nvSpPr>
        <p:spPr>
          <a:xfrm>
            <a:off x="7848600" y="4419600"/>
            <a:ext cx="685800" cy="523220"/>
          </a:xfrm>
          <a:prstGeom prst="rect">
            <a:avLst/>
          </a:prstGeom>
          <a:noFill/>
        </p:spPr>
        <p:txBody>
          <a:bodyPr wrap="square" rtlCol="0">
            <a:spAutoFit/>
          </a:bodyPr>
          <a:lstStyle/>
          <a:p>
            <a:r>
              <a:rPr lang="en-US" sz="2800" b="1" dirty="0" smtClean="0"/>
              <a:t>(1)</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8852"/>
                                        </p:tgtEl>
                                        <p:attrNameLst>
                                          <p:attrName>style.visibility</p:attrName>
                                        </p:attrNameLst>
                                      </p:cBhvr>
                                      <p:to>
                                        <p:strVal val="visible"/>
                                      </p:to>
                                    </p:set>
                                    <p:animEffect transition="in" filter="box(in)">
                                      <p:cBhvr>
                                        <p:cTn id="12" dur="500"/>
                                        <p:tgtEl>
                                          <p:spTgt spid="788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ox(i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ox(in)">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8853"/>
                                        </p:tgtEl>
                                        <p:attrNameLst>
                                          <p:attrName>style.visibility</p:attrName>
                                        </p:attrNameLst>
                                      </p:cBhvr>
                                      <p:to>
                                        <p:strVal val="visible"/>
                                      </p:to>
                                    </p:set>
                                    <p:animEffect transition="in" filter="box(in)">
                                      <p:cBhvr>
                                        <p:cTn id="27" dur="500"/>
                                        <p:tgtEl>
                                          <p:spTgt spid="7885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ox(in)">
                                      <p:cBhvr>
                                        <p:cTn id="32" dur="500"/>
                                        <p:tgtEl>
                                          <p:spTgt spid="16"/>
                                        </p:tgtEl>
                                      </p:cBhvr>
                                    </p:animEffect>
                                  </p:childTnLst>
                                </p:cTn>
                              </p:par>
                              <p:par>
                                <p:cTn id="33" presetID="4" presetClass="entr" presetSubtype="16" fill="hold" nodeType="withEffect">
                                  <p:stCondLst>
                                    <p:cond delay="0"/>
                                  </p:stCondLst>
                                  <p:childTnLst>
                                    <p:set>
                                      <p:cBhvr>
                                        <p:cTn id="34" dur="1" fill="hold">
                                          <p:stCondLst>
                                            <p:cond delay="0"/>
                                          </p:stCondLst>
                                        </p:cTn>
                                        <p:tgtEl>
                                          <p:spTgt spid="78854"/>
                                        </p:tgtEl>
                                        <p:attrNameLst>
                                          <p:attrName>style.visibility</p:attrName>
                                        </p:attrNameLst>
                                      </p:cBhvr>
                                      <p:to>
                                        <p:strVal val="visible"/>
                                      </p:to>
                                    </p:set>
                                    <p:animEffect transition="in" filter="box(in)">
                                      <p:cBhvr>
                                        <p:cTn id="35"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Substituting for </a:t>
            </a:r>
            <a:r>
              <a:rPr lang="en-US" sz="2800" i="1" dirty="0" smtClean="0">
                <a:solidFill>
                  <a:srgbClr val="0000FF"/>
                </a:solidFill>
                <a:latin typeface="Times New Roman" pitchFamily="18" charset="0"/>
                <a:cs typeface="Times New Roman" pitchFamily="18" charset="0"/>
              </a:rPr>
              <a:t>I</a:t>
            </a:r>
            <a:r>
              <a:rPr lang="en-US" sz="2800" dirty="0" smtClean="0">
                <a:solidFill>
                  <a:srgbClr val="0000FF"/>
                </a:solidFill>
              </a:rPr>
              <a:t> in equation </a:t>
            </a:r>
            <a:r>
              <a:rPr lang="en-US" sz="2800" dirty="0" smtClean="0">
                <a:solidFill>
                  <a:schemeClr val="tx1"/>
                </a:solidFill>
              </a:rPr>
              <a:t>1:</a:t>
            </a: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Steps 3 &amp; 4</a:t>
            </a: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9878" name="Object 6"/>
          <p:cNvGraphicFramePr>
            <a:graphicFrameLocks noChangeAspect="1"/>
          </p:cNvGraphicFramePr>
          <p:nvPr/>
        </p:nvGraphicFramePr>
        <p:xfrm>
          <a:off x="5029200" y="990600"/>
          <a:ext cx="3902075" cy="1323975"/>
        </p:xfrm>
        <a:graphic>
          <a:graphicData uri="http://schemas.openxmlformats.org/presentationml/2006/ole">
            <p:oleObj spid="_x0000_s79878" name="Equation" r:id="rId5" imgW="2164501" imgH="820166" progId="Equation.3">
              <p:embed/>
            </p:oleObj>
          </a:graphicData>
        </a:graphic>
      </p:graphicFrame>
      <p:graphicFrame>
        <p:nvGraphicFramePr>
          <p:cNvPr id="79879" name="Object 7"/>
          <p:cNvGraphicFramePr>
            <a:graphicFrameLocks noChangeAspect="1"/>
          </p:cNvGraphicFramePr>
          <p:nvPr/>
        </p:nvGraphicFramePr>
        <p:xfrm>
          <a:off x="6175375" y="2603500"/>
          <a:ext cx="2722563" cy="661988"/>
        </p:xfrm>
        <a:graphic>
          <a:graphicData uri="http://schemas.openxmlformats.org/presentationml/2006/ole">
            <p:oleObj spid="_x0000_s79879" name="Equation" r:id="rId6" imgW="1612800" imgH="419040" progId="Equation.3">
              <p:embed/>
            </p:oleObj>
          </a:graphicData>
        </a:graphic>
      </p:graphicFrame>
      <p:graphicFrame>
        <p:nvGraphicFramePr>
          <p:cNvPr id="79880" name="Object 8"/>
          <p:cNvGraphicFramePr>
            <a:graphicFrameLocks noChangeAspect="1"/>
          </p:cNvGraphicFramePr>
          <p:nvPr/>
        </p:nvGraphicFramePr>
        <p:xfrm>
          <a:off x="457199" y="3514725"/>
          <a:ext cx="4572001" cy="3038475"/>
        </p:xfrm>
        <a:graphic>
          <a:graphicData uri="http://schemas.openxmlformats.org/presentationml/2006/ole">
            <p:oleObj spid="_x0000_s79880" name="Visio" r:id="rId7" imgW="2134692" imgH="1198235" progId="Visio.Drawing.11">
              <p:embed/>
            </p:oleObj>
          </a:graphicData>
        </a:graphic>
      </p:graphicFrame>
      <p:graphicFrame>
        <p:nvGraphicFramePr>
          <p:cNvPr id="79881" name="Object 9"/>
          <p:cNvGraphicFramePr>
            <a:graphicFrameLocks noChangeAspect="1"/>
          </p:cNvGraphicFramePr>
          <p:nvPr/>
        </p:nvGraphicFramePr>
        <p:xfrm>
          <a:off x="5105400" y="4572000"/>
          <a:ext cx="3810000" cy="990600"/>
        </p:xfrm>
        <a:graphic>
          <a:graphicData uri="http://schemas.openxmlformats.org/presentationml/2006/ole">
            <p:oleObj spid="_x0000_s79881" name="Equation" r:id="rId8" imgW="3739208" imgH="820166"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9878"/>
                                        </p:tgtEl>
                                        <p:attrNameLst>
                                          <p:attrName>style.visibility</p:attrName>
                                        </p:attrNameLst>
                                      </p:cBhvr>
                                      <p:to>
                                        <p:strVal val="visible"/>
                                      </p:to>
                                    </p:set>
                                    <p:animEffect transition="in" filter="box(in)">
                                      <p:cBhvr>
                                        <p:cTn id="12" dur="500"/>
                                        <p:tgtEl>
                                          <p:spTgt spid="7987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9879"/>
                                        </p:tgtEl>
                                        <p:attrNameLst>
                                          <p:attrName>style.visibility</p:attrName>
                                        </p:attrNameLst>
                                      </p:cBhvr>
                                      <p:to>
                                        <p:strVal val="visible"/>
                                      </p:to>
                                    </p:set>
                                    <p:animEffect transition="in" filter="box(in)">
                                      <p:cBhvr>
                                        <p:cTn id="17" dur="500"/>
                                        <p:tgtEl>
                                          <p:spTgt spid="7987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9880"/>
                                        </p:tgtEl>
                                        <p:attrNameLst>
                                          <p:attrName>style.visibility</p:attrName>
                                        </p:attrNameLst>
                                      </p:cBhvr>
                                      <p:to>
                                        <p:strVal val="visible"/>
                                      </p:to>
                                    </p:set>
                                    <p:animEffect transition="in" filter="box(in)">
                                      <p:cBhvr>
                                        <p:cTn id="27" dur="500"/>
                                        <p:tgtEl>
                                          <p:spTgt spid="7988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9881"/>
                                        </p:tgtEl>
                                        <p:attrNameLst>
                                          <p:attrName>style.visibility</p:attrName>
                                        </p:attrNameLst>
                                      </p:cBhvr>
                                      <p:to>
                                        <p:strVal val="visible"/>
                                      </p:to>
                                    </p:set>
                                    <p:animEffect transition="in" filter="box(in)">
                                      <p:cBhvr>
                                        <p:cTn id="32" dur="500"/>
                                        <p:tgtEl>
                                          <p:spTgt spid="79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Steps 5 &amp; 6</a:t>
            </a: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0902" name="Object 6"/>
          <p:cNvGraphicFramePr>
            <a:graphicFrameLocks noChangeAspect="1"/>
          </p:cNvGraphicFramePr>
          <p:nvPr/>
        </p:nvGraphicFramePr>
        <p:xfrm>
          <a:off x="1981200" y="1066800"/>
          <a:ext cx="6096000" cy="3657600"/>
        </p:xfrm>
        <a:graphic>
          <a:graphicData uri="http://schemas.openxmlformats.org/presentationml/2006/ole">
            <p:oleObj spid="_x0000_s80902" name="Visio" r:id="rId5" imgW="2408143" imgH="1258970" progId="Visio.Drawing.11">
              <p:embed/>
            </p:oleObj>
          </a:graphicData>
        </a:graphic>
      </p:graphicFrame>
      <p:graphicFrame>
        <p:nvGraphicFramePr>
          <p:cNvPr id="80903" name="Object 7"/>
          <p:cNvGraphicFramePr>
            <a:graphicFrameLocks noChangeAspect="1"/>
          </p:cNvGraphicFramePr>
          <p:nvPr/>
        </p:nvGraphicFramePr>
        <p:xfrm>
          <a:off x="1524000" y="4800600"/>
          <a:ext cx="6019800" cy="1447800"/>
        </p:xfrm>
        <a:graphic>
          <a:graphicData uri="http://schemas.openxmlformats.org/presentationml/2006/ole">
            <p:oleObj spid="_x0000_s80903" name="Document" r:id="rId6" imgW="1946032" imgH="448117" progId="Word.Document.12">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0902"/>
                                        </p:tgtEl>
                                        <p:attrNameLst>
                                          <p:attrName>style.visibility</p:attrName>
                                        </p:attrNameLst>
                                      </p:cBhvr>
                                      <p:to>
                                        <p:strVal val="visible"/>
                                      </p:to>
                                    </p:set>
                                    <p:animEffect transition="in" filter="box(in)">
                                      <p:cBhvr>
                                        <p:cTn id="12" dur="500"/>
                                        <p:tgtEl>
                                          <p:spTgt spid="8090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0903"/>
                                        </p:tgtEl>
                                        <p:attrNameLst>
                                          <p:attrName>style.visibility</p:attrName>
                                        </p:attrNameLst>
                                      </p:cBhvr>
                                      <p:to>
                                        <p:strVal val="visible"/>
                                      </p:to>
                                    </p:set>
                                    <p:animEffect transition="in" filter="box(in)">
                                      <p:cBhvr>
                                        <p:cTn id="17" dur="500"/>
                                        <p:tgtEl>
                                          <p:spTgt spid="80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Example 2</a:t>
            </a:r>
          </a:p>
          <a:p>
            <a:pPr algn="just"/>
            <a:r>
              <a:rPr lang="en-US" sz="2800" dirty="0" smtClean="0">
                <a:solidFill>
                  <a:schemeClr val="tx1"/>
                </a:solidFill>
              </a:rPr>
              <a:t>Find the current in the 10-</a:t>
            </a:r>
            <a:r>
              <a:rPr lang="el-GR" sz="2800" dirty="0" smtClean="0">
                <a:solidFill>
                  <a:schemeClr val="tx1"/>
                </a:solidFill>
              </a:rPr>
              <a:t>Ω</a:t>
            </a:r>
            <a:r>
              <a:rPr lang="en-US" sz="2800" dirty="0" smtClean="0">
                <a:solidFill>
                  <a:schemeClr val="tx1"/>
                </a:solidFill>
              </a:rPr>
              <a:t> resistor of the circuit below using Thevenin’s theorem.</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Solution</a:t>
            </a:r>
          </a:p>
          <a:p>
            <a:pPr algn="just"/>
            <a:r>
              <a:rPr lang="en-US" sz="2800" dirty="0" smtClean="0">
                <a:solidFill>
                  <a:srgbClr val="0000FF"/>
                </a:solidFill>
              </a:rPr>
              <a:t>Steps 1 &amp; 2</a:t>
            </a: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1924" name="Object 4"/>
          <p:cNvGraphicFramePr>
            <a:graphicFrameLocks noChangeAspect="1"/>
          </p:cNvGraphicFramePr>
          <p:nvPr/>
        </p:nvGraphicFramePr>
        <p:xfrm>
          <a:off x="3352800" y="2362200"/>
          <a:ext cx="6019800" cy="1939925"/>
        </p:xfrm>
        <a:graphic>
          <a:graphicData uri="http://schemas.openxmlformats.org/presentationml/2006/ole">
            <p:oleObj spid="_x0000_s81924" name="Visio" r:id="rId5" imgW="4415525" imgH="1439527" progId="Visio.Drawing.11">
              <p:embed/>
            </p:oleObj>
          </a:graphicData>
        </a:graphic>
      </p:graphicFrame>
      <p:graphicFrame>
        <p:nvGraphicFramePr>
          <p:cNvPr id="81925" name="Object 5"/>
          <p:cNvGraphicFramePr>
            <a:graphicFrameLocks noChangeAspect="1"/>
          </p:cNvGraphicFramePr>
          <p:nvPr/>
        </p:nvGraphicFramePr>
        <p:xfrm>
          <a:off x="2057400" y="4267200"/>
          <a:ext cx="6172200" cy="2362200"/>
        </p:xfrm>
        <a:graphic>
          <a:graphicData uri="http://schemas.openxmlformats.org/presentationml/2006/ole">
            <p:oleObj spid="_x0000_s81925" name="Visio" r:id="rId6" imgW="4415525" imgH="1592384"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1925"/>
                                        </p:tgtEl>
                                        <p:attrNameLst>
                                          <p:attrName>style.visibility</p:attrName>
                                        </p:attrNameLst>
                                      </p:cBhvr>
                                      <p:to>
                                        <p:strVal val="visible"/>
                                      </p:to>
                                    </p:set>
                                    <p:animEffect transition="in" filter="box(in)">
                                      <p:cBhvr>
                                        <p:cTn id="17" dur="500"/>
                                        <p:tgtEl>
                                          <p:spTgt spid="8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Applying KVL to loop </a:t>
            </a:r>
            <a:r>
              <a:rPr lang="en-US" sz="2800" dirty="0" err="1" smtClean="0">
                <a:solidFill>
                  <a:srgbClr val="0000FF"/>
                </a:solidFill>
              </a:rPr>
              <a:t>cbgfc</a:t>
            </a:r>
            <a:r>
              <a:rPr lang="en-US" sz="2800" dirty="0" smtClean="0">
                <a:solidFill>
                  <a:srgbClr val="0000FF"/>
                </a:solidFill>
              </a:rPr>
              <a:t>:</a:t>
            </a:r>
          </a:p>
          <a:p>
            <a:pPr algn="just"/>
            <a:endParaRPr lang="en-US" sz="1200" dirty="0" smtClean="0">
              <a:solidFill>
                <a:srgbClr val="0000FF"/>
              </a:solidFill>
            </a:endParaRPr>
          </a:p>
          <a:p>
            <a:pPr algn="just"/>
            <a:r>
              <a:rPr lang="en-US" sz="2800" dirty="0" smtClean="0">
                <a:solidFill>
                  <a:srgbClr val="0000FF"/>
                </a:solidFill>
              </a:rPr>
              <a:t>Applying KVL to loop </a:t>
            </a:r>
            <a:r>
              <a:rPr lang="en-US" sz="2800" dirty="0" err="1" smtClean="0">
                <a:solidFill>
                  <a:srgbClr val="0000FF"/>
                </a:solidFill>
              </a:rPr>
              <a:t>abgha</a:t>
            </a:r>
            <a:r>
              <a:rPr lang="en-US" sz="2800" dirty="0" smtClean="0">
                <a:solidFill>
                  <a:srgbClr val="0000FF"/>
                </a:solidFill>
              </a:rPr>
              <a:t>:</a:t>
            </a:r>
          </a:p>
          <a:p>
            <a:pPr algn="just"/>
            <a:endParaRPr lang="en-US" sz="1200" dirty="0" smtClean="0">
              <a:solidFill>
                <a:srgbClr val="0000FF"/>
              </a:solidFill>
            </a:endParaRPr>
          </a:p>
          <a:p>
            <a:pPr algn="just"/>
            <a:r>
              <a:rPr lang="en-US" sz="2800" dirty="0" smtClean="0">
                <a:solidFill>
                  <a:srgbClr val="0000FF"/>
                </a:solidFill>
              </a:rPr>
              <a:t>Applying KVL to loop </a:t>
            </a:r>
            <a:r>
              <a:rPr lang="en-US" sz="2800" dirty="0" err="1" smtClean="0">
                <a:solidFill>
                  <a:srgbClr val="0000FF"/>
                </a:solidFill>
              </a:rPr>
              <a:t>dcfed</a:t>
            </a:r>
            <a:r>
              <a:rPr lang="en-US" sz="2800" dirty="0" smtClean="0">
                <a:solidFill>
                  <a:srgbClr val="0000FF"/>
                </a:solidFill>
              </a:rPr>
              <a:t>:  </a:t>
            </a: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1925" name="Object 5"/>
          <p:cNvGraphicFramePr>
            <a:graphicFrameLocks noChangeAspect="1"/>
          </p:cNvGraphicFramePr>
          <p:nvPr/>
        </p:nvGraphicFramePr>
        <p:xfrm>
          <a:off x="1676400" y="1219200"/>
          <a:ext cx="6172200" cy="2362200"/>
        </p:xfrm>
        <a:graphic>
          <a:graphicData uri="http://schemas.openxmlformats.org/presentationml/2006/ole">
            <p:oleObj spid="_x0000_s82947" name="Visio" r:id="rId5" imgW="4410024" imgH="1586400" progId="Visio.Drawing.11">
              <p:embed/>
            </p:oleObj>
          </a:graphicData>
        </a:graphic>
      </p:graphicFrame>
      <p:sp>
        <p:nvSpPr>
          <p:cNvPr id="13" name="TextBox 12"/>
          <p:cNvSpPr txBox="1"/>
          <p:nvPr/>
        </p:nvSpPr>
        <p:spPr>
          <a:xfrm>
            <a:off x="1905000" y="1611868"/>
            <a:ext cx="228600" cy="369332"/>
          </a:xfrm>
          <a:prstGeom prst="rect">
            <a:avLst/>
          </a:prstGeom>
          <a:noFill/>
        </p:spPr>
        <p:txBody>
          <a:bodyPr wrap="square" rtlCol="0">
            <a:spAutoFit/>
          </a:bodyPr>
          <a:lstStyle/>
          <a:p>
            <a:r>
              <a:rPr lang="en-US" dirty="0" smtClean="0"/>
              <a:t>a</a:t>
            </a:r>
            <a:endParaRPr lang="en-US" dirty="0"/>
          </a:p>
        </p:txBody>
      </p:sp>
      <p:sp>
        <p:nvSpPr>
          <p:cNvPr id="14" name="TextBox 13"/>
          <p:cNvSpPr txBox="1"/>
          <p:nvPr/>
        </p:nvSpPr>
        <p:spPr>
          <a:xfrm>
            <a:off x="3581400" y="1611868"/>
            <a:ext cx="228600"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4953000" y="1600200"/>
            <a:ext cx="228600" cy="369332"/>
          </a:xfrm>
          <a:prstGeom prst="rect">
            <a:avLst/>
          </a:prstGeom>
          <a:noFill/>
        </p:spPr>
        <p:txBody>
          <a:bodyPr wrap="square" rtlCol="0">
            <a:spAutoFit/>
          </a:bodyPr>
          <a:lstStyle/>
          <a:p>
            <a:r>
              <a:rPr lang="en-US" dirty="0" smtClean="0"/>
              <a:t>c</a:t>
            </a:r>
            <a:endParaRPr lang="en-US" dirty="0"/>
          </a:p>
        </p:txBody>
      </p:sp>
      <p:sp>
        <p:nvSpPr>
          <p:cNvPr id="16" name="TextBox 15"/>
          <p:cNvSpPr txBox="1"/>
          <p:nvPr/>
        </p:nvSpPr>
        <p:spPr>
          <a:xfrm>
            <a:off x="6477000" y="1600200"/>
            <a:ext cx="228600" cy="369332"/>
          </a:xfrm>
          <a:prstGeom prst="rect">
            <a:avLst/>
          </a:prstGeom>
          <a:noFill/>
        </p:spPr>
        <p:txBody>
          <a:bodyPr wrap="square" rtlCol="0">
            <a:spAutoFit/>
          </a:bodyPr>
          <a:lstStyle/>
          <a:p>
            <a:r>
              <a:rPr lang="en-US" dirty="0" smtClean="0"/>
              <a:t>d</a:t>
            </a:r>
            <a:endParaRPr lang="en-US" dirty="0"/>
          </a:p>
        </p:txBody>
      </p:sp>
      <p:sp>
        <p:nvSpPr>
          <p:cNvPr id="18" name="TextBox 17"/>
          <p:cNvSpPr txBox="1"/>
          <p:nvPr/>
        </p:nvSpPr>
        <p:spPr>
          <a:xfrm>
            <a:off x="6477000" y="3429000"/>
            <a:ext cx="228600" cy="369332"/>
          </a:xfrm>
          <a:prstGeom prst="rect">
            <a:avLst/>
          </a:prstGeom>
          <a:noFill/>
        </p:spPr>
        <p:txBody>
          <a:bodyPr wrap="square" rtlCol="0">
            <a:spAutoFit/>
          </a:bodyPr>
          <a:lstStyle/>
          <a:p>
            <a:r>
              <a:rPr lang="en-US" dirty="0" smtClean="0"/>
              <a:t>e</a:t>
            </a:r>
            <a:endParaRPr lang="en-US" dirty="0"/>
          </a:p>
        </p:txBody>
      </p:sp>
      <p:sp>
        <p:nvSpPr>
          <p:cNvPr id="19" name="TextBox 18"/>
          <p:cNvSpPr txBox="1"/>
          <p:nvPr/>
        </p:nvSpPr>
        <p:spPr>
          <a:xfrm>
            <a:off x="4953000" y="3516868"/>
            <a:ext cx="228600" cy="369332"/>
          </a:xfrm>
          <a:prstGeom prst="rect">
            <a:avLst/>
          </a:prstGeom>
          <a:noFill/>
        </p:spPr>
        <p:txBody>
          <a:bodyPr wrap="square" rtlCol="0">
            <a:spAutoFit/>
          </a:bodyPr>
          <a:lstStyle/>
          <a:p>
            <a:r>
              <a:rPr lang="en-US" dirty="0" smtClean="0"/>
              <a:t>f</a:t>
            </a:r>
            <a:endParaRPr lang="en-US" dirty="0"/>
          </a:p>
        </p:txBody>
      </p:sp>
      <p:sp>
        <p:nvSpPr>
          <p:cNvPr id="20" name="TextBox 19"/>
          <p:cNvSpPr txBox="1"/>
          <p:nvPr/>
        </p:nvSpPr>
        <p:spPr>
          <a:xfrm>
            <a:off x="3581400" y="3429000"/>
            <a:ext cx="228600" cy="369332"/>
          </a:xfrm>
          <a:prstGeom prst="rect">
            <a:avLst/>
          </a:prstGeom>
          <a:noFill/>
        </p:spPr>
        <p:txBody>
          <a:bodyPr wrap="square" rtlCol="0">
            <a:spAutoFit/>
          </a:bodyPr>
          <a:lstStyle/>
          <a:p>
            <a:r>
              <a:rPr lang="en-US" dirty="0" smtClean="0"/>
              <a:t>g</a:t>
            </a:r>
            <a:endParaRPr lang="en-US" dirty="0"/>
          </a:p>
        </p:txBody>
      </p:sp>
      <p:sp>
        <p:nvSpPr>
          <p:cNvPr id="21" name="TextBox 20"/>
          <p:cNvSpPr txBox="1"/>
          <p:nvPr/>
        </p:nvSpPr>
        <p:spPr>
          <a:xfrm>
            <a:off x="1905000" y="3429000"/>
            <a:ext cx="228600" cy="369332"/>
          </a:xfrm>
          <a:prstGeom prst="rect">
            <a:avLst/>
          </a:prstGeom>
          <a:noFill/>
        </p:spPr>
        <p:txBody>
          <a:bodyPr wrap="square" rtlCol="0">
            <a:spAutoFit/>
          </a:bodyPr>
          <a:lstStyle/>
          <a:p>
            <a:r>
              <a:rPr lang="en-US" dirty="0" smtClean="0"/>
              <a:t>h</a:t>
            </a:r>
            <a:endParaRPr lang="en-US" dirty="0"/>
          </a:p>
        </p:txBody>
      </p:sp>
      <p:graphicFrame>
        <p:nvGraphicFramePr>
          <p:cNvPr id="82952" name="Object 8"/>
          <p:cNvGraphicFramePr>
            <a:graphicFrameLocks noChangeAspect="1"/>
          </p:cNvGraphicFramePr>
          <p:nvPr/>
        </p:nvGraphicFramePr>
        <p:xfrm>
          <a:off x="4648200" y="3962400"/>
          <a:ext cx="2209800" cy="609600"/>
        </p:xfrm>
        <a:graphic>
          <a:graphicData uri="http://schemas.openxmlformats.org/presentationml/2006/ole">
            <p:oleObj spid="_x0000_s82952" name="Document" r:id="rId6" imgW="1135246" imgH="180977" progId="Word.Document.12">
              <p:embed/>
            </p:oleObj>
          </a:graphicData>
        </a:graphic>
      </p:graphicFrame>
      <p:sp>
        <p:nvSpPr>
          <p:cNvPr id="23" name="TextBox 22"/>
          <p:cNvSpPr txBox="1"/>
          <p:nvPr/>
        </p:nvSpPr>
        <p:spPr>
          <a:xfrm>
            <a:off x="7391400" y="4114800"/>
            <a:ext cx="609600" cy="400110"/>
          </a:xfrm>
          <a:prstGeom prst="rect">
            <a:avLst/>
          </a:prstGeom>
          <a:noFill/>
        </p:spPr>
        <p:txBody>
          <a:bodyPr wrap="square" rtlCol="0">
            <a:spAutoFit/>
          </a:bodyPr>
          <a:lstStyle/>
          <a:p>
            <a:r>
              <a:rPr lang="en-US" sz="2000" dirty="0" smtClean="0"/>
              <a:t>(1)</a:t>
            </a:r>
            <a:endParaRPr lang="en-US" sz="2000" dirty="0"/>
          </a:p>
        </p:txBody>
      </p:sp>
      <p:graphicFrame>
        <p:nvGraphicFramePr>
          <p:cNvPr id="82953" name="Object 9"/>
          <p:cNvGraphicFramePr>
            <a:graphicFrameLocks noChangeAspect="1"/>
          </p:cNvGraphicFramePr>
          <p:nvPr/>
        </p:nvGraphicFramePr>
        <p:xfrm>
          <a:off x="4572000" y="4648200"/>
          <a:ext cx="1981200" cy="609600"/>
        </p:xfrm>
        <a:graphic>
          <a:graphicData uri="http://schemas.openxmlformats.org/presentationml/2006/ole">
            <p:oleObj spid="_x0000_s82953" name="Document" r:id="rId7" imgW="791680" imgH="180977" progId="Word.Document.12">
              <p:embed/>
            </p:oleObj>
          </a:graphicData>
        </a:graphic>
      </p:graphicFrame>
      <p:sp>
        <p:nvSpPr>
          <p:cNvPr id="26" name="Right Arrow 25"/>
          <p:cNvSpPr/>
          <p:nvPr/>
        </p:nvSpPr>
        <p:spPr>
          <a:xfrm>
            <a:off x="6629400" y="4876800"/>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2955" name="Object 11"/>
          <p:cNvGraphicFramePr>
            <a:graphicFrameLocks noChangeAspect="1"/>
          </p:cNvGraphicFramePr>
          <p:nvPr/>
        </p:nvGraphicFramePr>
        <p:xfrm>
          <a:off x="7239000" y="4495800"/>
          <a:ext cx="1295400" cy="990600"/>
        </p:xfrm>
        <a:graphic>
          <a:graphicData uri="http://schemas.openxmlformats.org/presentationml/2006/ole">
            <p:oleObj spid="_x0000_s82955" name="Equation" r:id="rId8" imgW="1116499" imgH="820166" progId="Equation.3">
              <p:embed/>
            </p:oleObj>
          </a:graphicData>
        </a:graphic>
      </p:graphicFrame>
      <p:graphicFrame>
        <p:nvGraphicFramePr>
          <p:cNvPr id="82956" name="Object 12"/>
          <p:cNvGraphicFramePr>
            <a:graphicFrameLocks noChangeAspect="1"/>
          </p:cNvGraphicFramePr>
          <p:nvPr/>
        </p:nvGraphicFramePr>
        <p:xfrm>
          <a:off x="4419600" y="5486400"/>
          <a:ext cx="2133600" cy="495300"/>
        </p:xfrm>
        <a:graphic>
          <a:graphicData uri="http://schemas.openxmlformats.org/presentationml/2006/ole">
            <p:oleObj spid="_x0000_s82956" name="Equation" r:id="rId9" imgW="1897363" imgH="419637" progId="Equation.3">
              <p:embed/>
            </p:oleObj>
          </a:graphicData>
        </a:graphic>
      </p:graphicFrame>
      <p:graphicFrame>
        <p:nvGraphicFramePr>
          <p:cNvPr id="82957" name="Object 13"/>
          <p:cNvGraphicFramePr>
            <a:graphicFrameLocks noChangeAspect="1"/>
          </p:cNvGraphicFramePr>
          <p:nvPr/>
        </p:nvGraphicFramePr>
        <p:xfrm>
          <a:off x="4419600" y="6019800"/>
          <a:ext cx="1676400" cy="820737"/>
        </p:xfrm>
        <a:graphic>
          <a:graphicData uri="http://schemas.openxmlformats.org/presentationml/2006/ole">
            <p:oleObj spid="_x0000_s82957" name="Equation" r:id="rId10" imgW="1307569" imgH="820166" progId="Equation.3">
              <p:embed/>
            </p:oleObj>
          </a:graphicData>
        </a:graphic>
      </p:graphicFrame>
      <p:sp>
        <p:nvSpPr>
          <p:cNvPr id="30" name="Right Arrow 29"/>
          <p:cNvSpPr/>
          <p:nvPr/>
        </p:nvSpPr>
        <p:spPr>
          <a:xfrm>
            <a:off x="3886200" y="6324600"/>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hlinkClick r:id="" action="ppaction://hlinkshowjump?jump=nextslide"/>
          </p:cNvPr>
          <p:cNvCxnSpPr/>
          <p:nvPr/>
        </p:nvCxnSpPr>
        <p:spPr>
          <a:xfrm>
            <a:off x="1371600" y="381000"/>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2952"/>
                                        </p:tgtEl>
                                        <p:attrNameLst>
                                          <p:attrName>style.visibility</p:attrName>
                                        </p:attrNameLst>
                                      </p:cBhvr>
                                      <p:to>
                                        <p:strVal val="visible"/>
                                      </p:to>
                                    </p:set>
                                    <p:animEffect transition="in" filter="box(in)">
                                      <p:cBhvr>
                                        <p:cTn id="12" dur="500"/>
                                        <p:tgtEl>
                                          <p:spTgt spid="829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ox(i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ox(in)">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2953"/>
                                        </p:tgtEl>
                                        <p:attrNameLst>
                                          <p:attrName>style.visibility</p:attrName>
                                        </p:attrNameLst>
                                      </p:cBhvr>
                                      <p:to>
                                        <p:strVal val="visible"/>
                                      </p:to>
                                    </p:set>
                                    <p:animEffect transition="in" filter="box(in)">
                                      <p:cBhvr>
                                        <p:cTn id="27" dur="500"/>
                                        <p:tgtEl>
                                          <p:spTgt spid="8295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ox(in)">
                                      <p:cBhvr>
                                        <p:cTn id="32" dur="500"/>
                                        <p:tgtEl>
                                          <p:spTgt spid="26"/>
                                        </p:tgtEl>
                                      </p:cBhvr>
                                    </p:animEffect>
                                  </p:childTnLst>
                                </p:cTn>
                              </p:par>
                              <p:par>
                                <p:cTn id="33" presetID="4" presetClass="entr" presetSubtype="16" fill="hold" nodeType="withEffect">
                                  <p:stCondLst>
                                    <p:cond delay="0"/>
                                  </p:stCondLst>
                                  <p:childTnLst>
                                    <p:set>
                                      <p:cBhvr>
                                        <p:cTn id="34" dur="1" fill="hold">
                                          <p:stCondLst>
                                            <p:cond delay="0"/>
                                          </p:stCondLst>
                                        </p:cTn>
                                        <p:tgtEl>
                                          <p:spTgt spid="82955"/>
                                        </p:tgtEl>
                                        <p:attrNameLst>
                                          <p:attrName>style.visibility</p:attrName>
                                        </p:attrNameLst>
                                      </p:cBhvr>
                                      <p:to>
                                        <p:strVal val="visible"/>
                                      </p:to>
                                    </p:set>
                                    <p:animEffect transition="in" filter="box(in)">
                                      <p:cBhvr>
                                        <p:cTn id="35" dur="500"/>
                                        <p:tgtEl>
                                          <p:spTgt spid="82955"/>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ox(in)">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82956"/>
                                        </p:tgtEl>
                                        <p:attrNameLst>
                                          <p:attrName>style.visibility</p:attrName>
                                        </p:attrNameLst>
                                      </p:cBhvr>
                                      <p:to>
                                        <p:strVal val="visible"/>
                                      </p:to>
                                    </p:set>
                                    <p:animEffect transition="in" filter="box(in)">
                                      <p:cBhvr>
                                        <p:cTn id="45" dur="500"/>
                                        <p:tgtEl>
                                          <p:spTgt spid="8295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ox(in)">
                                      <p:cBhvr>
                                        <p:cTn id="50" dur="500"/>
                                        <p:tgtEl>
                                          <p:spTgt spid="30"/>
                                        </p:tgtEl>
                                      </p:cBhvr>
                                    </p:animEffect>
                                  </p:childTnLst>
                                </p:cTn>
                              </p:par>
                              <p:par>
                                <p:cTn id="51" presetID="4" presetClass="entr" presetSubtype="16" fill="hold" nodeType="withEffect">
                                  <p:stCondLst>
                                    <p:cond delay="0"/>
                                  </p:stCondLst>
                                  <p:childTnLst>
                                    <p:set>
                                      <p:cBhvr>
                                        <p:cTn id="52" dur="1" fill="hold">
                                          <p:stCondLst>
                                            <p:cond delay="0"/>
                                          </p:stCondLst>
                                        </p:cTn>
                                        <p:tgtEl>
                                          <p:spTgt spid="82957"/>
                                        </p:tgtEl>
                                        <p:attrNameLst>
                                          <p:attrName>style.visibility</p:attrName>
                                        </p:attrNameLst>
                                      </p:cBhvr>
                                      <p:to>
                                        <p:strVal val="visible"/>
                                      </p:to>
                                    </p:set>
                                    <p:animEffect transition="in" filter="box(in)">
                                      <p:cBhvr>
                                        <p:cTn id="53" dur="500"/>
                                        <p:tgtEl>
                                          <p:spTgt spid="82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990600"/>
          </a:xfrm>
        </p:spPr>
        <p:txBody>
          <a:bodyPr>
            <a:normAutofit fontScale="90000"/>
          </a:bodyPr>
          <a:lstStyle/>
          <a:p>
            <a:r>
              <a:rPr lang="en-US" dirty="0" smtClean="0">
                <a:latin typeface="+mn-lt"/>
              </a:rPr>
              <a:t/>
            </a:r>
            <a:br>
              <a:rPr lang="en-US" dirty="0" smtClean="0">
                <a:latin typeface="+mn-lt"/>
              </a:rPr>
            </a:br>
            <a:r>
              <a:rPr lang="en-US" dirty="0" smtClean="0">
                <a:solidFill>
                  <a:srgbClr val="0000FF"/>
                </a:solidFill>
                <a:latin typeface="+mn-lt"/>
              </a:rPr>
              <a:t>CLASSROOM NORMS</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r"/>
            <a:endParaRPr lang="en-US" sz="1800" dirty="0" smtClean="0">
              <a:solidFill>
                <a:schemeClr val="tx1"/>
              </a:solidFill>
            </a:endParaRPr>
          </a:p>
          <a:p>
            <a:pPr marL="457200" indent="-457200" algn="just">
              <a:buFont typeface="+mj-lt"/>
              <a:buAutoNum type="arabicPeriod"/>
            </a:pPr>
            <a:r>
              <a:rPr lang="en-US" sz="2800" dirty="0" smtClean="0">
                <a:solidFill>
                  <a:schemeClr val="tx1"/>
                </a:solidFill>
              </a:rPr>
              <a:t>No phone calls</a:t>
            </a:r>
          </a:p>
          <a:p>
            <a:pPr marL="457200" indent="-457200" algn="just">
              <a:buFont typeface="+mj-lt"/>
              <a:buAutoNum type="arabicPeriod"/>
            </a:pPr>
            <a:r>
              <a:rPr lang="en-US" sz="2800" dirty="0" smtClean="0">
                <a:solidFill>
                  <a:schemeClr val="tx1"/>
                </a:solidFill>
              </a:rPr>
              <a:t>No eating*</a:t>
            </a:r>
            <a:r>
              <a:rPr lang="en-US" sz="2800" baseline="30000" dirty="0" smtClean="0">
                <a:solidFill>
                  <a:schemeClr val="tx1"/>
                </a:solidFill>
              </a:rPr>
              <a:t>mm</a:t>
            </a:r>
            <a:endParaRPr lang="en-US" sz="1200" baseline="30000" dirty="0" smtClean="0">
              <a:solidFill>
                <a:schemeClr val="tx1"/>
              </a:solidFill>
            </a:endParaRPr>
          </a:p>
          <a:p>
            <a:pPr marL="457200" indent="-457200" algn="just">
              <a:buFont typeface="+mj-lt"/>
              <a:buAutoNum type="arabicPeriod"/>
            </a:pPr>
            <a:r>
              <a:rPr lang="en-US" sz="2800" dirty="0" smtClean="0">
                <a:solidFill>
                  <a:schemeClr val="tx1"/>
                </a:solidFill>
              </a:rPr>
              <a:t>No noise-making</a:t>
            </a:r>
          </a:p>
          <a:p>
            <a:pPr marL="457200" indent="-457200" algn="just">
              <a:buFont typeface="+mj-lt"/>
              <a:buAutoNum type="arabicPeriod"/>
            </a:pPr>
            <a:r>
              <a:rPr lang="en-US" sz="2800" dirty="0" smtClean="0">
                <a:solidFill>
                  <a:schemeClr val="tx1"/>
                </a:solidFill>
              </a:rPr>
              <a:t>No lateness for lectures (</a:t>
            </a:r>
            <a:r>
              <a:rPr lang="en-US" sz="2800" dirty="0" err="1" smtClean="0">
                <a:solidFill>
                  <a:schemeClr val="tx1"/>
                </a:solidFill>
              </a:rPr>
              <a:t>i.e</a:t>
            </a:r>
            <a:r>
              <a:rPr lang="en-US" sz="2800" dirty="0" smtClean="0">
                <a:solidFill>
                  <a:schemeClr val="tx1"/>
                </a:solidFill>
              </a:rPr>
              <a:t> after 30 minutes*</a:t>
            </a:r>
            <a:r>
              <a:rPr lang="en-US" sz="2800" baseline="30000" dirty="0" smtClean="0">
                <a:solidFill>
                  <a:schemeClr val="tx1"/>
                </a:solidFill>
              </a:rPr>
              <a:t>mm(5)</a:t>
            </a:r>
            <a:r>
              <a:rPr lang="en-US" sz="2800" dirty="0" smtClean="0">
                <a:solidFill>
                  <a:schemeClr val="tx1"/>
                </a:solidFill>
              </a:rPr>
              <a:t>)</a:t>
            </a:r>
          </a:p>
          <a:p>
            <a:pPr marL="457200" indent="-457200" algn="just">
              <a:buFont typeface="+mj-lt"/>
              <a:buAutoNum type="arabicPeriod"/>
            </a:pPr>
            <a:r>
              <a:rPr lang="en-US" sz="2800" dirty="0" smtClean="0">
                <a:solidFill>
                  <a:schemeClr val="tx1"/>
                </a:solidFill>
              </a:rPr>
              <a:t>No intimidation during lectures</a:t>
            </a:r>
          </a:p>
          <a:p>
            <a:pPr marL="457200" indent="-457200" algn="just"/>
            <a:endParaRPr lang="en-US" sz="2800" dirty="0" smtClean="0">
              <a:solidFill>
                <a:srgbClr val="0000FF"/>
              </a:solidFill>
            </a:endParaRPr>
          </a:p>
          <a:p>
            <a:pPr marL="346075" indent="-346075" algn="just">
              <a:buFont typeface="Wingdings" pitchFamily="2" charset="2"/>
              <a:buChar char="v"/>
            </a:pPr>
            <a:r>
              <a:rPr lang="en-US" sz="2800" dirty="0" smtClean="0">
                <a:solidFill>
                  <a:srgbClr val="0000FF"/>
                </a:solidFill>
              </a:rPr>
              <a:t>Students who fail to abide by these norms will be asked to leave the classroom</a:t>
            </a:r>
          </a:p>
          <a:p>
            <a:pPr marL="457200" indent="-457200" algn="just">
              <a:buFont typeface="+mj-lt"/>
              <a:buAutoNum type="arabicPeriod"/>
            </a:pPr>
            <a:endParaRPr lang="en-US" sz="2000" dirty="0" smtClean="0">
              <a:solidFill>
                <a:srgbClr val="0000FF"/>
              </a:solidFill>
            </a:endParaRPr>
          </a:p>
          <a:p>
            <a:pPr marL="457200" indent="-457200" algn="just"/>
            <a:endParaRPr lang="en-US" sz="20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Substituting for I</a:t>
            </a:r>
            <a:r>
              <a:rPr lang="en-US" sz="2800" baseline="-25000" dirty="0" smtClean="0">
                <a:solidFill>
                  <a:srgbClr val="0000FF"/>
                </a:solidFill>
              </a:rPr>
              <a:t>1</a:t>
            </a:r>
            <a:r>
              <a:rPr lang="en-US" sz="2800" dirty="0" smtClean="0">
                <a:solidFill>
                  <a:srgbClr val="0000FF"/>
                </a:solidFill>
              </a:rPr>
              <a:t> and I</a:t>
            </a:r>
            <a:r>
              <a:rPr lang="en-US" sz="2800" baseline="-25000" dirty="0" smtClean="0">
                <a:solidFill>
                  <a:srgbClr val="0000FF"/>
                </a:solidFill>
              </a:rPr>
              <a:t>2</a:t>
            </a:r>
            <a:r>
              <a:rPr lang="en-US" sz="2800" dirty="0" smtClean="0">
                <a:solidFill>
                  <a:srgbClr val="0000FF"/>
                </a:solidFill>
              </a:rPr>
              <a:t> in equation 1 yields:</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Steps 3 &amp; 4</a:t>
            </a:r>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3977" name="Object 9"/>
          <p:cNvGraphicFramePr>
            <a:graphicFrameLocks noChangeAspect="1"/>
          </p:cNvGraphicFramePr>
          <p:nvPr/>
        </p:nvGraphicFramePr>
        <p:xfrm>
          <a:off x="2716213" y="1905000"/>
          <a:ext cx="3711575" cy="887413"/>
        </p:xfrm>
        <a:graphic>
          <a:graphicData uri="http://schemas.openxmlformats.org/presentationml/2006/ole">
            <p:oleObj spid="_x0000_s83977" name="Equation" r:id="rId5" imgW="3711088" imgH="887582" progId="Equation.3">
              <p:embed/>
            </p:oleObj>
          </a:graphicData>
        </a:graphic>
      </p:graphicFrame>
      <p:graphicFrame>
        <p:nvGraphicFramePr>
          <p:cNvPr id="83978" name="Object 5"/>
          <p:cNvGraphicFramePr>
            <a:graphicFrameLocks noChangeAspect="1"/>
          </p:cNvGraphicFramePr>
          <p:nvPr/>
        </p:nvGraphicFramePr>
        <p:xfrm>
          <a:off x="2133600" y="2895600"/>
          <a:ext cx="6172200" cy="2362200"/>
        </p:xfrm>
        <a:graphic>
          <a:graphicData uri="http://schemas.openxmlformats.org/presentationml/2006/ole">
            <p:oleObj spid="_x0000_s83978" name="Visio" r:id="rId6" imgW="4410024" imgH="1586400" progId="Visio.Drawing.11">
              <p:embed/>
            </p:oleObj>
          </a:graphicData>
        </a:graphic>
      </p:graphicFrame>
      <p:graphicFrame>
        <p:nvGraphicFramePr>
          <p:cNvPr id="83979" name="Object 11"/>
          <p:cNvGraphicFramePr>
            <a:graphicFrameLocks noChangeAspect="1"/>
          </p:cNvGraphicFramePr>
          <p:nvPr/>
        </p:nvGraphicFramePr>
        <p:xfrm>
          <a:off x="2255838" y="5518150"/>
          <a:ext cx="4983162" cy="958850"/>
        </p:xfrm>
        <a:graphic>
          <a:graphicData uri="http://schemas.openxmlformats.org/presentationml/2006/ole">
            <p:oleObj spid="_x0000_s83979" name="Equation" r:id="rId7" imgW="4381200" imgH="8254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3978"/>
                                        </p:tgtEl>
                                        <p:attrNameLst>
                                          <p:attrName>style.visibility</p:attrName>
                                        </p:attrNameLst>
                                      </p:cBhvr>
                                      <p:to>
                                        <p:strVal val="visible"/>
                                      </p:to>
                                    </p:set>
                                    <p:animEffect transition="in" filter="box(in)">
                                      <p:cBhvr>
                                        <p:cTn id="7" dur="500"/>
                                        <p:tgtEl>
                                          <p:spTgt spid="8397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ox(i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3979"/>
                                        </p:tgtEl>
                                        <p:attrNameLst>
                                          <p:attrName>style.visibility</p:attrName>
                                        </p:attrNameLst>
                                      </p:cBhvr>
                                      <p:to>
                                        <p:strVal val="visible"/>
                                      </p:to>
                                    </p:set>
                                    <p:animEffect transition="in" filter="box(in)">
                                      <p:cBhvr>
                                        <p:cTn id="17" dur="500"/>
                                        <p:tgtEl>
                                          <p:spTgt spid="83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THEVENIN’S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Steps 5 &amp; 6</a:t>
            </a:r>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4997" name="Object 5"/>
          <p:cNvGraphicFramePr>
            <a:graphicFrameLocks noChangeAspect="1"/>
          </p:cNvGraphicFramePr>
          <p:nvPr/>
        </p:nvGraphicFramePr>
        <p:xfrm>
          <a:off x="1752600" y="1219200"/>
          <a:ext cx="5715000" cy="2667000"/>
        </p:xfrm>
        <a:graphic>
          <a:graphicData uri="http://schemas.openxmlformats.org/presentationml/2006/ole">
            <p:oleObj spid="_x0000_s84997" name="Visio" r:id="rId5" imgW="3240370" imgH="1414992" progId="Visio.Drawing.11">
              <p:embed/>
            </p:oleObj>
          </a:graphicData>
        </a:graphic>
      </p:graphicFrame>
      <p:graphicFrame>
        <p:nvGraphicFramePr>
          <p:cNvPr id="84998" name="Object 6"/>
          <p:cNvGraphicFramePr>
            <a:graphicFrameLocks noChangeAspect="1"/>
          </p:cNvGraphicFramePr>
          <p:nvPr/>
        </p:nvGraphicFramePr>
        <p:xfrm>
          <a:off x="1447800" y="4114800"/>
          <a:ext cx="6629400" cy="1524000"/>
        </p:xfrm>
        <a:graphic>
          <a:graphicData uri="http://schemas.openxmlformats.org/presentationml/2006/ole">
            <p:oleObj spid="_x0000_s84998" name="Document" r:id="rId6" imgW="3243147" imgH="651807" progId="Word.Document.12">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4997"/>
                                        </p:tgtEl>
                                        <p:attrNameLst>
                                          <p:attrName>style.visibility</p:attrName>
                                        </p:attrNameLst>
                                      </p:cBhvr>
                                      <p:to>
                                        <p:strVal val="visible"/>
                                      </p:to>
                                    </p:set>
                                    <p:animEffect transition="in" filter="box(in)">
                                      <p:cBhvr>
                                        <p:cTn id="12" dur="500"/>
                                        <p:tgtEl>
                                          <p:spTgt spid="8499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4998"/>
                                        </p:tgtEl>
                                        <p:attrNameLst>
                                          <p:attrName>style.visibility</p:attrName>
                                        </p:attrNameLst>
                                      </p:cBhvr>
                                      <p:to>
                                        <p:strVal val="visible"/>
                                      </p:to>
                                    </p:set>
                                    <p:animEffect transition="in" filter="box(in)">
                                      <p:cBhvr>
                                        <p:cTn id="17" dur="500"/>
                                        <p:tgtEl>
                                          <p:spTgt spid="8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Group Assignment 2</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Use Thevenin’s theorem to find the current in the 5</a:t>
            </a:r>
            <a:r>
              <a:rPr lang="el-GR" sz="2800" dirty="0" smtClean="0">
                <a:solidFill>
                  <a:schemeClr val="tx1"/>
                </a:solidFill>
              </a:rPr>
              <a:t>Ω</a:t>
            </a:r>
            <a:r>
              <a:rPr lang="en-US" sz="2800" dirty="0" smtClean="0">
                <a:solidFill>
                  <a:schemeClr val="tx1"/>
                </a:solidFill>
              </a:rPr>
              <a:t> resistor of the circuit below.</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rgbClr val="0000FF"/>
                </a:solidFill>
              </a:rPr>
              <a:t>Submission date: </a:t>
            </a:r>
            <a:r>
              <a:rPr lang="en-US" sz="2800" dirty="0" smtClean="0">
                <a:solidFill>
                  <a:schemeClr val="tx1"/>
                </a:solidFill>
              </a:rPr>
              <a:t>God willing a week today </a:t>
            </a:r>
          </a:p>
          <a:p>
            <a:pPr algn="just"/>
            <a:r>
              <a:rPr lang="en-US" sz="2800" dirty="0" smtClean="0">
                <a:solidFill>
                  <a:srgbClr val="0000FF"/>
                </a:solidFill>
              </a:rPr>
              <a:t>Submission time: </a:t>
            </a:r>
            <a:r>
              <a:rPr lang="en-US" sz="2800" dirty="0" smtClean="0">
                <a:solidFill>
                  <a:schemeClr val="tx1"/>
                </a:solidFill>
              </a:rPr>
              <a:t>Before lecture starts</a:t>
            </a:r>
          </a:p>
          <a:p>
            <a:pPr algn="just"/>
            <a:r>
              <a:rPr lang="en-US" sz="2800" dirty="0" smtClean="0">
                <a:solidFill>
                  <a:srgbClr val="0000FF"/>
                </a:solidFill>
              </a:rPr>
              <a:t>Where to submit: </a:t>
            </a:r>
            <a:r>
              <a:rPr lang="en-US" sz="2800" dirty="0" smtClean="0">
                <a:solidFill>
                  <a:schemeClr val="tx1"/>
                </a:solidFill>
              </a:rPr>
              <a:t>Electrical Engineering office</a:t>
            </a:r>
          </a:p>
          <a:p>
            <a:pPr algn="just"/>
            <a:endParaRPr lang="en-US" sz="2800" dirty="0" smtClean="0">
              <a:solidFill>
                <a:srgbClr val="0000FF"/>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8067" name="Object 3"/>
          <p:cNvGraphicFramePr>
            <a:graphicFrameLocks noChangeAspect="1"/>
          </p:cNvGraphicFramePr>
          <p:nvPr/>
        </p:nvGraphicFramePr>
        <p:xfrm>
          <a:off x="685800" y="2133601"/>
          <a:ext cx="6489701" cy="2819400"/>
        </p:xfrm>
        <a:graphic>
          <a:graphicData uri="http://schemas.openxmlformats.org/presentationml/2006/ole">
            <p:oleObj spid="_x0000_s88067" name="Visio" r:id="rId5" imgW="5207925" imgH="1706666" progId="Visio.Drawing.11">
              <p:embed/>
            </p:oleObj>
          </a:graphicData>
        </a:graphic>
      </p:graphicFrame>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Theorem:</a:t>
            </a:r>
          </a:p>
          <a:p>
            <a:pPr algn="just"/>
            <a:r>
              <a:rPr lang="en-US" sz="2800" b="1" dirty="0" smtClean="0">
                <a:solidFill>
                  <a:schemeClr val="tx1"/>
                </a:solidFill>
              </a:rPr>
              <a:t>Any linear circuit connected between two terminals can be replaced by a Norton’s current(</a:t>
            </a:r>
            <a:r>
              <a:rPr lang="en-US" sz="2800" b="1" dirty="0" smtClean="0">
                <a:solidFill>
                  <a:schemeClr val="tx1"/>
                </a:solidFill>
                <a:latin typeface="Times New Roman" pitchFamily="18" charset="0"/>
                <a:cs typeface="Times New Roman" pitchFamily="18" charset="0"/>
              </a:rPr>
              <a:t>I</a:t>
            </a:r>
            <a:r>
              <a:rPr lang="en-US" sz="2800" b="1" baseline="-25000" dirty="0" smtClean="0">
                <a:solidFill>
                  <a:schemeClr val="tx1"/>
                </a:solidFill>
                <a:latin typeface="Times New Roman" pitchFamily="18" charset="0"/>
                <a:cs typeface="Times New Roman" pitchFamily="18" charset="0"/>
              </a:rPr>
              <a:t>N</a:t>
            </a:r>
            <a:r>
              <a:rPr lang="en-US" sz="2800" b="1" dirty="0" smtClean="0">
                <a:solidFill>
                  <a:schemeClr val="tx1"/>
                </a:solidFill>
              </a:rPr>
              <a:t>) in parallel with a Norton's resistance (R</a:t>
            </a:r>
            <a:r>
              <a:rPr lang="en-US" sz="2800" b="1" baseline="-25000" dirty="0" smtClean="0">
                <a:solidFill>
                  <a:schemeClr val="tx1"/>
                </a:solidFill>
              </a:rPr>
              <a:t>N</a:t>
            </a:r>
            <a:r>
              <a:rPr lang="en-US" sz="2800" b="1" dirty="0" smtClean="0">
                <a:solidFill>
                  <a:schemeClr val="tx1"/>
                </a:solidFill>
              </a:rPr>
              <a:t>).</a:t>
            </a:r>
          </a:p>
          <a:p>
            <a:pPr algn="just"/>
            <a:endParaRPr lang="en-US" sz="1200" b="1" dirty="0" smtClean="0">
              <a:solidFill>
                <a:srgbClr val="0000FF"/>
              </a:solidFill>
            </a:endParaRPr>
          </a:p>
          <a:p>
            <a:pPr algn="just"/>
            <a:r>
              <a:rPr lang="en-US" sz="2800" b="1" dirty="0" smtClean="0">
                <a:solidFill>
                  <a:srgbClr val="0000FF"/>
                </a:solidFill>
              </a:rPr>
              <a:t>I</a:t>
            </a:r>
            <a:r>
              <a:rPr lang="en-US" sz="2800" b="1" baseline="-25000" dirty="0" smtClean="0">
                <a:solidFill>
                  <a:srgbClr val="0000FF"/>
                </a:solidFill>
              </a:rPr>
              <a:t>N</a:t>
            </a:r>
            <a:r>
              <a:rPr lang="en-US" sz="2800" b="1" dirty="0" smtClean="0">
                <a:solidFill>
                  <a:srgbClr val="0000FF"/>
                </a:solidFill>
              </a:rPr>
              <a:t> </a:t>
            </a:r>
            <a:r>
              <a:rPr lang="en-US" sz="2800" b="1" dirty="0" smtClean="0">
                <a:solidFill>
                  <a:schemeClr val="tx1"/>
                </a:solidFill>
              </a:rPr>
              <a:t>is the short-circuit current between the two terminals</a:t>
            </a:r>
          </a:p>
          <a:p>
            <a:pPr marL="685800" indent="-685800" algn="just"/>
            <a:r>
              <a:rPr lang="en-US" sz="2800" b="1" dirty="0" smtClean="0">
                <a:solidFill>
                  <a:srgbClr val="0000FF"/>
                </a:solidFill>
              </a:rPr>
              <a:t>R</a:t>
            </a:r>
            <a:r>
              <a:rPr lang="en-US" sz="2800" b="1" baseline="-25000" dirty="0" smtClean="0">
                <a:solidFill>
                  <a:srgbClr val="0000FF"/>
                </a:solidFill>
              </a:rPr>
              <a:t>N</a:t>
            </a:r>
            <a:r>
              <a:rPr lang="en-US" sz="2800" b="1" dirty="0" smtClean="0">
                <a:solidFill>
                  <a:srgbClr val="0000FF"/>
                </a:solidFill>
              </a:rPr>
              <a:t> </a:t>
            </a:r>
            <a:r>
              <a:rPr lang="en-US" sz="2800" b="1" dirty="0" smtClean="0">
                <a:solidFill>
                  <a:schemeClr val="tx1"/>
                </a:solidFill>
              </a:rPr>
              <a:t>is the resistance seen from the two terminals when all sources have been deactivated</a:t>
            </a:r>
            <a:r>
              <a:rPr lang="en-US" sz="2800" b="1" dirty="0" smtClean="0">
                <a:solidFill>
                  <a:srgbClr val="0000FF"/>
                </a:solidFill>
              </a:rPr>
              <a:t> (R</a:t>
            </a:r>
            <a:r>
              <a:rPr lang="en-US" sz="2800" b="1" baseline="-25000" dirty="0" smtClean="0">
                <a:solidFill>
                  <a:srgbClr val="0000FF"/>
                </a:solidFill>
              </a:rPr>
              <a:t>N </a:t>
            </a:r>
            <a:r>
              <a:rPr lang="en-US" sz="2800" b="1" dirty="0" smtClean="0">
                <a:solidFill>
                  <a:srgbClr val="0000FF"/>
                </a:solidFill>
              </a:rPr>
              <a:t>= R</a:t>
            </a:r>
            <a:r>
              <a:rPr lang="en-US" sz="2800" b="1" baseline="-25000" dirty="0" smtClean="0">
                <a:solidFill>
                  <a:srgbClr val="0000FF"/>
                </a:solidFill>
              </a:rPr>
              <a:t>TH</a:t>
            </a:r>
            <a:r>
              <a:rPr lang="en-US" sz="2800" b="1" dirty="0" smtClean="0">
                <a:solidFill>
                  <a:srgbClr val="0000FF"/>
                </a:solidFill>
              </a:rPr>
              <a:t>)</a:t>
            </a:r>
            <a:endParaRPr lang="en-US" sz="2800" b="1" baseline="-25000" dirty="0" smtClean="0">
              <a:solidFill>
                <a:schemeClr val="tx1"/>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69638" name="Object 6"/>
          <p:cNvGraphicFramePr>
            <a:graphicFrameLocks noChangeAspect="1"/>
          </p:cNvGraphicFramePr>
          <p:nvPr/>
        </p:nvGraphicFramePr>
        <p:xfrm>
          <a:off x="304800" y="4648200"/>
          <a:ext cx="3962400" cy="1828800"/>
        </p:xfrm>
        <a:graphic>
          <a:graphicData uri="http://schemas.openxmlformats.org/presentationml/2006/ole">
            <p:oleObj spid="_x0000_s113666" name="Visio" r:id="rId5" imgW="2518008" imgH="1338061" progId="Visio.Drawing.11">
              <p:embed/>
            </p:oleObj>
          </a:graphicData>
        </a:graphic>
      </p:graphicFrame>
      <p:graphicFrame>
        <p:nvGraphicFramePr>
          <p:cNvPr id="89092" name="Object 4"/>
          <p:cNvGraphicFramePr>
            <a:graphicFrameLocks noChangeAspect="1"/>
          </p:cNvGraphicFramePr>
          <p:nvPr/>
        </p:nvGraphicFramePr>
        <p:xfrm>
          <a:off x="4038600" y="4876800"/>
          <a:ext cx="3657600" cy="1789113"/>
        </p:xfrm>
        <a:graphic>
          <a:graphicData uri="http://schemas.openxmlformats.org/presentationml/2006/ole">
            <p:oleObj spid="_x0000_s113667" name="Visio" r:id="rId6" imgW="2147840" imgH="1331738"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9638"/>
                                        </p:tgtEl>
                                        <p:attrNameLst>
                                          <p:attrName>style.visibility</p:attrName>
                                        </p:attrNameLst>
                                      </p:cBhvr>
                                      <p:to>
                                        <p:strVal val="visible"/>
                                      </p:to>
                                    </p:set>
                                    <p:animEffect transition="in" filter="box(in)">
                                      <p:cBhvr>
                                        <p:cTn id="7" dur="500"/>
                                        <p:tgtEl>
                                          <p:spTgt spid="6963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box(in)">
                                      <p:cBhvr>
                                        <p:cTn id="12" dur="500"/>
                                        <p:tgtEl>
                                          <p:spTgt spid="8909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To find the current through a resistor in a circuit, the following steps are taken:</a:t>
            </a:r>
          </a:p>
          <a:p>
            <a:pPr marL="514350" indent="-514350" algn="just">
              <a:buAutoNum type="arabicPeriod"/>
            </a:pPr>
            <a:r>
              <a:rPr lang="en-US" sz="2800" b="1" dirty="0" smtClean="0">
                <a:solidFill>
                  <a:schemeClr val="tx1"/>
                </a:solidFill>
              </a:rPr>
              <a:t>Remove the resistor from the circuit and mark the two terminals.</a:t>
            </a:r>
          </a:p>
          <a:p>
            <a:pPr marL="514350" indent="-514350" algn="just"/>
            <a:endParaRPr lang="en-US" sz="2800" b="1" dirty="0" smtClean="0">
              <a:solidFill>
                <a:schemeClr val="tx1"/>
              </a:solidFill>
            </a:endParaRPr>
          </a:p>
          <a:p>
            <a:pPr marL="514350" indent="-514350" algn="just">
              <a:buAutoNum type="arabicPeriod"/>
            </a:pPr>
            <a:endParaRPr lang="en-US" sz="2800" b="1" dirty="0" smtClean="0">
              <a:solidFill>
                <a:schemeClr val="tx1"/>
              </a:solidFill>
            </a:endParaRPr>
          </a:p>
          <a:p>
            <a:pPr marL="514350" indent="-514350" algn="just"/>
            <a:endParaRPr lang="en-US" sz="2800" b="1" dirty="0" smtClean="0">
              <a:solidFill>
                <a:schemeClr val="tx1"/>
              </a:solidFill>
            </a:endParaRPr>
          </a:p>
          <a:p>
            <a:pPr marL="514350" indent="-514350" algn="just"/>
            <a:endParaRPr lang="en-US" sz="2800" b="1" dirty="0" smtClean="0">
              <a:solidFill>
                <a:schemeClr val="tx1"/>
              </a:solidFill>
            </a:endParaRP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2706" name="Object 2"/>
          <p:cNvGraphicFramePr>
            <a:graphicFrameLocks noChangeAspect="1"/>
          </p:cNvGraphicFramePr>
          <p:nvPr/>
        </p:nvGraphicFramePr>
        <p:xfrm>
          <a:off x="838200" y="2971800"/>
          <a:ext cx="6934200" cy="3048000"/>
        </p:xfrm>
        <a:graphic>
          <a:graphicData uri="http://schemas.openxmlformats.org/presentationml/2006/ole">
            <p:oleObj spid="_x0000_s114690" name="Visio" r:id="rId5" imgW="2518008" imgH="1338061" progId="Visio.Drawing.11">
              <p:embed/>
            </p:oleObj>
          </a:graphicData>
        </a:graphic>
      </p:graphicFrame>
      <p:graphicFrame>
        <p:nvGraphicFramePr>
          <p:cNvPr id="72707" name="Object 3"/>
          <p:cNvGraphicFramePr>
            <a:graphicFrameLocks noChangeAspect="1"/>
          </p:cNvGraphicFramePr>
          <p:nvPr/>
        </p:nvGraphicFramePr>
        <p:xfrm>
          <a:off x="4343400" y="3352800"/>
          <a:ext cx="2057400" cy="990600"/>
        </p:xfrm>
        <a:graphic>
          <a:graphicData uri="http://schemas.openxmlformats.org/presentationml/2006/ole">
            <p:oleObj spid="_x0000_s114691" name="Visio" r:id="rId6" imgW="934805" imgH="479672" progId="Visio.Drawing.11">
              <p:embed/>
            </p:oleObj>
          </a:graphicData>
        </a:graphic>
      </p:graphicFrame>
      <p:graphicFrame>
        <p:nvGraphicFramePr>
          <p:cNvPr id="72708" name="Object 4"/>
          <p:cNvGraphicFramePr>
            <a:graphicFrameLocks noChangeAspect="1"/>
          </p:cNvGraphicFramePr>
          <p:nvPr/>
        </p:nvGraphicFramePr>
        <p:xfrm>
          <a:off x="4419600" y="3616325"/>
          <a:ext cx="750887" cy="346075"/>
        </p:xfrm>
        <a:graphic>
          <a:graphicData uri="http://schemas.openxmlformats.org/presentationml/2006/ole">
            <p:oleObj spid="_x0000_s114692" name="Visio" r:id="rId7" imgW="334997" imgH="233223" progId="Visio.Drawing.11">
              <p:embed/>
            </p:oleObj>
          </a:graphicData>
        </a:graphic>
      </p:graphicFrame>
      <p:graphicFrame>
        <p:nvGraphicFramePr>
          <p:cNvPr id="72710" name="Object 6"/>
          <p:cNvGraphicFramePr>
            <a:graphicFrameLocks noChangeAspect="1"/>
          </p:cNvGraphicFramePr>
          <p:nvPr/>
        </p:nvGraphicFramePr>
        <p:xfrm>
          <a:off x="5497512" y="3616325"/>
          <a:ext cx="750888" cy="346075"/>
        </p:xfrm>
        <a:graphic>
          <a:graphicData uri="http://schemas.openxmlformats.org/presentationml/2006/ole">
            <p:oleObj spid="_x0000_s114693" name="Visio" r:id="rId8" imgW="334997" imgH="233223"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box(in)">
                                      <p:cBhvr>
                                        <p:cTn id="7" dur="500"/>
                                        <p:tgtEl>
                                          <p:spTgt spid="72706"/>
                                        </p:tgtEl>
                                      </p:cBhvr>
                                    </p:animEffect>
                                  </p:childTnLst>
                                </p:cTn>
                              </p:par>
                              <p:par>
                                <p:cTn id="8" presetID="4" presetClass="entr" presetSubtype="16" fill="hold" nodeType="withEffect">
                                  <p:stCondLst>
                                    <p:cond delay="0"/>
                                  </p:stCondLst>
                                  <p:childTnLst>
                                    <p:set>
                                      <p:cBhvr>
                                        <p:cTn id="9" dur="1" fill="hold">
                                          <p:stCondLst>
                                            <p:cond delay="0"/>
                                          </p:stCondLst>
                                        </p:cTn>
                                        <p:tgtEl>
                                          <p:spTgt spid="72707"/>
                                        </p:tgtEl>
                                        <p:attrNameLst>
                                          <p:attrName>style.visibility</p:attrName>
                                        </p:attrNameLst>
                                      </p:cBhvr>
                                      <p:to>
                                        <p:strVal val="visible"/>
                                      </p:to>
                                    </p:set>
                                    <p:animEffect transition="in" filter="box(in)">
                                      <p:cBhvr>
                                        <p:cTn id="10" dur="500"/>
                                        <p:tgtEl>
                                          <p:spTgt spid="7270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ox(i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27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2710"/>
                                        </p:tgtEl>
                                        <p:attrNameLst>
                                          <p:attrName>style.visibility</p:attrName>
                                        </p:attrNameLst>
                                      </p:cBhvr>
                                      <p:to>
                                        <p:strVal val="visible"/>
                                      </p:to>
                                    </p:set>
                                    <p:animEffect transition="in" filter="box(in)">
                                      <p:cBhvr>
                                        <p:cTn id="24" dur="500"/>
                                        <p:tgtEl>
                                          <p:spTgt spid="72710"/>
                                        </p:tgtEl>
                                      </p:cBhvr>
                                    </p:animEffect>
                                  </p:childTnLst>
                                </p:cTn>
                              </p:par>
                              <p:par>
                                <p:cTn id="25" presetID="4" presetClass="entr" presetSubtype="16" fill="hold" nodeType="withEffect">
                                  <p:stCondLst>
                                    <p:cond delay="0"/>
                                  </p:stCondLst>
                                  <p:childTnLst>
                                    <p:set>
                                      <p:cBhvr>
                                        <p:cTn id="26" dur="1" fill="hold">
                                          <p:stCondLst>
                                            <p:cond delay="0"/>
                                          </p:stCondLst>
                                        </p:cTn>
                                        <p:tgtEl>
                                          <p:spTgt spid="72708"/>
                                        </p:tgtEl>
                                        <p:attrNameLst>
                                          <p:attrName>style.visibility</p:attrName>
                                        </p:attrNameLst>
                                      </p:cBhvr>
                                      <p:to>
                                        <p:strVal val="visible"/>
                                      </p:to>
                                    </p:set>
                                    <p:animEffect transition="in" filter="box(in)">
                                      <p:cBhvr>
                                        <p:cTn id="27" dur="5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676400"/>
            <a:ext cx="8458200" cy="5334000"/>
          </a:xfrm>
        </p:spPr>
        <p:txBody>
          <a:bodyPr>
            <a:normAutofit/>
          </a:bodyPr>
          <a:lstStyle/>
          <a:p>
            <a:pPr marL="514350" indent="-514350" algn="just"/>
            <a:r>
              <a:rPr lang="en-US" sz="2800" b="1" dirty="0" smtClean="0">
                <a:solidFill>
                  <a:schemeClr val="tx1"/>
                </a:solidFill>
              </a:rPr>
              <a:t>2.	Find the short-circuit current (I</a:t>
            </a:r>
            <a:r>
              <a:rPr lang="en-US" sz="2800" b="1" baseline="-25000" dirty="0" smtClean="0">
                <a:solidFill>
                  <a:schemeClr val="tx1"/>
                </a:solidFill>
              </a:rPr>
              <a:t>N</a:t>
            </a:r>
            <a:r>
              <a:rPr lang="en-US" sz="2800" b="1" dirty="0" smtClean="0">
                <a:solidFill>
                  <a:schemeClr val="tx1"/>
                </a:solidFill>
              </a:rPr>
              <a:t>) through the two terminals by applying KVL. </a:t>
            </a:r>
          </a:p>
          <a:p>
            <a:pPr marL="514350" indent="-514350" algn="just">
              <a:buAutoNum type="arabicPeriod"/>
            </a:pPr>
            <a:endParaRPr lang="en-US" sz="2800" b="1" dirty="0" smtClean="0">
              <a:solidFill>
                <a:schemeClr val="tx1"/>
              </a:solidFill>
            </a:endParaRPr>
          </a:p>
          <a:p>
            <a:pPr marL="514350" indent="-514350" algn="just">
              <a:buAutoNum type="arabicPeriod"/>
            </a:pPr>
            <a:endParaRPr lang="en-US" sz="2800" b="1" dirty="0" smtClean="0">
              <a:solidFill>
                <a:schemeClr val="tx1"/>
              </a:solidFill>
            </a:endParaRPr>
          </a:p>
          <a:p>
            <a:pPr marL="514350" indent="-514350" algn="just"/>
            <a:endParaRPr lang="en-US" sz="2800" b="1" dirty="0" smtClean="0">
              <a:solidFill>
                <a:schemeClr val="tx1"/>
              </a:solidFill>
            </a:endParaRPr>
          </a:p>
          <a:p>
            <a:pPr marL="514350" indent="-514350" algn="just"/>
            <a:endParaRPr lang="en-US" sz="2800" b="1" dirty="0" smtClean="0">
              <a:solidFill>
                <a:schemeClr val="tx1"/>
              </a:solidFill>
            </a:endParaRPr>
          </a:p>
          <a:p>
            <a:pPr marL="514350" indent="-514350" algn="just">
              <a:buAutoNum type="arabicPeriod"/>
            </a:pPr>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3731" name="Object 3"/>
          <p:cNvGraphicFramePr>
            <a:graphicFrameLocks noChangeAspect="1"/>
          </p:cNvGraphicFramePr>
          <p:nvPr/>
        </p:nvGraphicFramePr>
        <p:xfrm>
          <a:off x="457200" y="2667000"/>
          <a:ext cx="7848600" cy="3429000"/>
        </p:xfrm>
        <a:graphic>
          <a:graphicData uri="http://schemas.openxmlformats.org/presentationml/2006/ole">
            <p:oleObj spid="_x0000_s115714" name="Visio" r:id="rId5" imgW="2518008" imgH="1338061" progId="Visio.Drawing.11">
              <p:embed/>
            </p:oleObj>
          </a:graphicData>
        </a:graphic>
      </p:graphicFrame>
      <p:graphicFrame>
        <p:nvGraphicFramePr>
          <p:cNvPr id="91140" name="Object 4"/>
          <p:cNvGraphicFramePr>
            <a:graphicFrameLocks noChangeAspect="1"/>
          </p:cNvGraphicFramePr>
          <p:nvPr/>
        </p:nvGraphicFramePr>
        <p:xfrm>
          <a:off x="4997450" y="3273425"/>
          <a:ext cx="1250950" cy="536575"/>
        </p:xfrm>
        <a:graphic>
          <a:graphicData uri="http://schemas.openxmlformats.org/presentationml/2006/ole">
            <p:oleObj spid="_x0000_s115715" name="Visio" r:id="rId6" imgW="671655" imgH="311610"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box(in)">
                                      <p:cBhvr>
                                        <p:cTn id="7" dur="500"/>
                                        <p:tgtEl>
                                          <p:spTgt spid="7373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1140"/>
                                        </p:tgtEl>
                                        <p:attrNameLst>
                                          <p:attrName>style.visibility</p:attrName>
                                        </p:attrNameLst>
                                      </p:cBhvr>
                                      <p:to>
                                        <p:strVal val="visible"/>
                                      </p:to>
                                    </p:set>
                                    <p:animEffect transition="in" filter="box(in)">
                                      <p:cBhvr>
                                        <p:cTn id="12" dur="500"/>
                                        <p:tgtEl>
                                          <p:spTgt spid="91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676400"/>
            <a:ext cx="8458200" cy="5334000"/>
          </a:xfrm>
        </p:spPr>
        <p:txBody>
          <a:bodyPr>
            <a:normAutofit/>
          </a:bodyPr>
          <a:lstStyle/>
          <a:p>
            <a:pPr marL="514350" indent="-514350" algn="just"/>
            <a:r>
              <a:rPr lang="en-US" sz="2800" b="1" dirty="0" smtClean="0">
                <a:solidFill>
                  <a:schemeClr val="tx1"/>
                </a:solidFill>
              </a:rPr>
              <a:t>3.	Recall the circuit created before step 2 and deactivate all sources. Short-circuit voltage sources and Open-circuit current sources.</a:t>
            </a: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1685" name="Object 5"/>
          <p:cNvGraphicFramePr>
            <a:graphicFrameLocks noChangeAspect="1"/>
          </p:cNvGraphicFramePr>
          <p:nvPr/>
        </p:nvGraphicFramePr>
        <p:xfrm>
          <a:off x="304800" y="2743200"/>
          <a:ext cx="7848600" cy="3429000"/>
        </p:xfrm>
        <a:graphic>
          <a:graphicData uri="http://schemas.openxmlformats.org/presentationml/2006/ole">
            <p:oleObj spid="_x0000_s116738" name="Visio" r:id="rId5" imgW="2518008" imgH="1338061" progId="Visio.Drawing.11">
              <p:embed/>
            </p:oleObj>
          </a:graphicData>
        </a:graphic>
      </p:graphicFrame>
      <p:graphicFrame>
        <p:nvGraphicFramePr>
          <p:cNvPr id="71687" name="Object 7"/>
          <p:cNvGraphicFramePr>
            <a:graphicFrameLocks noChangeAspect="1"/>
          </p:cNvGraphicFramePr>
          <p:nvPr/>
        </p:nvGraphicFramePr>
        <p:xfrm>
          <a:off x="914400" y="4373563"/>
          <a:ext cx="1189037" cy="1112837"/>
        </p:xfrm>
        <a:graphic>
          <a:graphicData uri="http://schemas.openxmlformats.org/presentationml/2006/ole">
            <p:oleObj spid="_x0000_s116739" name="Visio" r:id="rId6" imgW="397353" imgH="397342" progId="Visio.Drawing.11">
              <p:embed/>
            </p:oleObj>
          </a:graphicData>
        </a:graphic>
      </p:graphicFrame>
      <p:graphicFrame>
        <p:nvGraphicFramePr>
          <p:cNvPr id="71688" name="Object 8"/>
          <p:cNvGraphicFramePr>
            <a:graphicFrameLocks noChangeAspect="1"/>
          </p:cNvGraphicFramePr>
          <p:nvPr/>
        </p:nvGraphicFramePr>
        <p:xfrm>
          <a:off x="255588" y="4225925"/>
          <a:ext cx="1039812" cy="650875"/>
        </p:xfrm>
        <a:graphic>
          <a:graphicData uri="http://schemas.openxmlformats.org/presentationml/2006/ole">
            <p:oleObj spid="_x0000_s116740" name="Visio" r:id="rId7" imgW="553919" imgH="234302" progId="Visio.Drawing.11">
              <p:embed/>
            </p:oleObj>
          </a:graphicData>
        </a:graphic>
      </p:graphicFrame>
      <p:graphicFrame>
        <p:nvGraphicFramePr>
          <p:cNvPr id="71689" name="Object 9"/>
          <p:cNvGraphicFramePr>
            <a:graphicFrameLocks noChangeAspect="1"/>
          </p:cNvGraphicFramePr>
          <p:nvPr/>
        </p:nvGraphicFramePr>
        <p:xfrm>
          <a:off x="6324600" y="4343400"/>
          <a:ext cx="1189038" cy="1295400"/>
        </p:xfrm>
        <a:graphic>
          <a:graphicData uri="http://schemas.openxmlformats.org/presentationml/2006/ole">
            <p:oleObj spid="_x0000_s116741" name="Visio" r:id="rId8" imgW="397353" imgH="397342" progId="Visio.Drawing.11">
              <p:embed/>
            </p:oleObj>
          </a:graphicData>
        </a:graphic>
      </p:graphicFrame>
      <p:graphicFrame>
        <p:nvGraphicFramePr>
          <p:cNvPr id="71690" name="Object 10"/>
          <p:cNvGraphicFramePr>
            <a:graphicFrameLocks noChangeAspect="1"/>
          </p:cNvGraphicFramePr>
          <p:nvPr/>
        </p:nvGraphicFramePr>
        <p:xfrm>
          <a:off x="6629400" y="3810000"/>
          <a:ext cx="1905000" cy="1295400"/>
        </p:xfrm>
        <a:graphic>
          <a:graphicData uri="http://schemas.openxmlformats.org/presentationml/2006/ole">
            <p:oleObj spid="_x0000_s116742" name="Visio" r:id="rId9" imgW="1228501" imgH="390324" progId="Visio.Drawing.11">
              <p:embed/>
            </p:oleObj>
          </a:graphicData>
        </a:graphic>
      </p:graphicFrame>
      <p:cxnSp>
        <p:nvCxnSpPr>
          <p:cNvPr id="17" name="Straight Connector 16"/>
          <p:cNvCxnSpPr/>
          <p:nvPr/>
        </p:nvCxnSpPr>
        <p:spPr>
          <a:xfrm rot="5400000">
            <a:off x="990600" y="4953000"/>
            <a:ext cx="1066800" cy="1588"/>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rot="5400000">
            <a:off x="6361906" y="4991100"/>
            <a:ext cx="1143794" cy="794"/>
          </a:xfrm>
          <a:prstGeom prst="line">
            <a:avLst/>
          </a:prstGeom>
        </p:spPr>
        <p:style>
          <a:lnRef idx="2">
            <a:schemeClr val="dk1"/>
          </a:lnRef>
          <a:fillRef idx="0">
            <a:schemeClr val="dk1"/>
          </a:fillRef>
          <a:effectRef idx="1">
            <a:schemeClr val="dk1"/>
          </a:effectRef>
          <a:fontRef idx="minor">
            <a:schemeClr val="tx1"/>
          </a:fontRef>
        </p:style>
      </p:cxnSp>
      <p:graphicFrame>
        <p:nvGraphicFramePr>
          <p:cNvPr id="71692" name="Object 12"/>
          <p:cNvGraphicFramePr>
            <a:graphicFrameLocks noChangeAspect="1"/>
          </p:cNvGraphicFramePr>
          <p:nvPr/>
        </p:nvGraphicFramePr>
        <p:xfrm>
          <a:off x="1485900" y="4191000"/>
          <a:ext cx="571500" cy="1524000"/>
        </p:xfrm>
        <a:graphic>
          <a:graphicData uri="http://schemas.openxmlformats.org/presentationml/2006/ole">
            <p:oleObj spid="_x0000_s116743" name="Visio" r:id="rId10" imgW="571735" imgH="931541" progId="Visio.Drawing.11">
              <p:embed/>
            </p:oleObj>
          </a:graphicData>
        </a:graphic>
      </p:graphicFrame>
      <p:graphicFrame>
        <p:nvGraphicFramePr>
          <p:cNvPr id="71695" name="Object 15"/>
          <p:cNvGraphicFramePr>
            <a:graphicFrameLocks noChangeAspect="1"/>
          </p:cNvGraphicFramePr>
          <p:nvPr/>
        </p:nvGraphicFramePr>
        <p:xfrm>
          <a:off x="6362700" y="4267200"/>
          <a:ext cx="571500" cy="1524000"/>
        </p:xfrm>
        <a:graphic>
          <a:graphicData uri="http://schemas.openxmlformats.org/presentationml/2006/ole">
            <p:oleObj spid="_x0000_s116744" name="Visio" r:id="rId11" imgW="571735" imgH="931541"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box(in)">
                                      <p:cBhvr>
                                        <p:cTn id="7" dur="500"/>
                                        <p:tgtEl>
                                          <p:spTgt spid="71685"/>
                                        </p:tgtEl>
                                      </p:cBhvr>
                                    </p:animEffect>
                                  </p:childTnLst>
                                </p:cTn>
                              </p:par>
                              <p:par>
                                <p:cTn id="8" presetID="4" presetClass="entr" presetSubtype="16" fill="hold" nodeType="withEffect">
                                  <p:stCondLst>
                                    <p:cond delay="0"/>
                                  </p:stCondLst>
                                  <p:childTnLst>
                                    <p:set>
                                      <p:cBhvr>
                                        <p:cTn id="9" dur="1" fill="hold">
                                          <p:stCondLst>
                                            <p:cond delay="0"/>
                                          </p:stCondLst>
                                        </p:cTn>
                                        <p:tgtEl>
                                          <p:spTgt spid="71687"/>
                                        </p:tgtEl>
                                        <p:attrNameLst>
                                          <p:attrName>style.visibility</p:attrName>
                                        </p:attrNameLst>
                                      </p:cBhvr>
                                      <p:to>
                                        <p:strVal val="visible"/>
                                      </p:to>
                                    </p:set>
                                    <p:animEffect transition="in" filter="box(in)">
                                      <p:cBhvr>
                                        <p:cTn id="10" dur="500"/>
                                        <p:tgtEl>
                                          <p:spTgt spid="71687"/>
                                        </p:tgtEl>
                                      </p:cBhvr>
                                    </p:animEffect>
                                  </p:childTnLst>
                                </p:cTn>
                              </p:par>
                              <p:par>
                                <p:cTn id="11" presetID="4" presetClass="entr" presetSubtype="16" fill="hold" nodeType="withEffect">
                                  <p:stCondLst>
                                    <p:cond delay="0"/>
                                  </p:stCondLst>
                                  <p:childTnLst>
                                    <p:set>
                                      <p:cBhvr>
                                        <p:cTn id="12" dur="1" fill="hold">
                                          <p:stCondLst>
                                            <p:cond delay="0"/>
                                          </p:stCondLst>
                                        </p:cTn>
                                        <p:tgtEl>
                                          <p:spTgt spid="71689"/>
                                        </p:tgtEl>
                                        <p:attrNameLst>
                                          <p:attrName>style.visibility</p:attrName>
                                        </p:attrNameLst>
                                      </p:cBhvr>
                                      <p:to>
                                        <p:strVal val="visible"/>
                                      </p:to>
                                    </p:set>
                                    <p:animEffect transition="in" filter="box(in)">
                                      <p:cBhvr>
                                        <p:cTn id="13" dur="500"/>
                                        <p:tgtEl>
                                          <p:spTgt spid="71689"/>
                                        </p:tgtEl>
                                      </p:cBhvr>
                                    </p:animEffect>
                                  </p:childTnLst>
                                </p:cTn>
                              </p:par>
                              <p:par>
                                <p:cTn id="14" presetID="4" presetClass="entr" presetSubtype="16" fill="hold" nodeType="withEffect">
                                  <p:stCondLst>
                                    <p:cond delay="0"/>
                                  </p:stCondLst>
                                  <p:childTnLst>
                                    <p:set>
                                      <p:cBhvr>
                                        <p:cTn id="15" dur="1" fill="hold">
                                          <p:stCondLst>
                                            <p:cond delay="0"/>
                                          </p:stCondLst>
                                        </p:cTn>
                                        <p:tgtEl>
                                          <p:spTgt spid="71688"/>
                                        </p:tgtEl>
                                        <p:attrNameLst>
                                          <p:attrName>style.visibility</p:attrName>
                                        </p:attrNameLst>
                                      </p:cBhvr>
                                      <p:to>
                                        <p:strVal val="visible"/>
                                      </p:to>
                                    </p:set>
                                    <p:animEffect transition="in" filter="box(in)">
                                      <p:cBhvr>
                                        <p:cTn id="16" dur="500"/>
                                        <p:tgtEl>
                                          <p:spTgt spid="71688"/>
                                        </p:tgtEl>
                                      </p:cBhvr>
                                    </p:animEffect>
                                  </p:childTnLst>
                                </p:cTn>
                              </p:par>
                              <p:par>
                                <p:cTn id="17" presetID="4" presetClass="entr" presetSubtype="16" fill="hold" nodeType="withEffect">
                                  <p:stCondLst>
                                    <p:cond delay="0"/>
                                  </p:stCondLst>
                                  <p:childTnLst>
                                    <p:set>
                                      <p:cBhvr>
                                        <p:cTn id="18" dur="1" fill="hold">
                                          <p:stCondLst>
                                            <p:cond delay="0"/>
                                          </p:stCondLst>
                                        </p:cTn>
                                        <p:tgtEl>
                                          <p:spTgt spid="71690"/>
                                        </p:tgtEl>
                                        <p:attrNameLst>
                                          <p:attrName>style.visibility</p:attrName>
                                        </p:attrNameLst>
                                      </p:cBhvr>
                                      <p:to>
                                        <p:strVal val="visible"/>
                                      </p:to>
                                    </p:set>
                                    <p:animEffect transition="in" filter="box(in)">
                                      <p:cBhvr>
                                        <p:cTn id="19" dur="500"/>
                                        <p:tgtEl>
                                          <p:spTgt spid="71690"/>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1692"/>
                                        </p:tgtEl>
                                        <p:attrNameLst>
                                          <p:attrName>style.visibility</p:attrName>
                                        </p:attrNameLst>
                                      </p:cBhvr>
                                      <p:to>
                                        <p:strVal val="visible"/>
                                      </p:to>
                                    </p:set>
                                    <p:animEffect transition="in" filter="box(in)">
                                      <p:cBhvr>
                                        <p:cTn id="24" dur="500"/>
                                        <p:tgtEl>
                                          <p:spTgt spid="71692"/>
                                        </p:tgtEl>
                                      </p:cBhvr>
                                    </p:animEffect>
                                  </p:childTnLst>
                                </p:cTn>
                              </p:par>
                              <p:par>
                                <p:cTn id="25" presetID="4" presetClass="entr" presetSubtype="16" fill="hold" nodeType="withEffect">
                                  <p:stCondLst>
                                    <p:cond delay="0"/>
                                  </p:stCondLst>
                                  <p:childTnLst>
                                    <p:set>
                                      <p:cBhvr>
                                        <p:cTn id="26" dur="1" fill="hold">
                                          <p:stCondLst>
                                            <p:cond delay="0"/>
                                          </p:stCondLst>
                                        </p:cTn>
                                        <p:tgtEl>
                                          <p:spTgt spid="71695"/>
                                        </p:tgtEl>
                                        <p:attrNameLst>
                                          <p:attrName>style.visibility</p:attrName>
                                        </p:attrNameLst>
                                      </p:cBhvr>
                                      <p:to>
                                        <p:strVal val="visible"/>
                                      </p:to>
                                    </p:set>
                                    <p:animEffect transition="in" filter="box(in)">
                                      <p:cBhvr>
                                        <p:cTn id="27" dur="500"/>
                                        <p:tgtEl>
                                          <p:spTgt spid="7169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71692"/>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7168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168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ox(in)">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7169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68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71695"/>
                                        </p:tgtEl>
                                        <p:attrNameLst>
                                          <p:attrName>style.visibility</p:attrName>
                                        </p:attrNameLst>
                                      </p:cBhvr>
                                      <p:to>
                                        <p:strVal val="hidden"/>
                                      </p:to>
                                    </p:set>
                                  </p:childTnLst>
                                </p:cTn>
                              </p:par>
                              <p:par>
                                <p:cTn id="49" presetID="4" presetClass="entr" presetSubtype="16"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ox(in)">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514350" indent="-514350" algn="just"/>
            <a:r>
              <a:rPr lang="en-US" sz="2800" b="1" dirty="0" smtClean="0">
                <a:solidFill>
                  <a:schemeClr val="tx1"/>
                </a:solidFill>
              </a:rPr>
              <a:t>4.	Find the total resistance of the circuit resulting from step 3 </a:t>
            </a:r>
            <a:r>
              <a:rPr lang="en-US" sz="2800" b="1" dirty="0" smtClean="0">
                <a:solidFill>
                  <a:srgbClr val="0000FF"/>
                </a:solidFill>
              </a:rPr>
              <a:t>as seen from</a:t>
            </a:r>
            <a:r>
              <a:rPr lang="en-US" sz="2800" b="1" dirty="0" smtClean="0">
                <a:solidFill>
                  <a:schemeClr val="tx1"/>
                </a:solidFill>
              </a:rPr>
              <a:t> the </a:t>
            </a:r>
            <a:r>
              <a:rPr lang="en-US" sz="2800" b="1" dirty="0" smtClean="0">
                <a:solidFill>
                  <a:srgbClr val="0000FF"/>
                </a:solidFill>
              </a:rPr>
              <a:t>two terminals</a:t>
            </a: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4754" name="Object 2"/>
          <p:cNvGraphicFramePr>
            <a:graphicFrameLocks noChangeAspect="1"/>
          </p:cNvGraphicFramePr>
          <p:nvPr/>
        </p:nvGraphicFramePr>
        <p:xfrm>
          <a:off x="-152400" y="2286000"/>
          <a:ext cx="8915400" cy="3886200"/>
        </p:xfrm>
        <a:graphic>
          <a:graphicData uri="http://schemas.openxmlformats.org/presentationml/2006/ole">
            <p:oleObj spid="_x0000_s117762" name="Visio" r:id="rId5" imgW="2518008" imgH="1338061" progId="Visio.Drawing.11">
              <p:embed/>
            </p:oleObj>
          </a:graphicData>
        </a:graphic>
      </p:graphicFrame>
      <p:pic>
        <p:nvPicPr>
          <p:cNvPr id="74755" name="Picture 3"/>
          <p:cNvPicPr>
            <a:picLocks noChangeAspect="1" noChangeArrowheads="1"/>
          </p:cNvPicPr>
          <p:nvPr/>
        </p:nvPicPr>
        <p:blipFill>
          <a:blip r:embed="rId6"/>
          <a:srcRect/>
          <a:stretch>
            <a:fillRect/>
          </a:stretch>
        </p:blipFill>
        <p:spPr bwMode="auto">
          <a:xfrm>
            <a:off x="4953000" y="3276600"/>
            <a:ext cx="1800225" cy="1309687"/>
          </a:xfrm>
          <a:prstGeom prst="rect">
            <a:avLst/>
          </a:prstGeom>
          <a:noFill/>
        </p:spPr>
      </p:pic>
      <p:pic>
        <p:nvPicPr>
          <p:cNvPr id="74756" name="Picture 4"/>
          <p:cNvPicPr>
            <a:picLocks noChangeAspect="1" noChangeArrowheads="1"/>
          </p:cNvPicPr>
          <p:nvPr/>
        </p:nvPicPr>
        <p:blipFill>
          <a:blip r:embed="rId7"/>
          <a:srcRect/>
          <a:stretch>
            <a:fillRect/>
          </a:stretch>
        </p:blipFill>
        <p:spPr bwMode="auto">
          <a:xfrm>
            <a:off x="5029200" y="3338513"/>
            <a:ext cx="1852612" cy="13096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box(in)">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box(in)">
                                      <p:cBhvr>
                                        <p:cTn id="12" dur="500"/>
                                        <p:tgtEl>
                                          <p:spTgt spid="7475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4756"/>
                                        </p:tgtEl>
                                        <p:attrNameLst>
                                          <p:attrName>style.visibility</p:attrName>
                                        </p:attrNameLst>
                                      </p:cBhvr>
                                      <p:to>
                                        <p:strVal val="hidden"/>
                                      </p:to>
                                    </p:set>
                                  </p:childTnLst>
                                </p:cTn>
                              </p:par>
                              <p:par>
                                <p:cTn id="17" presetID="4" presetClass="entr" presetSubtype="16" fill="hold" nodeType="withEffect">
                                  <p:stCondLst>
                                    <p:cond delay="0"/>
                                  </p:stCondLst>
                                  <p:childTnLst>
                                    <p:set>
                                      <p:cBhvr>
                                        <p:cTn id="18" dur="1" fill="hold">
                                          <p:stCondLst>
                                            <p:cond delay="0"/>
                                          </p:stCondLst>
                                        </p:cTn>
                                        <p:tgtEl>
                                          <p:spTgt spid="74755"/>
                                        </p:tgtEl>
                                        <p:attrNameLst>
                                          <p:attrName>style.visibility</p:attrName>
                                        </p:attrNameLst>
                                      </p:cBhvr>
                                      <p:to>
                                        <p:strVal val="visible"/>
                                      </p:to>
                                    </p:set>
                                    <p:animEffect transition="in" filter="box(in)">
                                      <p:cBhvr>
                                        <p:cTn id="19"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514350" indent="-514350" algn="just">
              <a:buAutoNum type="arabicPeriod" startAt="5"/>
            </a:pPr>
            <a:r>
              <a:rPr lang="en-US" sz="2800" b="1" dirty="0" smtClean="0">
                <a:solidFill>
                  <a:schemeClr val="tx1"/>
                </a:solidFill>
              </a:rPr>
              <a:t>Reproduce the Norton’s equivalent circuit and connect the resistor whose current is to be found.</a:t>
            </a: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5779" name="Object 3"/>
          <p:cNvGraphicFramePr>
            <a:graphicFrameLocks noChangeAspect="1"/>
          </p:cNvGraphicFramePr>
          <p:nvPr/>
        </p:nvGraphicFramePr>
        <p:xfrm>
          <a:off x="5638800" y="2819400"/>
          <a:ext cx="1443037" cy="3124200"/>
        </p:xfrm>
        <a:graphic>
          <a:graphicData uri="http://schemas.openxmlformats.org/presentationml/2006/ole">
            <p:oleObj spid="_x0000_s118786" name="Visio" r:id="rId5" imgW="543931" imgH="934780" progId="Visio.Drawing.11">
              <p:embed/>
            </p:oleObj>
          </a:graphicData>
        </a:graphic>
      </p:graphicFrame>
      <p:graphicFrame>
        <p:nvGraphicFramePr>
          <p:cNvPr id="94212" name="Object 4"/>
          <p:cNvGraphicFramePr>
            <a:graphicFrameLocks noChangeAspect="1"/>
          </p:cNvGraphicFramePr>
          <p:nvPr/>
        </p:nvGraphicFramePr>
        <p:xfrm>
          <a:off x="609600" y="2590800"/>
          <a:ext cx="5943600" cy="3581400"/>
        </p:xfrm>
        <a:graphic>
          <a:graphicData uri="http://schemas.openxmlformats.org/presentationml/2006/ole">
            <p:oleObj spid="_x0000_s118787" name="Visio" r:id="rId6" imgW="2147840" imgH="1331738"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box(in)">
                                      <p:cBhvr>
                                        <p:cTn id="7" dur="500"/>
                                        <p:tgtEl>
                                          <p:spTgt spid="942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779"/>
                                        </p:tgtEl>
                                        <p:attrNameLst>
                                          <p:attrName>style.visibility</p:attrName>
                                        </p:attrNameLst>
                                      </p:cBhvr>
                                      <p:to>
                                        <p:strVal val="visible"/>
                                      </p:to>
                                    </p:set>
                                    <p:anim calcmode="lin" valueType="num">
                                      <p:cBhvr additive="base">
                                        <p:cTn id="12" dur="500" fill="hold"/>
                                        <p:tgtEl>
                                          <p:spTgt spid="75779"/>
                                        </p:tgtEl>
                                        <p:attrNameLst>
                                          <p:attrName>ppt_x</p:attrName>
                                        </p:attrNameLst>
                                      </p:cBhvr>
                                      <p:tavLst>
                                        <p:tav tm="0">
                                          <p:val>
                                            <p:strVal val="#ppt_x"/>
                                          </p:val>
                                        </p:tav>
                                        <p:tav tm="100000">
                                          <p:val>
                                            <p:strVal val="#ppt_x"/>
                                          </p:val>
                                        </p:tav>
                                      </p:tavLst>
                                    </p:anim>
                                    <p:anim calcmode="lin" valueType="num">
                                      <p:cBhvr additive="base">
                                        <p:cTn id="13" dur="500" fill="hold"/>
                                        <p:tgtEl>
                                          <p:spTgt spid="75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514350" indent="-514350" algn="just"/>
            <a:r>
              <a:rPr lang="en-US" sz="2800" b="1" dirty="0" smtClean="0">
                <a:solidFill>
                  <a:schemeClr val="tx1"/>
                </a:solidFill>
              </a:rPr>
              <a:t>6.	Calculate the current in the circuit in step 5. This is the current being sought for.</a:t>
            </a:r>
          </a:p>
          <a:p>
            <a:pPr marL="514350" indent="-514350" algn="just"/>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5779" name="Object 3"/>
          <p:cNvGraphicFramePr>
            <a:graphicFrameLocks noChangeAspect="1"/>
          </p:cNvGraphicFramePr>
          <p:nvPr/>
        </p:nvGraphicFramePr>
        <p:xfrm>
          <a:off x="5262563" y="2743200"/>
          <a:ext cx="1443037" cy="3124200"/>
        </p:xfrm>
        <a:graphic>
          <a:graphicData uri="http://schemas.openxmlformats.org/presentationml/2006/ole">
            <p:oleObj spid="_x0000_s119810" name="Visio" r:id="rId5" imgW="543931" imgH="934780" progId="Visio.Drawing.11">
              <p:embed/>
            </p:oleObj>
          </a:graphicData>
        </a:graphic>
      </p:graphicFrame>
      <p:graphicFrame>
        <p:nvGraphicFramePr>
          <p:cNvPr id="94212" name="Object 4"/>
          <p:cNvGraphicFramePr>
            <a:graphicFrameLocks noChangeAspect="1"/>
          </p:cNvGraphicFramePr>
          <p:nvPr/>
        </p:nvGraphicFramePr>
        <p:xfrm>
          <a:off x="228600" y="2514600"/>
          <a:ext cx="5943600" cy="3581400"/>
        </p:xfrm>
        <a:graphic>
          <a:graphicData uri="http://schemas.openxmlformats.org/presentationml/2006/ole">
            <p:oleObj spid="_x0000_s119811" name="Visio" r:id="rId6" imgW="2147840" imgH="1331738" progId="Visio.Drawing.11">
              <p:embed/>
            </p:oleObj>
          </a:graphicData>
        </a:graphic>
      </p:graphicFrame>
      <p:sp>
        <p:nvSpPr>
          <p:cNvPr id="8" name="Right Arrow 7"/>
          <p:cNvSpPr/>
          <p:nvPr/>
        </p:nvSpPr>
        <p:spPr>
          <a:xfrm>
            <a:off x="4495800" y="2667000"/>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95800" y="2209800"/>
            <a:ext cx="578387" cy="523220"/>
          </a:xfrm>
          <a:prstGeom prst="rect">
            <a:avLst/>
          </a:prstGeom>
        </p:spPr>
        <p:txBody>
          <a:bodyPr wrap="square">
            <a:spAutoFit/>
          </a:bodyPr>
          <a:lstStyle/>
          <a:p>
            <a:r>
              <a:rPr lang="en-US" sz="2800" dirty="0" smtClean="0">
                <a:solidFill>
                  <a:srgbClr val="0000FF"/>
                </a:solidFill>
              </a:rPr>
              <a:t>I</a:t>
            </a:r>
            <a:endParaRPr lang="en-US" sz="2800" dirty="0">
              <a:solidFill>
                <a:srgbClr val="0000FF"/>
              </a:solidFill>
            </a:endParaRPr>
          </a:p>
        </p:txBody>
      </p:sp>
      <p:graphicFrame>
        <p:nvGraphicFramePr>
          <p:cNvPr id="96260" name="Object 4"/>
          <p:cNvGraphicFramePr>
            <a:graphicFrameLocks noChangeAspect="1"/>
          </p:cNvGraphicFramePr>
          <p:nvPr/>
        </p:nvGraphicFramePr>
        <p:xfrm>
          <a:off x="6324600" y="4267200"/>
          <a:ext cx="2633663" cy="1524000"/>
        </p:xfrm>
        <a:graphic>
          <a:graphicData uri="http://schemas.openxmlformats.org/presentationml/2006/ole">
            <p:oleObj spid="_x0000_s119812" name="Equation" r:id="rId7" imgW="914400" imgH="431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box(in)">
                                      <p:cBhvr>
                                        <p:cTn id="12"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990600"/>
          </a:xfrm>
        </p:spPr>
        <p:txBody>
          <a:bodyPr>
            <a:normAutofit fontScale="90000"/>
          </a:bodyPr>
          <a:lstStyle/>
          <a:p>
            <a:r>
              <a:rPr lang="en-US" dirty="0" smtClean="0">
                <a:latin typeface="+mn-lt"/>
              </a:rPr>
              <a:t/>
            </a:r>
            <a:br>
              <a:rPr lang="en-US" dirty="0" smtClean="0">
                <a:latin typeface="+mn-lt"/>
              </a:rPr>
            </a:br>
            <a:r>
              <a:rPr lang="en-US" dirty="0" smtClean="0">
                <a:solidFill>
                  <a:srgbClr val="0000FF"/>
                </a:solidFill>
                <a:latin typeface="+mn-lt"/>
              </a:rPr>
              <a:t>ASSESSMENT</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r"/>
            <a:endParaRPr lang="en-US" sz="1800" dirty="0" smtClean="0">
              <a:solidFill>
                <a:srgbClr val="0000FF"/>
              </a:solidFill>
            </a:endParaRPr>
          </a:p>
          <a:p>
            <a:pPr marL="457200" indent="-457200" algn="just">
              <a:buFont typeface="+mj-lt"/>
              <a:buAutoNum type="arabicPeriod"/>
            </a:pPr>
            <a:r>
              <a:rPr lang="en-US" sz="3600" dirty="0" smtClean="0">
                <a:solidFill>
                  <a:schemeClr val="tx1"/>
                </a:solidFill>
              </a:rPr>
              <a:t>Quizzes</a:t>
            </a:r>
          </a:p>
          <a:p>
            <a:pPr marL="457200" indent="-457200" algn="just">
              <a:buFont typeface="+mj-lt"/>
              <a:buAutoNum type="arabicPeriod"/>
            </a:pPr>
            <a:r>
              <a:rPr lang="en-US" sz="3600" dirty="0" smtClean="0">
                <a:solidFill>
                  <a:schemeClr val="tx1"/>
                </a:solidFill>
              </a:rPr>
              <a:t>Assignments					</a:t>
            </a:r>
            <a:r>
              <a:rPr lang="en-US" sz="3600" dirty="0" smtClean="0">
                <a:solidFill>
                  <a:srgbClr val="0000FF"/>
                </a:solidFill>
              </a:rPr>
              <a:t>30%</a:t>
            </a:r>
          </a:p>
          <a:p>
            <a:pPr marL="457200" indent="-457200" algn="just">
              <a:buFont typeface="+mj-lt"/>
              <a:buAutoNum type="arabicPeriod"/>
            </a:pPr>
            <a:r>
              <a:rPr lang="en-US" sz="3600" dirty="0" smtClean="0">
                <a:solidFill>
                  <a:schemeClr val="tx1"/>
                </a:solidFill>
              </a:rPr>
              <a:t>Mid-semester examination</a:t>
            </a:r>
            <a:endParaRPr lang="en-US" sz="3600" dirty="0" smtClean="0">
              <a:solidFill>
                <a:srgbClr val="0000FF"/>
              </a:solidFill>
            </a:endParaRPr>
          </a:p>
          <a:p>
            <a:pPr marL="457200" indent="-457200" algn="just"/>
            <a:endParaRPr lang="en-US" sz="3600" dirty="0" smtClean="0">
              <a:solidFill>
                <a:srgbClr val="0000FF"/>
              </a:solidFill>
            </a:endParaRPr>
          </a:p>
          <a:p>
            <a:pPr marL="457200" indent="-457200" algn="just"/>
            <a:r>
              <a:rPr lang="en-US" sz="3600" dirty="0" smtClean="0">
                <a:solidFill>
                  <a:schemeClr val="tx1"/>
                </a:solidFill>
              </a:rPr>
              <a:t>4.	End of semester examination	         </a:t>
            </a:r>
            <a:r>
              <a:rPr lang="en-US" sz="3600" dirty="0" smtClean="0">
                <a:solidFill>
                  <a:srgbClr val="0000FF"/>
                </a:solidFill>
              </a:rPr>
              <a:t>70%</a:t>
            </a:r>
          </a:p>
          <a:p>
            <a:pPr marL="457200" indent="-457200" algn="just">
              <a:buFont typeface="+mj-lt"/>
              <a:buAutoNum type="arabicPeriod"/>
            </a:pPr>
            <a:endParaRPr lang="en-US" sz="2000" dirty="0" smtClean="0">
              <a:solidFill>
                <a:srgbClr val="0000FF"/>
              </a:solidFill>
            </a:endParaRPr>
          </a:p>
          <a:p>
            <a:pPr marL="457200" indent="-457200" algn="just">
              <a:buFont typeface="+mj-lt"/>
              <a:buAutoNum type="arabicPeriod"/>
            </a:pPr>
            <a:endParaRPr lang="en-US" sz="2000" dirty="0" smtClean="0">
              <a:solidFill>
                <a:srgbClr val="0000FF"/>
              </a:solidFill>
            </a:endParaRPr>
          </a:p>
          <a:p>
            <a:pPr marL="457200" indent="-457200" algn="just"/>
            <a:endParaRPr lang="en-US" sz="20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sp>
        <p:nvSpPr>
          <p:cNvPr id="7" name="Right Brace 6"/>
          <p:cNvSpPr/>
          <p:nvPr/>
        </p:nvSpPr>
        <p:spPr>
          <a:xfrm>
            <a:off x="6324600" y="2057400"/>
            <a:ext cx="9144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8" name="Right Arrow 7"/>
          <p:cNvSpPr/>
          <p:nvPr/>
        </p:nvSpPr>
        <p:spPr>
          <a:xfrm>
            <a:off x="6553200" y="4724400"/>
            <a:ext cx="8382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marL="514350" indent="-514350" algn="just"/>
            <a:r>
              <a:rPr lang="en-US" sz="2800" b="1" dirty="0" smtClean="0">
                <a:solidFill>
                  <a:srgbClr val="0000FF"/>
                </a:solidFill>
              </a:rPr>
              <a:t>Example 1</a:t>
            </a:r>
          </a:p>
          <a:p>
            <a:pPr algn="just"/>
            <a:r>
              <a:rPr lang="en-US" sz="2800" b="1" dirty="0" smtClean="0">
                <a:solidFill>
                  <a:schemeClr val="tx1"/>
                </a:solidFill>
              </a:rPr>
              <a:t>Using Norton’s theorem, determine the current in the 3-</a:t>
            </a:r>
            <a:r>
              <a:rPr lang="el-GR" sz="2800" b="1" dirty="0" smtClean="0">
                <a:solidFill>
                  <a:schemeClr val="tx1"/>
                </a:solidFill>
              </a:rPr>
              <a:t>Ω</a:t>
            </a:r>
            <a:r>
              <a:rPr lang="en-US" sz="2800" b="1" dirty="0" smtClean="0">
                <a:solidFill>
                  <a:schemeClr val="tx1"/>
                </a:solidFill>
              </a:rPr>
              <a:t> resistor of the circuit below.</a:t>
            </a:r>
          </a:p>
          <a:p>
            <a:pPr marL="514350" indent="-514350" algn="just">
              <a:buAutoNum type="arabicPeriod"/>
            </a:pPr>
            <a:endParaRPr lang="en-US" sz="2800" dirty="0" smtClean="0">
              <a:solidFill>
                <a:schemeClr val="tx1"/>
              </a:solidFill>
            </a:endParaRPr>
          </a:p>
          <a:p>
            <a:pPr marL="514350" indent="-514350" algn="just">
              <a:buAutoNum type="arabicPeriod"/>
            </a:pPr>
            <a:endParaRPr lang="en-US" sz="2800" dirty="0" smtClean="0">
              <a:solidFill>
                <a:srgbClr val="0000FF"/>
              </a:solidFill>
            </a:endParaRPr>
          </a:p>
          <a:p>
            <a:pPr algn="just"/>
            <a:endParaRPr lang="en-US" sz="2800" dirty="0" smtClean="0">
              <a:solidFill>
                <a:srgbClr val="0000FF"/>
              </a:solidFill>
            </a:endParaRPr>
          </a:p>
          <a:p>
            <a:pPr algn="just"/>
            <a:r>
              <a:rPr lang="en-US" sz="2800" b="1" dirty="0" smtClean="0">
                <a:solidFill>
                  <a:srgbClr val="0000FF"/>
                </a:solidFill>
              </a:rPr>
              <a:t>Solution</a:t>
            </a:r>
          </a:p>
          <a:p>
            <a:pPr algn="just"/>
            <a:r>
              <a:rPr lang="en-US" sz="2800" b="1" dirty="0" smtClean="0">
                <a:solidFill>
                  <a:schemeClr val="tx1"/>
                </a:solidFill>
              </a:rPr>
              <a:t>Steps 1 &amp; 2</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7829" name="Object 5"/>
          <p:cNvGraphicFramePr>
            <a:graphicFrameLocks noChangeAspect="1"/>
          </p:cNvGraphicFramePr>
          <p:nvPr/>
        </p:nvGraphicFramePr>
        <p:xfrm>
          <a:off x="4495800" y="2116138"/>
          <a:ext cx="4876800" cy="2379662"/>
        </p:xfrm>
        <a:graphic>
          <a:graphicData uri="http://schemas.openxmlformats.org/presentationml/2006/ole">
            <p:oleObj spid="_x0000_s120834" name="Visio" r:id="rId5" imgW="3124566" imgH="1374502" progId="Visio.Drawing.11">
              <p:embed/>
            </p:oleObj>
          </a:graphicData>
        </a:graphic>
      </p:graphicFrame>
      <p:graphicFrame>
        <p:nvGraphicFramePr>
          <p:cNvPr id="77830" name="Object 6"/>
          <p:cNvGraphicFramePr>
            <a:graphicFrameLocks noChangeAspect="1"/>
          </p:cNvGraphicFramePr>
          <p:nvPr/>
        </p:nvGraphicFramePr>
        <p:xfrm>
          <a:off x="1752600" y="4191000"/>
          <a:ext cx="6705600" cy="2360612"/>
        </p:xfrm>
        <a:graphic>
          <a:graphicData uri="http://schemas.openxmlformats.org/presentationml/2006/ole">
            <p:oleObj spid="_x0000_s120835" name="Visio" r:id="rId6" imgW="2517743" imgH="1338167" progId="Visio.Drawing.11">
              <p:embed/>
            </p:oleObj>
          </a:graphicData>
        </a:graphic>
      </p:graphicFrame>
      <p:graphicFrame>
        <p:nvGraphicFramePr>
          <p:cNvPr id="97284" name="Object 4"/>
          <p:cNvGraphicFramePr>
            <a:graphicFrameLocks noChangeAspect="1"/>
          </p:cNvGraphicFramePr>
          <p:nvPr/>
        </p:nvGraphicFramePr>
        <p:xfrm>
          <a:off x="4800600" y="4572000"/>
          <a:ext cx="1219200" cy="914400"/>
        </p:xfrm>
        <a:graphic>
          <a:graphicData uri="http://schemas.openxmlformats.org/presentationml/2006/ole">
            <p:oleObj spid="_x0000_s120836" name="Visio" r:id="rId7" imgW="392620" imgH="510064" progId="Visio.Drawing.11">
              <p:embed/>
            </p:oleObj>
          </a:graphicData>
        </a:graphic>
      </p:graphicFrame>
      <p:graphicFrame>
        <p:nvGraphicFramePr>
          <p:cNvPr id="97285" name="Object 5"/>
          <p:cNvGraphicFramePr>
            <a:graphicFrameLocks noChangeAspect="1"/>
          </p:cNvGraphicFramePr>
          <p:nvPr/>
        </p:nvGraphicFramePr>
        <p:xfrm>
          <a:off x="5486400" y="4419600"/>
          <a:ext cx="1600200" cy="612775"/>
        </p:xfrm>
        <a:graphic>
          <a:graphicData uri="http://schemas.openxmlformats.org/presentationml/2006/ole">
            <p:oleObj spid="_x0000_s120837" name="Visio" r:id="rId8" imgW="671655" imgH="311610" progId="Visio.Drawing.11">
              <p:embed/>
            </p:oleObj>
          </a:graphicData>
        </a:graphic>
      </p:graphicFrame>
      <p:graphicFrame>
        <p:nvGraphicFramePr>
          <p:cNvPr id="97286" name="Object 6"/>
          <p:cNvGraphicFramePr>
            <a:graphicFrameLocks noChangeAspect="1"/>
          </p:cNvGraphicFramePr>
          <p:nvPr/>
        </p:nvGraphicFramePr>
        <p:xfrm>
          <a:off x="2514600" y="4419600"/>
          <a:ext cx="1066800" cy="685800"/>
        </p:xfrm>
        <a:graphic>
          <a:graphicData uri="http://schemas.openxmlformats.org/presentationml/2006/ole">
            <p:oleObj spid="_x0000_s120838" name="Visio" r:id="rId9" imgW="551212" imgH="344614"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7830"/>
                                        </p:tgtEl>
                                        <p:attrNameLst>
                                          <p:attrName>style.visibility</p:attrName>
                                        </p:attrNameLst>
                                      </p:cBhvr>
                                      <p:to>
                                        <p:strVal val="visible"/>
                                      </p:to>
                                    </p:set>
                                    <p:animEffect transition="in" filter="box(in)">
                                      <p:cBhvr>
                                        <p:cTn id="17" dur="500"/>
                                        <p:tgtEl>
                                          <p:spTgt spid="7783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7285"/>
                                        </p:tgtEl>
                                        <p:attrNameLst>
                                          <p:attrName>style.visibility</p:attrName>
                                        </p:attrNameLst>
                                      </p:cBhvr>
                                      <p:to>
                                        <p:strVal val="visible"/>
                                      </p:to>
                                    </p:set>
                                    <p:animEffect transition="in" filter="box(in)">
                                      <p:cBhvr>
                                        <p:cTn id="22" dur="500"/>
                                        <p:tgtEl>
                                          <p:spTgt spid="9728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7284"/>
                                        </p:tgtEl>
                                        <p:attrNameLst>
                                          <p:attrName>style.visibility</p:attrName>
                                        </p:attrNameLst>
                                      </p:cBhvr>
                                      <p:to>
                                        <p:strVal val="visible"/>
                                      </p:to>
                                    </p:set>
                                    <p:animEffect transition="in" filter="box(in)">
                                      <p:cBhvr>
                                        <p:cTn id="27" dur="500"/>
                                        <p:tgtEl>
                                          <p:spTgt spid="9728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7286"/>
                                        </p:tgtEl>
                                        <p:attrNameLst>
                                          <p:attrName>style.visibility</p:attrName>
                                        </p:attrNameLst>
                                      </p:cBhvr>
                                      <p:to>
                                        <p:strVal val="visible"/>
                                      </p:to>
                                    </p:set>
                                    <p:animEffect transition="in" filter="box(in)">
                                      <p:cBhvr>
                                        <p:cTn id="32"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Applying KVL to loop </a:t>
            </a:r>
            <a:r>
              <a:rPr lang="en-US" sz="2800" dirty="0" err="1" smtClean="0">
                <a:solidFill>
                  <a:srgbClr val="0000FF"/>
                </a:solidFill>
              </a:rPr>
              <a:t>abefa</a:t>
            </a:r>
            <a:r>
              <a:rPr lang="en-US" sz="2800" dirty="0" smtClean="0">
                <a:solidFill>
                  <a:srgbClr val="0000FF"/>
                </a:solidFill>
              </a:rPr>
              <a:t>:</a:t>
            </a:r>
          </a:p>
          <a:p>
            <a:pPr algn="just"/>
            <a:endParaRPr lang="en-US" sz="2800" dirty="0" smtClean="0">
              <a:solidFill>
                <a:srgbClr val="0000FF"/>
              </a:solidFill>
            </a:endParaRPr>
          </a:p>
          <a:p>
            <a:pPr algn="just"/>
            <a:r>
              <a:rPr lang="en-US" sz="2800" dirty="0" smtClean="0">
                <a:solidFill>
                  <a:srgbClr val="0000FF"/>
                </a:solidFill>
              </a:rPr>
              <a:t>Applying KVL to loop </a:t>
            </a:r>
            <a:r>
              <a:rPr lang="en-US" sz="2800" dirty="0" err="1" smtClean="0">
                <a:solidFill>
                  <a:srgbClr val="0000FF"/>
                </a:solidFill>
              </a:rPr>
              <a:t>cbedc</a:t>
            </a:r>
            <a:r>
              <a:rPr lang="en-US" sz="2800" dirty="0" smtClean="0">
                <a:solidFill>
                  <a:srgbClr val="0000FF"/>
                </a:solidFill>
              </a:rPr>
              <a:t>: </a:t>
            </a: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8" name="TextBox 7"/>
          <p:cNvSpPr txBox="1"/>
          <p:nvPr/>
        </p:nvSpPr>
        <p:spPr>
          <a:xfrm>
            <a:off x="1905000" y="1676400"/>
            <a:ext cx="381000" cy="369332"/>
          </a:xfrm>
          <a:prstGeom prst="rect">
            <a:avLst/>
          </a:prstGeom>
          <a:noFill/>
        </p:spPr>
        <p:txBody>
          <a:bodyPr wrap="square" rtlCol="0">
            <a:spAutoFit/>
          </a:bodyPr>
          <a:lstStyle/>
          <a:p>
            <a:r>
              <a:rPr lang="en-US" b="1" dirty="0" smtClean="0"/>
              <a:t>a</a:t>
            </a:r>
            <a:endParaRPr lang="en-US" b="1" dirty="0"/>
          </a:p>
        </p:txBody>
      </p:sp>
      <p:sp>
        <p:nvSpPr>
          <p:cNvPr id="9" name="TextBox 8"/>
          <p:cNvSpPr txBox="1"/>
          <p:nvPr/>
        </p:nvSpPr>
        <p:spPr>
          <a:xfrm>
            <a:off x="4267200" y="1676400"/>
            <a:ext cx="381000" cy="369332"/>
          </a:xfrm>
          <a:prstGeom prst="rect">
            <a:avLst/>
          </a:prstGeom>
          <a:noFill/>
        </p:spPr>
        <p:txBody>
          <a:bodyPr wrap="square" rtlCol="0">
            <a:spAutoFit/>
          </a:bodyPr>
          <a:lstStyle/>
          <a:p>
            <a:r>
              <a:rPr lang="en-US" b="1" dirty="0" smtClean="0"/>
              <a:t>b</a:t>
            </a:r>
            <a:endParaRPr lang="en-US" b="1" dirty="0"/>
          </a:p>
        </p:txBody>
      </p:sp>
      <p:sp>
        <p:nvSpPr>
          <p:cNvPr id="10" name="TextBox 9"/>
          <p:cNvSpPr txBox="1"/>
          <p:nvPr/>
        </p:nvSpPr>
        <p:spPr>
          <a:xfrm>
            <a:off x="6400800" y="1688068"/>
            <a:ext cx="381000" cy="369332"/>
          </a:xfrm>
          <a:prstGeom prst="rect">
            <a:avLst/>
          </a:prstGeom>
          <a:noFill/>
        </p:spPr>
        <p:txBody>
          <a:bodyPr wrap="square" rtlCol="0">
            <a:spAutoFit/>
          </a:bodyPr>
          <a:lstStyle/>
          <a:p>
            <a:r>
              <a:rPr lang="en-US" b="1" dirty="0" smtClean="0"/>
              <a:t>c</a:t>
            </a:r>
            <a:endParaRPr lang="en-US" b="1" dirty="0"/>
          </a:p>
        </p:txBody>
      </p:sp>
      <p:sp>
        <p:nvSpPr>
          <p:cNvPr id="11" name="TextBox 10"/>
          <p:cNvSpPr txBox="1"/>
          <p:nvPr/>
        </p:nvSpPr>
        <p:spPr>
          <a:xfrm>
            <a:off x="6400800" y="3593068"/>
            <a:ext cx="381000" cy="369332"/>
          </a:xfrm>
          <a:prstGeom prst="rect">
            <a:avLst/>
          </a:prstGeom>
          <a:noFill/>
        </p:spPr>
        <p:txBody>
          <a:bodyPr wrap="square" rtlCol="0">
            <a:spAutoFit/>
          </a:bodyPr>
          <a:lstStyle/>
          <a:p>
            <a:r>
              <a:rPr lang="en-US" b="1" dirty="0" smtClean="0"/>
              <a:t>d</a:t>
            </a:r>
            <a:endParaRPr lang="en-US" b="1" dirty="0"/>
          </a:p>
        </p:txBody>
      </p:sp>
      <p:sp>
        <p:nvSpPr>
          <p:cNvPr id="12" name="TextBox 11"/>
          <p:cNvSpPr txBox="1"/>
          <p:nvPr/>
        </p:nvSpPr>
        <p:spPr>
          <a:xfrm>
            <a:off x="4267200" y="3593068"/>
            <a:ext cx="381000" cy="369332"/>
          </a:xfrm>
          <a:prstGeom prst="rect">
            <a:avLst/>
          </a:prstGeom>
          <a:noFill/>
        </p:spPr>
        <p:txBody>
          <a:bodyPr wrap="square" rtlCol="0">
            <a:spAutoFit/>
          </a:bodyPr>
          <a:lstStyle/>
          <a:p>
            <a:r>
              <a:rPr lang="en-US" b="1" dirty="0" smtClean="0"/>
              <a:t>e</a:t>
            </a:r>
            <a:endParaRPr lang="en-US" b="1" dirty="0"/>
          </a:p>
        </p:txBody>
      </p:sp>
      <p:sp>
        <p:nvSpPr>
          <p:cNvPr id="13" name="TextBox 12"/>
          <p:cNvSpPr txBox="1"/>
          <p:nvPr/>
        </p:nvSpPr>
        <p:spPr>
          <a:xfrm>
            <a:off x="1905000" y="3593068"/>
            <a:ext cx="381000" cy="369332"/>
          </a:xfrm>
          <a:prstGeom prst="rect">
            <a:avLst/>
          </a:prstGeom>
          <a:noFill/>
        </p:spPr>
        <p:txBody>
          <a:bodyPr wrap="square" rtlCol="0">
            <a:spAutoFit/>
          </a:bodyPr>
          <a:lstStyle/>
          <a:p>
            <a:r>
              <a:rPr lang="en-US" b="1" dirty="0" smtClean="0"/>
              <a:t>f</a:t>
            </a:r>
            <a:endParaRPr lang="en-US" b="1" dirty="0"/>
          </a:p>
        </p:txBody>
      </p:sp>
      <p:graphicFrame>
        <p:nvGraphicFramePr>
          <p:cNvPr id="78852" name="Object 4"/>
          <p:cNvGraphicFramePr>
            <a:graphicFrameLocks noChangeAspect="1"/>
          </p:cNvGraphicFramePr>
          <p:nvPr/>
        </p:nvGraphicFramePr>
        <p:xfrm>
          <a:off x="4495800" y="3886200"/>
          <a:ext cx="3657600" cy="609600"/>
        </p:xfrm>
        <a:graphic>
          <a:graphicData uri="http://schemas.openxmlformats.org/presentationml/2006/ole">
            <p:oleObj spid="_x0000_s121858" name="Document" r:id="rId5" imgW="1499292" imgH="175277" progId="Word.Document.12">
              <p:embed/>
            </p:oleObj>
          </a:graphicData>
        </a:graphic>
      </p:graphicFrame>
      <p:sp>
        <p:nvSpPr>
          <p:cNvPr id="16" name="Right Arrow 15"/>
          <p:cNvSpPr/>
          <p:nvPr/>
        </p:nvSpPr>
        <p:spPr>
          <a:xfrm>
            <a:off x="4038600" y="57912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8854" name="Object 6"/>
          <p:cNvGraphicFramePr>
            <a:graphicFrameLocks noChangeAspect="1"/>
          </p:cNvGraphicFramePr>
          <p:nvPr/>
        </p:nvGraphicFramePr>
        <p:xfrm>
          <a:off x="4648200" y="5334000"/>
          <a:ext cx="1524000" cy="1143000"/>
        </p:xfrm>
        <a:graphic>
          <a:graphicData uri="http://schemas.openxmlformats.org/presentationml/2006/ole">
            <p:oleObj spid="_x0000_s121859" name="Equation" r:id="rId6" imgW="571320" imgH="393480" progId="Equation.3">
              <p:embed/>
            </p:oleObj>
          </a:graphicData>
        </a:graphic>
      </p:graphicFrame>
      <p:sp>
        <p:nvSpPr>
          <p:cNvPr id="18" name="TextBox 17"/>
          <p:cNvSpPr txBox="1"/>
          <p:nvPr/>
        </p:nvSpPr>
        <p:spPr>
          <a:xfrm>
            <a:off x="7848600" y="4419600"/>
            <a:ext cx="685800" cy="523220"/>
          </a:xfrm>
          <a:prstGeom prst="rect">
            <a:avLst/>
          </a:prstGeom>
          <a:noFill/>
        </p:spPr>
        <p:txBody>
          <a:bodyPr wrap="square" rtlCol="0">
            <a:spAutoFit/>
          </a:bodyPr>
          <a:lstStyle/>
          <a:p>
            <a:r>
              <a:rPr lang="en-US" sz="2800" b="1" dirty="0" smtClean="0"/>
              <a:t>(1)</a:t>
            </a:r>
            <a:endParaRPr lang="en-US" sz="2800" b="1" dirty="0"/>
          </a:p>
        </p:txBody>
      </p:sp>
      <p:graphicFrame>
        <p:nvGraphicFramePr>
          <p:cNvPr id="101383" name="Object 7"/>
          <p:cNvGraphicFramePr>
            <a:graphicFrameLocks noChangeAspect="1"/>
          </p:cNvGraphicFramePr>
          <p:nvPr/>
        </p:nvGraphicFramePr>
        <p:xfrm>
          <a:off x="990600" y="1295400"/>
          <a:ext cx="6705600" cy="2360613"/>
        </p:xfrm>
        <a:graphic>
          <a:graphicData uri="http://schemas.openxmlformats.org/presentationml/2006/ole">
            <p:oleObj spid="_x0000_s121860" name="Visio" r:id="rId7" imgW="2518008" imgH="1338061" progId="Visio.Drawing.11">
              <p:embed/>
            </p:oleObj>
          </a:graphicData>
        </a:graphic>
      </p:graphicFrame>
      <p:graphicFrame>
        <p:nvGraphicFramePr>
          <p:cNvPr id="101384" name="Object 8"/>
          <p:cNvGraphicFramePr>
            <a:graphicFrameLocks noChangeAspect="1"/>
          </p:cNvGraphicFramePr>
          <p:nvPr/>
        </p:nvGraphicFramePr>
        <p:xfrm>
          <a:off x="1828800" y="1524000"/>
          <a:ext cx="1066800" cy="685800"/>
        </p:xfrm>
        <a:graphic>
          <a:graphicData uri="http://schemas.openxmlformats.org/presentationml/2006/ole">
            <p:oleObj spid="_x0000_s121861" name="Visio" r:id="rId8" imgW="551212" imgH="344614" progId="Visio.Drawing.11">
              <p:embed/>
            </p:oleObj>
          </a:graphicData>
        </a:graphic>
      </p:graphicFrame>
      <p:graphicFrame>
        <p:nvGraphicFramePr>
          <p:cNvPr id="101385" name="Object 9"/>
          <p:cNvGraphicFramePr>
            <a:graphicFrameLocks noChangeAspect="1"/>
          </p:cNvGraphicFramePr>
          <p:nvPr/>
        </p:nvGraphicFramePr>
        <p:xfrm>
          <a:off x="4038600" y="1676400"/>
          <a:ext cx="1219200" cy="914400"/>
        </p:xfrm>
        <a:graphic>
          <a:graphicData uri="http://schemas.openxmlformats.org/presentationml/2006/ole">
            <p:oleObj spid="_x0000_s121862" name="Visio" r:id="rId9" imgW="392620" imgH="510064" progId="Visio.Drawing.11">
              <p:embed/>
            </p:oleObj>
          </a:graphicData>
        </a:graphic>
      </p:graphicFrame>
      <p:graphicFrame>
        <p:nvGraphicFramePr>
          <p:cNvPr id="101386" name="Object 10"/>
          <p:cNvGraphicFramePr>
            <a:graphicFrameLocks noChangeAspect="1"/>
          </p:cNvGraphicFramePr>
          <p:nvPr/>
        </p:nvGraphicFramePr>
        <p:xfrm>
          <a:off x="4724400" y="1524000"/>
          <a:ext cx="1600200" cy="612775"/>
        </p:xfrm>
        <a:graphic>
          <a:graphicData uri="http://schemas.openxmlformats.org/presentationml/2006/ole">
            <p:oleObj spid="_x0000_s121863" name="Visio" r:id="rId10" imgW="671655" imgH="311610" progId="Visio.Drawing.11">
              <p:embed/>
            </p:oleObj>
          </a:graphicData>
        </a:graphic>
      </p:graphicFrame>
      <p:graphicFrame>
        <p:nvGraphicFramePr>
          <p:cNvPr id="101387" name="Object 11"/>
          <p:cNvGraphicFramePr>
            <a:graphicFrameLocks noChangeAspect="1"/>
          </p:cNvGraphicFramePr>
          <p:nvPr/>
        </p:nvGraphicFramePr>
        <p:xfrm>
          <a:off x="4419600" y="4419600"/>
          <a:ext cx="2819400" cy="609600"/>
        </p:xfrm>
        <a:graphic>
          <a:graphicData uri="http://schemas.openxmlformats.org/presentationml/2006/ole">
            <p:oleObj spid="_x0000_s121864" name="Document" r:id="rId11" imgW="1221873" imgH="175277" progId="Word.Document.12">
              <p:embed/>
            </p:oleObj>
          </a:graphicData>
        </a:graphic>
      </p:graphicFrame>
      <p:graphicFrame>
        <p:nvGraphicFramePr>
          <p:cNvPr id="101388" name="Object 12"/>
          <p:cNvGraphicFramePr>
            <a:graphicFrameLocks noChangeAspect="1"/>
          </p:cNvGraphicFramePr>
          <p:nvPr/>
        </p:nvGraphicFramePr>
        <p:xfrm>
          <a:off x="4495800" y="4953000"/>
          <a:ext cx="1828800" cy="533400"/>
        </p:xfrm>
        <a:graphic>
          <a:graphicData uri="http://schemas.openxmlformats.org/presentationml/2006/ole">
            <p:oleObj spid="_x0000_s121865" name="Document" r:id="rId12" imgW="639616" imgH="175277" progId="Word.Document.12">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8852"/>
                                        </p:tgtEl>
                                        <p:attrNameLst>
                                          <p:attrName>style.visibility</p:attrName>
                                        </p:attrNameLst>
                                      </p:cBhvr>
                                      <p:to>
                                        <p:strVal val="visible"/>
                                      </p:to>
                                    </p:set>
                                    <p:animEffect transition="in" filter="box(in)">
                                      <p:cBhvr>
                                        <p:cTn id="12" dur="500"/>
                                        <p:tgtEl>
                                          <p:spTgt spid="788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1387"/>
                                        </p:tgtEl>
                                        <p:attrNameLst>
                                          <p:attrName>style.visibility</p:attrName>
                                        </p:attrNameLst>
                                      </p:cBhvr>
                                      <p:to>
                                        <p:strVal val="visible"/>
                                      </p:to>
                                    </p:set>
                                    <p:animEffect transition="in" filter="box(in)">
                                      <p:cBhvr>
                                        <p:cTn id="17" dur="500"/>
                                        <p:tgtEl>
                                          <p:spTgt spid="101387"/>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ox(i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ox(in)">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01388"/>
                                        </p:tgtEl>
                                        <p:attrNameLst>
                                          <p:attrName>style.visibility</p:attrName>
                                        </p:attrNameLst>
                                      </p:cBhvr>
                                      <p:to>
                                        <p:strVal val="visible"/>
                                      </p:to>
                                    </p:set>
                                    <p:animEffect transition="in" filter="box(in)">
                                      <p:cBhvr>
                                        <p:cTn id="30" dur="500"/>
                                        <p:tgtEl>
                                          <p:spTgt spid="101388"/>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ox(i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78854"/>
                                        </p:tgtEl>
                                        <p:attrNameLst>
                                          <p:attrName>style.visibility</p:attrName>
                                        </p:attrNameLst>
                                      </p:cBhvr>
                                      <p:to>
                                        <p:strVal val="visible"/>
                                      </p:to>
                                    </p:set>
                                    <p:animEffect transition="in" filter="box(in)">
                                      <p:cBhvr>
                                        <p:cTn id="40"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Substituting for </a:t>
            </a:r>
            <a:r>
              <a:rPr lang="en-US" sz="2800" i="1" dirty="0" smtClean="0">
                <a:solidFill>
                  <a:srgbClr val="0000FF"/>
                </a:solidFill>
                <a:latin typeface="Times New Roman" pitchFamily="18" charset="0"/>
                <a:cs typeface="Times New Roman" pitchFamily="18" charset="0"/>
              </a:rPr>
              <a:t>I</a:t>
            </a:r>
            <a:r>
              <a:rPr lang="en-US" sz="2800" dirty="0" smtClean="0">
                <a:solidFill>
                  <a:srgbClr val="0000FF"/>
                </a:solidFill>
              </a:rPr>
              <a:t> in equation </a:t>
            </a:r>
            <a:r>
              <a:rPr lang="en-US" sz="2800" dirty="0" smtClean="0">
                <a:solidFill>
                  <a:schemeClr val="tx1"/>
                </a:solidFill>
              </a:rPr>
              <a:t>1:</a:t>
            </a: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Steps 3 &amp; 4</a:t>
            </a: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79879" name="Object 7"/>
          <p:cNvGraphicFramePr>
            <a:graphicFrameLocks noChangeAspect="1"/>
          </p:cNvGraphicFramePr>
          <p:nvPr/>
        </p:nvGraphicFramePr>
        <p:xfrm>
          <a:off x="5486400" y="2286000"/>
          <a:ext cx="1768475" cy="1066800"/>
        </p:xfrm>
        <a:graphic>
          <a:graphicData uri="http://schemas.openxmlformats.org/presentationml/2006/ole">
            <p:oleObj spid="_x0000_s122882" name="Equation" r:id="rId5" imgW="749160" imgH="393480" progId="Equation.3">
              <p:embed/>
            </p:oleObj>
          </a:graphicData>
        </a:graphic>
      </p:graphicFrame>
      <p:graphicFrame>
        <p:nvGraphicFramePr>
          <p:cNvPr id="79880" name="Object 8"/>
          <p:cNvGraphicFramePr>
            <a:graphicFrameLocks noChangeAspect="1"/>
          </p:cNvGraphicFramePr>
          <p:nvPr/>
        </p:nvGraphicFramePr>
        <p:xfrm>
          <a:off x="457199" y="3362325"/>
          <a:ext cx="4572001" cy="3038475"/>
        </p:xfrm>
        <a:graphic>
          <a:graphicData uri="http://schemas.openxmlformats.org/presentationml/2006/ole">
            <p:oleObj spid="_x0000_s122883" name="Visio" r:id="rId6" imgW="2458164" imgH="1308164" progId="Visio.Drawing.11">
              <p:embed/>
            </p:oleObj>
          </a:graphicData>
        </a:graphic>
      </p:graphicFrame>
      <p:graphicFrame>
        <p:nvGraphicFramePr>
          <p:cNvPr id="79881" name="Object 9"/>
          <p:cNvGraphicFramePr>
            <a:graphicFrameLocks noChangeAspect="1"/>
          </p:cNvGraphicFramePr>
          <p:nvPr/>
        </p:nvGraphicFramePr>
        <p:xfrm>
          <a:off x="4953000" y="4267200"/>
          <a:ext cx="3505199" cy="1066799"/>
        </p:xfrm>
        <a:graphic>
          <a:graphicData uri="http://schemas.openxmlformats.org/presentationml/2006/ole">
            <p:oleObj spid="_x0000_s122884" name="Equation" r:id="rId7" imgW="1600200" imgH="393480" progId="Equation.3">
              <p:embed/>
            </p:oleObj>
          </a:graphicData>
        </a:graphic>
      </p:graphicFrame>
      <p:graphicFrame>
        <p:nvGraphicFramePr>
          <p:cNvPr id="99335" name="Object 7"/>
          <p:cNvGraphicFramePr>
            <a:graphicFrameLocks noChangeAspect="1"/>
          </p:cNvGraphicFramePr>
          <p:nvPr/>
        </p:nvGraphicFramePr>
        <p:xfrm>
          <a:off x="5308600" y="1066800"/>
          <a:ext cx="3378200" cy="1295400"/>
        </p:xfrm>
        <a:graphic>
          <a:graphicData uri="http://schemas.openxmlformats.org/presentationml/2006/ole">
            <p:oleObj spid="_x0000_s122885" name="Equation" r:id="rId8" imgW="1218960" imgH="431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9335"/>
                                        </p:tgtEl>
                                        <p:attrNameLst>
                                          <p:attrName>style.visibility</p:attrName>
                                        </p:attrNameLst>
                                      </p:cBhvr>
                                      <p:to>
                                        <p:strVal val="visible"/>
                                      </p:to>
                                    </p:set>
                                    <p:animEffect transition="in" filter="box(in)">
                                      <p:cBhvr>
                                        <p:cTn id="12" dur="500"/>
                                        <p:tgtEl>
                                          <p:spTgt spid="993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9879"/>
                                        </p:tgtEl>
                                        <p:attrNameLst>
                                          <p:attrName>style.visibility</p:attrName>
                                        </p:attrNameLst>
                                      </p:cBhvr>
                                      <p:to>
                                        <p:strVal val="visible"/>
                                      </p:to>
                                    </p:set>
                                    <p:animEffect transition="in" filter="box(in)">
                                      <p:cBhvr>
                                        <p:cTn id="17" dur="500"/>
                                        <p:tgtEl>
                                          <p:spTgt spid="7987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9880"/>
                                        </p:tgtEl>
                                        <p:attrNameLst>
                                          <p:attrName>style.visibility</p:attrName>
                                        </p:attrNameLst>
                                      </p:cBhvr>
                                      <p:to>
                                        <p:strVal val="visible"/>
                                      </p:to>
                                    </p:set>
                                    <p:animEffect transition="in" filter="box(in)">
                                      <p:cBhvr>
                                        <p:cTn id="27" dur="500"/>
                                        <p:tgtEl>
                                          <p:spTgt spid="7988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9881"/>
                                        </p:tgtEl>
                                        <p:attrNameLst>
                                          <p:attrName>style.visibility</p:attrName>
                                        </p:attrNameLst>
                                      </p:cBhvr>
                                      <p:to>
                                        <p:strVal val="visible"/>
                                      </p:to>
                                    </p:set>
                                    <p:animEffect transition="in" filter="box(in)">
                                      <p:cBhvr>
                                        <p:cTn id="32" dur="500"/>
                                        <p:tgtEl>
                                          <p:spTgt spid="79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Steps 5 &amp; 6</a:t>
            </a: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00356" name="Object 4"/>
          <p:cNvGraphicFramePr>
            <a:graphicFrameLocks noChangeAspect="1"/>
          </p:cNvGraphicFramePr>
          <p:nvPr/>
        </p:nvGraphicFramePr>
        <p:xfrm>
          <a:off x="1676400" y="1447800"/>
          <a:ext cx="5943600" cy="3581400"/>
        </p:xfrm>
        <a:graphic>
          <a:graphicData uri="http://schemas.openxmlformats.org/presentationml/2006/ole">
            <p:oleObj spid="_x0000_s123906" name="Visio" r:id="rId5" imgW="2402014" imgH="1396032" progId="Visio.Drawing.11">
              <p:embed/>
            </p:oleObj>
          </a:graphicData>
        </a:graphic>
      </p:graphicFrame>
      <p:graphicFrame>
        <p:nvGraphicFramePr>
          <p:cNvPr id="100357" name="Object 5"/>
          <p:cNvGraphicFramePr>
            <a:graphicFrameLocks noChangeAspect="1"/>
          </p:cNvGraphicFramePr>
          <p:nvPr/>
        </p:nvGraphicFramePr>
        <p:xfrm>
          <a:off x="6481762" y="1752600"/>
          <a:ext cx="1443038" cy="2971800"/>
        </p:xfrm>
        <a:graphic>
          <a:graphicData uri="http://schemas.openxmlformats.org/presentationml/2006/ole">
            <p:oleObj spid="_x0000_s123907" name="Visio" r:id="rId6" imgW="543931" imgH="934780" progId="Visio.Drawing.11">
              <p:embed/>
            </p:oleObj>
          </a:graphicData>
        </a:graphic>
      </p:graphicFrame>
      <p:graphicFrame>
        <p:nvGraphicFramePr>
          <p:cNvPr id="100358" name="Object 6"/>
          <p:cNvGraphicFramePr>
            <a:graphicFrameLocks noChangeAspect="1"/>
          </p:cNvGraphicFramePr>
          <p:nvPr/>
        </p:nvGraphicFramePr>
        <p:xfrm>
          <a:off x="5257800" y="990600"/>
          <a:ext cx="1600200" cy="1219200"/>
        </p:xfrm>
        <a:graphic>
          <a:graphicData uri="http://schemas.openxmlformats.org/presentationml/2006/ole">
            <p:oleObj spid="_x0000_s123908" name="Visio" r:id="rId7" imgW="770668" imgH="365188" progId="Visio.Drawing.11">
              <p:embed/>
            </p:oleObj>
          </a:graphicData>
        </a:graphic>
      </p:graphicFrame>
      <p:graphicFrame>
        <p:nvGraphicFramePr>
          <p:cNvPr id="100359" name="Object 7"/>
          <p:cNvGraphicFramePr>
            <a:graphicFrameLocks noChangeAspect="1"/>
          </p:cNvGraphicFramePr>
          <p:nvPr/>
        </p:nvGraphicFramePr>
        <p:xfrm>
          <a:off x="1312862" y="2819400"/>
          <a:ext cx="1049338" cy="1066800"/>
        </p:xfrm>
        <a:graphic>
          <a:graphicData uri="http://schemas.openxmlformats.org/presentationml/2006/ole">
            <p:oleObj spid="_x0000_s123909" name="Equation" r:id="rId8" imgW="444240" imgH="393480" progId="Equation.3">
              <p:embed/>
            </p:oleObj>
          </a:graphicData>
        </a:graphic>
      </p:graphicFrame>
      <p:graphicFrame>
        <p:nvGraphicFramePr>
          <p:cNvPr id="100360" name="Object 8"/>
          <p:cNvGraphicFramePr>
            <a:graphicFrameLocks noChangeAspect="1"/>
          </p:cNvGraphicFramePr>
          <p:nvPr/>
        </p:nvGraphicFramePr>
        <p:xfrm>
          <a:off x="5334000" y="2971800"/>
          <a:ext cx="528638" cy="446088"/>
        </p:xfrm>
        <a:graphic>
          <a:graphicData uri="http://schemas.openxmlformats.org/presentationml/2006/ole">
            <p:oleObj spid="_x0000_s123910" name="Equation" r:id="rId9" imgW="241200" imgH="164880" progId="Equation.3">
              <p:embed/>
            </p:oleObj>
          </a:graphicData>
        </a:graphic>
      </p:graphicFrame>
      <p:graphicFrame>
        <p:nvGraphicFramePr>
          <p:cNvPr id="100361" name="Object 9"/>
          <p:cNvGraphicFramePr>
            <a:graphicFrameLocks noChangeAspect="1"/>
          </p:cNvGraphicFramePr>
          <p:nvPr/>
        </p:nvGraphicFramePr>
        <p:xfrm>
          <a:off x="2260600" y="4800600"/>
          <a:ext cx="4749800" cy="1219200"/>
        </p:xfrm>
        <a:graphic>
          <a:graphicData uri="http://schemas.openxmlformats.org/presentationml/2006/ole">
            <p:oleObj spid="_x0000_s123911" name="Equation" r:id="rId10" imgW="1434960" imgH="3934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0356"/>
                                        </p:tgtEl>
                                        <p:attrNameLst>
                                          <p:attrName>style.visibility</p:attrName>
                                        </p:attrNameLst>
                                      </p:cBhvr>
                                      <p:to>
                                        <p:strVal val="visible"/>
                                      </p:to>
                                    </p:set>
                                    <p:animEffect transition="in" filter="box(in)">
                                      <p:cBhvr>
                                        <p:cTn id="12" dur="500"/>
                                        <p:tgtEl>
                                          <p:spTgt spid="10035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0357"/>
                                        </p:tgtEl>
                                        <p:attrNameLst>
                                          <p:attrName>style.visibility</p:attrName>
                                        </p:attrNameLst>
                                      </p:cBhvr>
                                      <p:to>
                                        <p:strVal val="visible"/>
                                      </p:to>
                                    </p:set>
                                    <p:anim calcmode="lin" valueType="num">
                                      <p:cBhvr additive="base">
                                        <p:cTn id="17" dur="500" fill="hold"/>
                                        <p:tgtEl>
                                          <p:spTgt spid="100357"/>
                                        </p:tgtEl>
                                        <p:attrNameLst>
                                          <p:attrName>ppt_x</p:attrName>
                                        </p:attrNameLst>
                                      </p:cBhvr>
                                      <p:tavLst>
                                        <p:tav tm="0">
                                          <p:val>
                                            <p:strVal val="#ppt_x"/>
                                          </p:val>
                                        </p:tav>
                                        <p:tav tm="100000">
                                          <p:val>
                                            <p:strVal val="#ppt_x"/>
                                          </p:val>
                                        </p:tav>
                                      </p:tavLst>
                                    </p:anim>
                                    <p:anim calcmode="lin" valueType="num">
                                      <p:cBhvr additive="base">
                                        <p:cTn id="18" dur="500" fill="hold"/>
                                        <p:tgtEl>
                                          <p:spTgt spid="10035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00358"/>
                                        </p:tgtEl>
                                        <p:attrNameLst>
                                          <p:attrName>style.visibility</p:attrName>
                                        </p:attrNameLst>
                                      </p:cBhvr>
                                      <p:to>
                                        <p:strVal val="visible"/>
                                      </p:to>
                                    </p:set>
                                    <p:animEffect transition="in" filter="box(in)">
                                      <p:cBhvr>
                                        <p:cTn id="23" dur="500"/>
                                        <p:tgtEl>
                                          <p:spTgt spid="100358"/>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00359"/>
                                        </p:tgtEl>
                                        <p:attrNameLst>
                                          <p:attrName>style.visibility</p:attrName>
                                        </p:attrNameLst>
                                      </p:cBhvr>
                                      <p:to>
                                        <p:strVal val="visible"/>
                                      </p:to>
                                    </p:set>
                                    <p:animEffect transition="in" filter="box(in)">
                                      <p:cBhvr>
                                        <p:cTn id="28" dur="500"/>
                                        <p:tgtEl>
                                          <p:spTgt spid="100359"/>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00360"/>
                                        </p:tgtEl>
                                        <p:attrNameLst>
                                          <p:attrName>style.visibility</p:attrName>
                                        </p:attrNameLst>
                                      </p:cBhvr>
                                      <p:to>
                                        <p:strVal val="visible"/>
                                      </p:to>
                                    </p:set>
                                    <p:animEffect transition="in" filter="box(in)">
                                      <p:cBhvr>
                                        <p:cTn id="33" dur="500"/>
                                        <p:tgtEl>
                                          <p:spTgt spid="100360"/>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00361"/>
                                        </p:tgtEl>
                                        <p:attrNameLst>
                                          <p:attrName>style.visibility</p:attrName>
                                        </p:attrNameLst>
                                      </p:cBhvr>
                                      <p:to>
                                        <p:strVal val="visible"/>
                                      </p:to>
                                    </p:set>
                                    <p:animEffect transition="in" filter="box(in)">
                                      <p:cBhvr>
                                        <p:cTn id="38" dur="500"/>
                                        <p:tgtEl>
                                          <p:spTgt spid="100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Example 2</a:t>
            </a:r>
          </a:p>
          <a:p>
            <a:pPr algn="just"/>
            <a:r>
              <a:rPr lang="en-US" sz="2800" dirty="0" smtClean="0">
                <a:solidFill>
                  <a:schemeClr val="tx1"/>
                </a:solidFill>
              </a:rPr>
              <a:t>Determine the current in the load resistor R</a:t>
            </a:r>
            <a:r>
              <a:rPr lang="en-US" sz="2800" baseline="-25000" dirty="0" smtClean="0">
                <a:solidFill>
                  <a:schemeClr val="tx1"/>
                </a:solidFill>
              </a:rPr>
              <a:t>L</a:t>
            </a:r>
          </a:p>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r>
              <a:rPr lang="en-US" sz="2800" dirty="0" smtClean="0">
                <a:solidFill>
                  <a:srgbClr val="0000FF"/>
                </a:solidFill>
              </a:rPr>
              <a:t>Solution</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02408" name="Object 8"/>
          <p:cNvGraphicFramePr>
            <a:graphicFrameLocks noChangeAspect="1"/>
          </p:cNvGraphicFramePr>
          <p:nvPr/>
        </p:nvGraphicFramePr>
        <p:xfrm>
          <a:off x="1981200" y="2352675"/>
          <a:ext cx="5715000" cy="2143125"/>
        </p:xfrm>
        <a:graphic>
          <a:graphicData uri="http://schemas.openxmlformats.org/presentationml/2006/ole">
            <p:oleObj spid="_x0000_s124930" name="Visio" r:id="rId5" imgW="3738896" imgH="1394746" progId="Visio.Drawing.11">
              <p:embed/>
            </p:oleObj>
          </a:graphicData>
        </a:graphic>
      </p:graphicFrame>
      <p:graphicFrame>
        <p:nvGraphicFramePr>
          <p:cNvPr id="102409" name="Object 9"/>
          <p:cNvGraphicFramePr>
            <a:graphicFrameLocks noChangeAspect="1"/>
          </p:cNvGraphicFramePr>
          <p:nvPr/>
        </p:nvGraphicFramePr>
        <p:xfrm>
          <a:off x="2133600" y="4648201"/>
          <a:ext cx="5715000" cy="2057399"/>
        </p:xfrm>
        <a:graphic>
          <a:graphicData uri="http://schemas.openxmlformats.org/presentationml/2006/ole">
            <p:oleObj spid="_x0000_s124931" name="Visio" r:id="rId6" imgW="3738896" imgH="1394746"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ox(in)">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2409"/>
                                        </p:tgtEl>
                                        <p:attrNameLst>
                                          <p:attrName>style.visibility</p:attrName>
                                        </p:attrNameLst>
                                      </p:cBhvr>
                                      <p:to>
                                        <p:strVal val="visible"/>
                                      </p:to>
                                    </p:set>
                                    <p:animEffect transition="in" filter="box(in)">
                                      <p:cBhvr>
                                        <p:cTn id="12" dur="500"/>
                                        <p:tgtEl>
                                          <p:spTgt spid="102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endParaRPr lang="en-US" sz="2800" baseline="-25000" dirty="0" smtClean="0">
              <a:solidFill>
                <a:schemeClr val="tx1"/>
              </a:solidFill>
            </a:endParaRPr>
          </a:p>
          <a:p>
            <a:pPr algn="just"/>
            <a:r>
              <a:rPr lang="en-US" sz="2800" dirty="0" smtClean="0">
                <a:solidFill>
                  <a:srgbClr val="0000FF"/>
                </a:solidFill>
              </a:rPr>
              <a:t>Solution</a:t>
            </a:r>
          </a:p>
          <a:p>
            <a:pPr algn="just"/>
            <a:r>
              <a:rPr lang="en-US" sz="2800" dirty="0" smtClean="0">
                <a:solidFill>
                  <a:srgbClr val="0000FF"/>
                </a:solidFill>
              </a:rPr>
              <a:t>Applying KCL</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02409" name="Object 9"/>
          <p:cNvGraphicFramePr>
            <a:graphicFrameLocks noChangeAspect="1"/>
          </p:cNvGraphicFramePr>
          <p:nvPr/>
        </p:nvGraphicFramePr>
        <p:xfrm>
          <a:off x="2133600" y="1295401"/>
          <a:ext cx="5715000" cy="2057399"/>
        </p:xfrm>
        <a:graphic>
          <a:graphicData uri="http://schemas.openxmlformats.org/presentationml/2006/ole">
            <p:oleObj spid="_x0000_s125954" name="Visio" r:id="rId5" imgW="3738896" imgH="1394746" progId="Visio.Drawing.11">
              <p:embed/>
            </p:oleObj>
          </a:graphicData>
        </a:graphic>
      </p:graphicFrame>
      <p:graphicFrame>
        <p:nvGraphicFramePr>
          <p:cNvPr id="103428" name="Object 4"/>
          <p:cNvGraphicFramePr>
            <a:graphicFrameLocks noChangeAspect="1"/>
          </p:cNvGraphicFramePr>
          <p:nvPr/>
        </p:nvGraphicFramePr>
        <p:xfrm>
          <a:off x="2547938" y="3962400"/>
          <a:ext cx="2938462" cy="619125"/>
        </p:xfrm>
        <a:graphic>
          <a:graphicData uri="http://schemas.openxmlformats.org/presentationml/2006/ole">
            <p:oleObj spid="_x0000_s125955" name="Equation" r:id="rId6" imgW="1244520" imgH="228600" progId="Equation.3">
              <p:embed/>
            </p:oleObj>
          </a:graphicData>
        </a:graphic>
      </p:graphicFrame>
      <p:graphicFrame>
        <p:nvGraphicFramePr>
          <p:cNvPr id="103429" name="Object 5"/>
          <p:cNvGraphicFramePr>
            <a:graphicFrameLocks noChangeAspect="1"/>
          </p:cNvGraphicFramePr>
          <p:nvPr/>
        </p:nvGraphicFramePr>
        <p:xfrm>
          <a:off x="2982913" y="4495800"/>
          <a:ext cx="3189287" cy="1066800"/>
        </p:xfrm>
        <a:graphic>
          <a:graphicData uri="http://schemas.openxmlformats.org/presentationml/2006/ole">
            <p:oleObj spid="_x0000_s125956" name="Equation" r:id="rId7" imgW="1295280" imgH="431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ox(i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3428"/>
                                        </p:tgtEl>
                                        <p:attrNameLst>
                                          <p:attrName>style.visibility</p:attrName>
                                        </p:attrNameLst>
                                      </p:cBhvr>
                                      <p:to>
                                        <p:strVal val="visible"/>
                                      </p:to>
                                    </p:set>
                                    <p:animEffect transition="in" filter="box(in)">
                                      <p:cBhvr>
                                        <p:cTn id="17" dur="500"/>
                                        <p:tgtEl>
                                          <p:spTgt spid="1034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3429"/>
                                        </p:tgtEl>
                                        <p:attrNameLst>
                                          <p:attrName>style.visibility</p:attrName>
                                        </p:attrNameLst>
                                      </p:cBhvr>
                                      <p:to>
                                        <p:strVal val="visible"/>
                                      </p:to>
                                    </p:set>
                                    <p:animEffect transition="in" filter="box(in)">
                                      <p:cBhvr>
                                        <p:cTn id="22" dur="500"/>
                                        <p:tgtEl>
                                          <p:spTgt spid="103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Finding R</a:t>
            </a:r>
            <a:r>
              <a:rPr lang="en-US" sz="2800" baseline="-25000" dirty="0" smtClean="0">
                <a:solidFill>
                  <a:srgbClr val="0000FF"/>
                </a:solidFill>
              </a:rPr>
              <a:t>N</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04453" name="Object 5"/>
          <p:cNvGraphicFramePr>
            <a:graphicFrameLocks noChangeAspect="1"/>
          </p:cNvGraphicFramePr>
          <p:nvPr/>
        </p:nvGraphicFramePr>
        <p:xfrm>
          <a:off x="1676400" y="1752600"/>
          <a:ext cx="6553200" cy="2971800"/>
        </p:xfrm>
        <a:graphic>
          <a:graphicData uri="http://schemas.openxmlformats.org/presentationml/2006/ole">
            <p:oleObj spid="_x0000_s126978" name="Visio" r:id="rId5" imgW="3738896" imgH="1394746" progId="Visio.Drawing.11">
              <p:embed/>
            </p:oleObj>
          </a:graphicData>
        </a:graphic>
      </p:graphicFrame>
      <p:graphicFrame>
        <p:nvGraphicFramePr>
          <p:cNvPr id="104454" name="Object 6"/>
          <p:cNvGraphicFramePr>
            <a:graphicFrameLocks noChangeAspect="1"/>
          </p:cNvGraphicFramePr>
          <p:nvPr/>
        </p:nvGraphicFramePr>
        <p:xfrm>
          <a:off x="2514600" y="4800600"/>
          <a:ext cx="4648200" cy="1447800"/>
        </p:xfrm>
        <a:graphic>
          <a:graphicData uri="http://schemas.openxmlformats.org/presentationml/2006/ole">
            <p:oleObj spid="_x0000_s126979" name="Equation" r:id="rId6" imgW="1613651" imgH="429014"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4453"/>
                                        </p:tgtEl>
                                        <p:attrNameLst>
                                          <p:attrName>style.visibility</p:attrName>
                                        </p:attrNameLst>
                                      </p:cBhvr>
                                      <p:to>
                                        <p:strVal val="visible"/>
                                      </p:to>
                                    </p:set>
                                    <p:animEffect transition="in" filter="box(in)">
                                      <p:cBhvr>
                                        <p:cTn id="12" dur="500"/>
                                        <p:tgtEl>
                                          <p:spTgt spid="10445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4454"/>
                                        </p:tgtEl>
                                        <p:attrNameLst>
                                          <p:attrName>style.visibility</p:attrName>
                                        </p:attrNameLst>
                                      </p:cBhvr>
                                      <p:to>
                                        <p:strVal val="visible"/>
                                      </p:to>
                                    </p:set>
                                    <p:animEffect transition="in" filter="box(in)">
                                      <p:cBhvr>
                                        <p:cTn id="17" dur="500"/>
                                        <p:tgtEl>
                                          <p:spTgt spid="104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NORTON’S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Finding I</a:t>
            </a:r>
            <a:r>
              <a:rPr lang="en-US" sz="2800" baseline="-25000" dirty="0" smtClean="0">
                <a:solidFill>
                  <a:srgbClr val="0000FF"/>
                </a:solidFill>
              </a:rPr>
              <a:t>L</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05476" name="Object 4"/>
          <p:cNvGraphicFramePr>
            <a:graphicFrameLocks noChangeAspect="1"/>
          </p:cNvGraphicFramePr>
          <p:nvPr/>
        </p:nvGraphicFramePr>
        <p:xfrm>
          <a:off x="1143000" y="1524000"/>
          <a:ext cx="6324600" cy="3124200"/>
        </p:xfrm>
        <a:graphic>
          <a:graphicData uri="http://schemas.openxmlformats.org/presentationml/2006/ole">
            <p:oleObj spid="_x0000_s128002" name="Visio" r:id="rId5" imgW="2966085" imgH="1289304" progId="Visio.Drawing.11">
              <p:embed/>
            </p:oleObj>
          </a:graphicData>
        </a:graphic>
      </p:graphicFrame>
      <p:graphicFrame>
        <p:nvGraphicFramePr>
          <p:cNvPr id="105477" name="Object 5"/>
          <p:cNvGraphicFramePr>
            <a:graphicFrameLocks noChangeAspect="1"/>
          </p:cNvGraphicFramePr>
          <p:nvPr/>
        </p:nvGraphicFramePr>
        <p:xfrm>
          <a:off x="1922463" y="4478337"/>
          <a:ext cx="5316537" cy="1617663"/>
        </p:xfrm>
        <a:graphic>
          <a:graphicData uri="http://schemas.openxmlformats.org/presentationml/2006/ole">
            <p:oleObj spid="_x0000_s128003" name="Equation" r:id="rId6" imgW="1117440" imgH="431640" progId="Equation.3">
              <p:embed/>
            </p:oleObj>
          </a:graphicData>
        </a:graphic>
      </p:graphicFrame>
      <p:cxnSp>
        <p:nvCxnSpPr>
          <p:cNvPr id="8" name="Straight Arrow Connector 7">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5476"/>
                                        </p:tgtEl>
                                        <p:attrNameLst>
                                          <p:attrName>style.visibility</p:attrName>
                                        </p:attrNameLst>
                                      </p:cBhvr>
                                      <p:to>
                                        <p:strVal val="visible"/>
                                      </p:to>
                                    </p:set>
                                    <p:animEffect transition="in" filter="box(in)">
                                      <p:cBhvr>
                                        <p:cTn id="12" dur="500"/>
                                        <p:tgtEl>
                                          <p:spTgt spid="10547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5477"/>
                                        </p:tgtEl>
                                        <p:attrNameLst>
                                          <p:attrName>style.visibility</p:attrName>
                                        </p:attrNameLst>
                                      </p:cBhvr>
                                      <p:to>
                                        <p:strVal val="visible"/>
                                      </p:to>
                                    </p:set>
                                    <p:animEffect transition="in" filter="box(in)">
                                      <p:cBhvr>
                                        <p:cTn id="17" dur="500"/>
                                        <p:tgtEl>
                                          <p:spTgt spid="105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SUPERPOSITION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The Theorem</a:t>
            </a:r>
          </a:p>
          <a:p>
            <a:pPr algn="just"/>
            <a:r>
              <a:rPr lang="en-US" sz="2800" b="1" dirty="0" smtClean="0">
                <a:solidFill>
                  <a:schemeClr val="tx1"/>
                </a:solidFill>
              </a:rPr>
              <a:t>The current through(or the voltage across) any element in a multiple-source linear circuit can be found by taking the algebraic sum of the current through(or the voltage across) that element due to each individual source acting alone.</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2"/>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696200" y="5753100"/>
            <a:ext cx="1447800" cy="1104900"/>
          </a:xfrm>
          <a:prstGeom prst="rect">
            <a:avLst/>
          </a:prstGeom>
          <a:noFill/>
          <a:ln w="9525">
            <a:noFill/>
            <a:miter lim="800000"/>
            <a:headEnd/>
            <a:tailEnd/>
          </a:ln>
          <a:effectLst/>
        </p:spPr>
      </p:pic>
      <p:cxnSp>
        <p:nvCxnSpPr>
          <p:cNvPr id="6" name="Straight Arrow Connector 5">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Straight Arrow Connector 6">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SUPERPOSITION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The Theorem</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4800" dirty="0" smtClean="0">
                <a:solidFill>
                  <a:srgbClr val="0000FF"/>
                </a:solidFill>
              </a:rPr>
              <a:t>                         </a:t>
            </a:r>
          </a:p>
          <a:p>
            <a:pPr algn="just"/>
            <a:r>
              <a:rPr lang="en-US" sz="4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07523" name="Object 3"/>
          <p:cNvGraphicFramePr>
            <a:graphicFrameLocks noChangeAspect="1"/>
          </p:cNvGraphicFramePr>
          <p:nvPr/>
        </p:nvGraphicFramePr>
        <p:xfrm>
          <a:off x="2209800" y="1447800"/>
          <a:ext cx="5029200" cy="2214563"/>
        </p:xfrm>
        <a:graphic>
          <a:graphicData uri="http://schemas.openxmlformats.org/presentationml/2006/ole">
            <p:oleObj spid="_x0000_s129026" name="Visio" r:id="rId5" imgW="2067687" imgH="1229296" progId="Visio.Drawing.11">
              <p:embed/>
            </p:oleObj>
          </a:graphicData>
        </a:graphic>
      </p:graphicFrame>
      <p:graphicFrame>
        <p:nvGraphicFramePr>
          <p:cNvPr id="107525" name="Object 5"/>
          <p:cNvGraphicFramePr>
            <a:graphicFrameLocks noChangeAspect="1"/>
          </p:cNvGraphicFramePr>
          <p:nvPr/>
        </p:nvGraphicFramePr>
        <p:xfrm>
          <a:off x="76200" y="4110038"/>
          <a:ext cx="3490912" cy="2214562"/>
        </p:xfrm>
        <a:graphic>
          <a:graphicData uri="http://schemas.openxmlformats.org/presentationml/2006/ole">
            <p:oleObj spid="_x0000_s129027" name="Visio" r:id="rId6" imgW="2056410" imgH="1232517" progId="Visio.Drawing.11">
              <p:embed/>
            </p:oleObj>
          </a:graphicData>
        </a:graphic>
      </p:graphicFrame>
      <p:graphicFrame>
        <p:nvGraphicFramePr>
          <p:cNvPr id="129030" name="Object 6"/>
          <p:cNvGraphicFramePr>
            <a:graphicFrameLocks noChangeAspect="1"/>
          </p:cNvGraphicFramePr>
          <p:nvPr/>
        </p:nvGraphicFramePr>
        <p:xfrm>
          <a:off x="4267200" y="4114800"/>
          <a:ext cx="3733800" cy="2209800"/>
        </p:xfrm>
        <a:graphic>
          <a:graphicData uri="http://schemas.openxmlformats.org/presentationml/2006/ole">
            <p:oleObj spid="_x0000_s129030" name="Visio" r:id="rId7" imgW="2060189" imgH="1232517" progId="Visio.Drawing.11">
              <p:embed/>
            </p:oleObj>
          </a:graphicData>
        </a:graphic>
      </p:graphicFrame>
      <p:cxnSp>
        <p:nvCxnSpPr>
          <p:cNvPr id="9" name="Straight Arrow Connector 8">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ox(i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ox(in)">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9030"/>
                                        </p:tgtEl>
                                        <p:attrNameLst>
                                          <p:attrName>style.visibility</p:attrName>
                                        </p:attrNameLst>
                                      </p:cBhvr>
                                      <p:to>
                                        <p:strVal val="visible"/>
                                      </p:to>
                                    </p:set>
                                    <p:animEffect transition="in" filter="box(in)">
                                      <p:cBhvr>
                                        <p:cTn id="22" dur="500"/>
                                        <p:tgtEl>
                                          <p:spTgt spid="129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sz="3600" dirty="0" smtClean="0">
                <a:solidFill>
                  <a:srgbClr val="0000FF"/>
                </a:solidFill>
                <a:latin typeface="+mn-lt"/>
              </a:rPr>
              <a:t>UNIT 1: CIRCUIT AND NETWORK THEOREMS</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85000" lnSpcReduction="10000"/>
          </a:bodyPr>
          <a:lstStyle/>
          <a:p>
            <a:pPr algn="just">
              <a:buFont typeface="Wingdings" pitchFamily="2" charset="2"/>
              <a:buChar char="v"/>
            </a:pPr>
            <a:r>
              <a:rPr lang="en-US" sz="1800" dirty="0" smtClean="0">
                <a:solidFill>
                  <a:srgbClr val="0000FF"/>
                </a:solidFill>
              </a:rPr>
              <a:t> </a:t>
            </a:r>
            <a:r>
              <a:rPr lang="en-US" sz="2800" dirty="0" smtClean="0">
                <a:solidFill>
                  <a:srgbClr val="0000FF"/>
                </a:solidFill>
              </a:rPr>
              <a:t>Definition of a circuit</a:t>
            </a:r>
          </a:p>
          <a:p>
            <a:pPr algn="just"/>
            <a:r>
              <a:rPr lang="en-US" sz="2800" dirty="0" smtClean="0">
                <a:solidFill>
                  <a:schemeClr val="tx1"/>
                </a:solidFill>
              </a:rPr>
              <a:t>An interconnection  of elements forming a closed path along which current can flow.</a:t>
            </a:r>
          </a:p>
          <a:p>
            <a:pPr algn="just"/>
            <a:endParaRPr lang="en-US" sz="2800" dirty="0" smtClean="0">
              <a:solidFill>
                <a:srgbClr val="0000FF"/>
              </a:solidFill>
            </a:endParaRPr>
          </a:p>
          <a:p>
            <a:pPr algn="just"/>
            <a:endParaRPr lang="en-US" sz="2800" dirty="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buFont typeface="Wingdings" pitchFamily="2" charset="2"/>
              <a:buChar char="v"/>
            </a:pPr>
            <a:endParaRPr lang="en-US" sz="2800" dirty="0" smtClean="0">
              <a:solidFill>
                <a:srgbClr val="0000FF"/>
              </a:solidFill>
            </a:endParaRPr>
          </a:p>
          <a:p>
            <a:pPr algn="just">
              <a:buFont typeface="Wingdings" pitchFamily="2" charset="2"/>
              <a:buChar char="v"/>
            </a:pPr>
            <a:r>
              <a:rPr lang="en-US" sz="2800" dirty="0" smtClean="0">
                <a:solidFill>
                  <a:srgbClr val="0000FF"/>
                </a:solidFill>
              </a:rPr>
              <a:t>Elements of an electric circuit</a:t>
            </a:r>
          </a:p>
          <a:p>
            <a:pPr algn="just"/>
            <a:r>
              <a:rPr lang="en-US" sz="2800" dirty="0">
                <a:solidFill>
                  <a:srgbClr val="0000FF"/>
                </a:solidFill>
              </a:rPr>
              <a:t>	</a:t>
            </a:r>
            <a:r>
              <a:rPr lang="en-US" sz="2800" dirty="0" smtClean="0">
                <a:solidFill>
                  <a:srgbClr val="0000FF"/>
                </a:solidFill>
              </a:rPr>
              <a:t>Active elements: </a:t>
            </a:r>
            <a:r>
              <a:rPr lang="en-US" sz="2800" dirty="0" smtClean="0">
                <a:solidFill>
                  <a:schemeClr val="tx1"/>
                </a:solidFill>
              </a:rPr>
              <a:t>Energy producing elements </a:t>
            </a:r>
            <a:r>
              <a:rPr lang="en-US" sz="2800" dirty="0" err="1" smtClean="0">
                <a:solidFill>
                  <a:srgbClr val="0000FF"/>
                </a:solidFill>
              </a:rPr>
              <a:t>eg</a:t>
            </a:r>
            <a:r>
              <a:rPr lang="en-US" sz="2800" dirty="0" smtClean="0">
                <a:solidFill>
                  <a:srgbClr val="0000FF"/>
                </a:solidFill>
              </a:rPr>
              <a:t>.</a:t>
            </a:r>
            <a:r>
              <a:rPr lang="en-US" sz="2800" dirty="0" smtClean="0">
                <a:solidFill>
                  <a:schemeClr val="tx1"/>
                </a:solidFill>
              </a:rPr>
              <a:t> Batteries, </a:t>
            </a:r>
          </a:p>
          <a:p>
            <a:pPr algn="just"/>
            <a:r>
              <a:rPr lang="en-US" sz="2800" dirty="0" smtClean="0">
                <a:solidFill>
                  <a:schemeClr val="tx1"/>
                </a:solidFill>
              </a:rPr>
              <a:t>                                             Generators, Solar cells, Transistor models</a:t>
            </a:r>
            <a:endParaRPr lang="en-US" sz="2800" dirty="0" smtClean="0">
              <a:solidFill>
                <a:srgbClr val="0000FF"/>
              </a:solidFill>
            </a:endParaRPr>
          </a:p>
          <a:p>
            <a:pPr algn="just"/>
            <a:r>
              <a:rPr lang="en-US" sz="2800" dirty="0">
                <a:solidFill>
                  <a:srgbClr val="0000FF"/>
                </a:solidFill>
              </a:rPr>
              <a:t>	</a:t>
            </a:r>
            <a:r>
              <a:rPr lang="en-US" sz="2800" dirty="0" smtClean="0">
                <a:solidFill>
                  <a:srgbClr val="0000FF"/>
                </a:solidFill>
              </a:rPr>
              <a:t>Passive elements: </a:t>
            </a:r>
            <a:r>
              <a:rPr lang="en-US" sz="2800" dirty="0" smtClean="0">
                <a:solidFill>
                  <a:schemeClr val="tx1"/>
                </a:solidFill>
              </a:rPr>
              <a:t>Energy using elements </a:t>
            </a:r>
            <a:r>
              <a:rPr lang="en-US" sz="2800" dirty="0" err="1" smtClean="0">
                <a:solidFill>
                  <a:srgbClr val="0000FF"/>
                </a:solidFill>
              </a:rPr>
              <a:t>eg</a:t>
            </a:r>
            <a:r>
              <a:rPr lang="en-US" sz="2800" dirty="0" smtClean="0">
                <a:solidFill>
                  <a:srgbClr val="0000FF"/>
                </a:solidFill>
              </a:rPr>
              <a:t>.</a:t>
            </a:r>
            <a:endParaRPr lang="en-US" sz="2800" dirty="0" smtClean="0">
              <a:solidFill>
                <a:schemeClr val="tx1"/>
              </a:solidFill>
            </a:endParaRPr>
          </a:p>
          <a:p>
            <a:pPr algn="just"/>
            <a:r>
              <a:rPr lang="en-US" sz="2800" dirty="0" smtClean="0">
                <a:solidFill>
                  <a:schemeClr val="tx1"/>
                </a:solidFill>
              </a:rPr>
              <a:t>                                               Resistors, inductors, capacitors</a:t>
            </a:r>
          </a:p>
          <a:p>
            <a:pPr algn="just"/>
            <a:endParaRPr lang="en-US" sz="2800" dirty="0" smtClean="0">
              <a:solidFill>
                <a:srgbClr val="0000FF"/>
              </a:solidFill>
            </a:endParaRPr>
          </a:p>
          <a:p>
            <a:pPr algn="r"/>
            <a:endParaRPr lang="en-US" sz="2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2050" name="Object 2"/>
          <p:cNvGraphicFramePr>
            <a:graphicFrameLocks noChangeAspect="1"/>
          </p:cNvGraphicFramePr>
          <p:nvPr/>
        </p:nvGraphicFramePr>
        <p:xfrm>
          <a:off x="3048000" y="2133600"/>
          <a:ext cx="4191000" cy="2133600"/>
        </p:xfrm>
        <a:graphic>
          <a:graphicData uri="http://schemas.openxmlformats.org/presentationml/2006/ole">
            <p:oleObj spid="_x0000_s2050" name="Visio" r:id="rId5" imgW="3067878" imgH="1556167" progId="Visio.Drawing.11">
              <p:embed/>
            </p:oleObj>
          </a:graphicData>
        </a:graphic>
      </p:graphicFrame>
      <p:sp>
        <p:nvSpPr>
          <p:cNvPr id="8" name="Oval 7"/>
          <p:cNvSpPr/>
          <p:nvPr/>
        </p:nvSpPr>
        <p:spPr>
          <a:xfrm>
            <a:off x="4114800" y="2209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7" presetClass="path" presetSubtype="0" accel="50000" decel="50000" fill="hold" grpId="1" nodeType="clickEffect">
                                  <p:stCondLst>
                                    <p:cond delay="0"/>
                                  </p:stCondLst>
                                  <p:childTnLst>
                                    <p:animMotion origin="layout" path="M -0.00417 1.11111E-6 L 0.22917 1.11111E-6 L 0.22917 0.23889 L -0.00417 0.23889 L -0.00417 1.11111E-6 Z " pathEditMode="relative" rAng="0" ptsTypes="FFFFF">
                                      <p:cBhvr>
                                        <p:cTn id="11" dur="5000" fill="hold"/>
                                        <p:tgtEl>
                                          <p:spTgt spid="8"/>
                                        </p:tgtEl>
                                        <p:attrNameLst>
                                          <p:attrName>ppt_x</p:attrName>
                                          <p:attrName>ppt_y</p:attrName>
                                        </p:attrNameLst>
                                      </p:cBhvr>
                                      <p:rCtr x="117" y="119"/>
                                    </p:animMotion>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ox(in)">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box(in)">
                                      <p:cBhvr>
                                        <p:cTn id="21" dur="500"/>
                                        <p:tgtEl>
                                          <p:spTgt spid="3">
                                            <p:txEl>
                                              <p:pRg st="8" end="8"/>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box(in)">
                                      <p:cBhvr>
                                        <p:cTn id="24" dur="500"/>
                                        <p:tgtEl>
                                          <p:spTgt spid="3">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box(in)">
                                      <p:cBhvr>
                                        <p:cTn id="29" dur="500"/>
                                        <p:tgtEl>
                                          <p:spTgt spid="3">
                                            <p:txEl>
                                              <p:pRg st="10" end="10"/>
                                            </p:txEl>
                                          </p:spTgt>
                                        </p:tgtEl>
                                      </p:cBhvr>
                                    </p:animEffect>
                                  </p:childTnLst>
                                </p:cTn>
                              </p:par>
                              <p:par>
                                <p:cTn id="30" presetID="4" presetClass="entr" presetSubtype="16"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box(in)">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SUPERPOSITION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Example 1</a:t>
            </a:r>
          </a:p>
          <a:p>
            <a:pPr algn="just"/>
            <a:r>
              <a:rPr lang="en-US" sz="2800" b="1" dirty="0" smtClean="0">
                <a:solidFill>
                  <a:schemeClr val="tx1"/>
                </a:solidFill>
              </a:rPr>
              <a:t>Use superposition theorem to find the current supplied by the 35V battery of the circuit below.</a:t>
            </a: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Solution</a:t>
            </a:r>
          </a:p>
          <a:p>
            <a:pPr algn="just"/>
            <a:r>
              <a:rPr lang="en-US" sz="2800" dirty="0" smtClean="0">
                <a:solidFill>
                  <a:srgbClr val="0000FF"/>
                </a:solidFill>
              </a:rPr>
              <a:t>With the 42V battery acting alone,</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4"/>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6020" name="Object 4"/>
          <p:cNvGraphicFramePr>
            <a:graphicFrameLocks noChangeAspect="1"/>
          </p:cNvGraphicFramePr>
          <p:nvPr/>
        </p:nvGraphicFramePr>
        <p:xfrm>
          <a:off x="4851400" y="4724400"/>
          <a:ext cx="2235200" cy="419100"/>
        </p:xfrm>
        <a:graphic>
          <a:graphicData uri="http://schemas.openxmlformats.org/presentationml/2006/ole">
            <p:oleObj spid="_x0000_s86020" name="Equation" r:id="rId6" imgW="2234880" imgH="419040" progId="Equation.3">
              <p:embed/>
            </p:oleObj>
          </a:graphicData>
        </a:graphic>
      </p:graphicFrame>
      <p:graphicFrame>
        <p:nvGraphicFramePr>
          <p:cNvPr id="86021" name="Object 5"/>
          <p:cNvGraphicFramePr>
            <a:graphicFrameLocks noChangeAspect="1"/>
          </p:cNvGraphicFramePr>
          <p:nvPr/>
        </p:nvGraphicFramePr>
        <p:xfrm>
          <a:off x="7327900" y="4724400"/>
          <a:ext cx="901700" cy="304800"/>
        </p:xfrm>
        <a:graphic>
          <a:graphicData uri="http://schemas.openxmlformats.org/presentationml/2006/ole">
            <p:oleObj spid="_x0000_s86021" name="Equation" r:id="rId7" imgW="901440" imgH="304560" progId="Equation.3">
              <p:embed/>
            </p:oleObj>
          </a:graphicData>
        </a:graphic>
      </p:graphicFrame>
      <p:graphicFrame>
        <p:nvGraphicFramePr>
          <p:cNvPr id="86022" name="Object 6"/>
          <p:cNvGraphicFramePr>
            <a:graphicFrameLocks noChangeAspect="1"/>
          </p:cNvGraphicFramePr>
          <p:nvPr/>
        </p:nvGraphicFramePr>
        <p:xfrm>
          <a:off x="4876800" y="5118100"/>
          <a:ext cx="1828800" cy="825500"/>
        </p:xfrm>
        <a:graphic>
          <a:graphicData uri="http://schemas.openxmlformats.org/presentationml/2006/ole">
            <p:oleObj spid="_x0000_s86022" name="Equation" r:id="rId8" imgW="1828800" imgH="825480" progId="Equation.3">
              <p:embed/>
            </p:oleObj>
          </a:graphicData>
        </a:graphic>
      </p:graphicFrame>
      <p:graphicFrame>
        <p:nvGraphicFramePr>
          <p:cNvPr id="86023" name="Object 7"/>
          <p:cNvGraphicFramePr>
            <a:graphicFrameLocks noChangeAspect="1"/>
          </p:cNvGraphicFramePr>
          <p:nvPr/>
        </p:nvGraphicFramePr>
        <p:xfrm>
          <a:off x="4876800" y="5867400"/>
          <a:ext cx="2590800" cy="825500"/>
        </p:xfrm>
        <a:graphic>
          <a:graphicData uri="http://schemas.openxmlformats.org/presentationml/2006/ole">
            <p:oleObj spid="_x0000_s86023" name="Equation" r:id="rId9" imgW="2590560" imgH="825480" progId="Equation.3">
              <p:embed/>
            </p:oleObj>
          </a:graphicData>
        </a:graphic>
      </p:graphicFrame>
      <p:graphicFrame>
        <p:nvGraphicFramePr>
          <p:cNvPr id="86024" name="Object 8"/>
          <p:cNvGraphicFramePr>
            <a:graphicFrameLocks noChangeAspect="1"/>
          </p:cNvGraphicFramePr>
          <p:nvPr/>
        </p:nvGraphicFramePr>
        <p:xfrm>
          <a:off x="1676400" y="2743200"/>
          <a:ext cx="4648200" cy="1763713"/>
        </p:xfrm>
        <a:graphic>
          <a:graphicData uri="http://schemas.openxmlformats.org/presentationml/2006/ole">
            <p:oleObj spid="_x0000_s86024" name="Visio" r:id="rId10" imgW="2458891" imgH="1232517" progId="Visio.Drawing.11">
              <p:embed/>
            </p:oleObj>
          </a:graphicData>
        </a:graphic>
      </p:graphicFrame>
      <p:graphicFrame>
        <p:nvGraphicFramePr>
          <p:cNvPr id="86026" name="Object 10"/>
          <p:cNvGraphicFramePr>
            <a:graphicFrameLocks noChangeAspect="1"/>
          </p:cNvGraphicFramePr>
          <p:nvPr/>
        </p:nvGraphicFramePr>
        <p:xfrm>
          <a:off x="228600" y="4791075"/>
          <a:ext cx="4572000" cy="1990725"/>
        </p:xfrm>
        <a:graphic>
          <a:graphicData uri="http://schemas.openxmlformats.org/presentationml/2006/ole">
            <p:oleObj spid="_x0000_s86026" name="Visio" r:id="rId11" imgW="1645560" imgH="1229547" progId="Visio.Drawing.11">
              <p:embed/>
            </p:oleObj>
          </a:graphicData>
        </a:graphic>
      </p:graphicFrame>
      <p:cxnSp>
        <p:nvCxnSpPr>
          <p:cNvPr id="12" name="Straight Arrow Connector 11">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2">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ox(i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6026"/>
                                        </p:tgtEl>
                                        <p:attrNameLst>
                                          <p:attrName>style.visibility</p:attrName>
                                        </p:attrNameLst>
                                      </p:cBhvr>
                                      <p:to>
                                        <p:strVal val="visible"/>
                                      </p:to>
                                    </p:set>
                                    <p:animEffect transition="in" filter="box(in)">
                                      <p:cBhvr>
                                        <p:cTn id="17" dur="500"/>
                                        <p:tgtEl>
                                          <p:spTgt spid="8602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6020"/>
                                        </p:tgtEl>
                                        <p:attrNameLst>
                                          <p:attrName>style.visibility</p:attrName>
                                        </p:attrNameLst>
                                      </p:cBhvr>
                                      <p:to>
                                        <p:strVal val="visible"/>
                                      </p:to>
                                    </p:set>
                                    <p:animEffect transition="in" filter="box(in)">
                                      <p:cBhvr>
                                        <p:cTn id="22" dur="500"/>
                                        <p:tgtEl>
                                          <p:spTgt spid="8602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6021"/>
                                        </p:tgtEl>
                                        <p:attrNameLst>
                                          <p:attrName>style.visibility</p:attrName>
                                        </p:attrNameLst>
                                      </p:cBhvr>
                                      <p:to>
                                        <p:strVal val="visible"/>
                                      </p:to>
                                    </p:set>
                                    <p:animEffect transition="in" filter="box(in)">
                                      <p:cBhvr>
                                        <p:cTn id="27" dur="500"/>
                                        <p:tgtEl>
                                          <p:spTgt spid="8602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6022"/>
                                        </p:tgtEl>
                                        <p:attrNameLst>
                                          <p:attrName>style.visibility</p:attrName>
                                        </p:attrNameLst>
                                      </p:cBhvr>
                                      <p:to>
                                        <p:strVal val="visible"/>
                                      </p:to>
                                    </p:set>
                                    <p:animEffect transition="in" filter="box(in)">
                                      <p:cBhvr>
                                        <p:cTn id="32" dur="500"/>
                                        <p:tgtEl>
                                          <p:spTgt spid="8602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86023"/>
                                        </p:tgtEl>
                                        <p:attrNameLst>
                                          <p:attrName>style.visibility</p:attrName>
                                        </p:attrNameLst>
                                      </p:cBhvr>
                                      <p:to>
                                        <p:strVal val="visible"/>
                                      </p:to>
                                    </p:set>
                                    <p:animEffect transition="in" filter="box(in)">
                                      <p:cBhvr>
                                        <p:cTn id="37" dur="500"/>
                                        <p:tgtEl>
                                          <p:spTgt spid="86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SUPERPOSITION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b="1" dirty="0" smtClean="0">
                <a:solidFill>
                  <a:schemeClr val="tx1"/>
                </a:solidFill>
              </a:rPr>
              <a:t>With the 35V battery acting alone,</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6020" name="Object 4"/>
          <p:cNvGraphicFramePr>
            <a:graphicFrameLocks noChangeAspect="1"/>
          </p:cNvGraphicFramePr>
          <p:nvPr/>
        </p:nvGraphicFramePr>
        <p:xfrm>
          <a:off x="2590800" y="4038600"/>
          <a:ext cx="2692400" cy="609600"/>
        </p:xfrm>
        <a:graphic>
          <a:graphicData uri="http://schemas.openxmlformats.org/presentationml/2006/ole">
            <p:oleObj spid="_x0000_s90115" name="Equation" r:id="rId5" imgW="2234880" imgH="419040" progId="Equation.3">
              <p:embed/>
            </p:oleObj>
          </a:graphicData>
        </a:graphic>
      </p:graphicFrame>
      <p:graphicFrame>
        <p:nvGraphicFramePr>
          <p:cNvPr id="86021" name="Object 5"/>
          <p:cNvGraphicFramePr>
            <a:graphicFrameLocks noChangeAspect="1"/>
          </p:cNvGraphicFramePr>
          <p:nvPr/>
        </p:nvGraphicFramePr>
        <p:xfrm>
          <a:off x="5410200" y="4038600"/>
          <a:ext cx="914400" cy="457200"/>
        </p:xfrm>
        <a:graphic>
          <a:graphicData uri="http://schemas.openxmlformats.org/presentationml/2006/ole">
            <p:oleObj spid="_x0000_s90116" name="Equation" r:id="rId6" imgW="774360" imgH="304560" progId="Equation.3">
              <p:embed/>
            </p:oleObj>
          </a:graphicData>
        </a:graphic>
      </p:graphicFrame>
      <p:graphicFrame>
        <p:nvGraphicFramePr>
          <p:cNvPr id="86022" name="Object 6"/>
          <p:cNvGraphicFramePr>
            <a:graphicFrameLocks noChangeAspect="1"/>
          </p:cNvGraphicFramePr>
          <p:nvPr/>
        </p:nvGraphicFramePr>
        <p:xfrm>
          <a:off x="2667000" y="4724400"/>
          <a:ext cx="2273300" cy="1066800"/>
        </p:xfrm>
        <a:graphic>
          <a:graphicData uri="http://schemas.openxmlformats.org/presentationml/2006/ole">
            <p:oleObj spid="_x0000_s90117" name="Equation" r:id="rId7" imgW="1815840" imgH="825480" progId="Equation.3">
              <p:embed/>
            </p:oleObj>
          </a:graphicData>
        </a:graphic>
      </p:graphicFrame>
      <p:graphicFrame>
        <p:nvGraphicFramePr>
          <p:cNvPr id="86023" name="Object 7"/>
          <p:cNvGraphicFramePr>
            <a:graphicFrameLocks noChangeAspect="1"/>
          </p:cNvGraphicFramePr>
          <p:nvPr/>
        </p:nvGraphicFramePr>
        <p:xfrm>
          <a:off x="2743200" y="5905500"/>
          <a:ext cx="2133600" cy="571500"/>
        </p:xfrm>
        <a:graphic>
          <a:graphicData uri="http://schemas.openxmlformats.org/presentationml/2006/ole">
            <p:oleObj spid="_x0000_s90118" name="Equation" r:id="rId8" imgW="1752480" imgH="419040" progId="Equation.3">
              <p:embed/>
            </p:oleObj>
          </a:graphicData>
        </a:graphic>
      </p:graphicFrame>
      <p:graphicFrame>
        <p:nvGraphicFramePr>
          <p:cNvPr id="90120" name="Object 8"/>
          <p:cNvGraphicFramePr>
            <a:graphicFrameLocks noChangeAspect="1"/>
          </p:cNvGraphicFramePr>
          <p:nvPr/>
        </p:nvGraphicFramePr>
        <p:xfrm>
          <a:off x="1066800" y="1905000"/>
          <a:ext cx="6096000" cy="2057400"/>
        </p:xfrm>
        <a:graphic>
          <a:graphicData uri="http://schemas.openxmlformats.org/presentationml/2006/ole">
            <p:oleObj spid="_x0000_s90120" name="Visio" r:id="rId9" imgW="1850175" imgH="1229547" progId="Visio.Drawing.11">
              <p:embed/>
            </p:oleObj>
          </a:graphicData>
        </a:graphic>
      </p:graphicFrame>
      <p:cxnSp>
        <p:nvCxnSpPr>
          <p:cNvPr id="11" name="Straight Arrow Connector 10">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box(in)">
                                      <p:cBhvr>
                                        <p:cTn id="7" dur="500"/>
                                        <p:tgtEl>
                                          <p:spTgt spid="860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6021"/>
                                        </p:tgtEl>
                                        <p:attrNameLst>
                                          <p:attrName>style.visibility</p:attrName>
                                        </p:attrNameLst>
                                      </p:cBhvr>
                                      <p:to>
                                        <p:strVal val="visible"/>
                                      </p:to>
                                    </p:set>
                                    <p:animEffect transition="in" filter="box(in)">
                                      <p:cBhvr>
                                        <p:cTn id="12" dur="500"/>
                                        <p:tgtEl>
                                          <p:spTgt spid="860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6022"/>
                                        </p:tgtEl>
                                        <p:attrNameLst>
                                          <p:attrName>style.visibility</p:attrName>
                                        </p:attrNameLst>
                                      </p:cBhvr>
                                      <p:to>
                                        <p:strVal val="visible"/>
                                      </p:to>
                                    </p:set>
                                    <p:animEffect transition="in" filter="box(in)">
                                      <p:cBhvr>
                                        <p:cTn id="17" dur="500"/>
                                        <p:tgtEl>
                                          <p:spTgt spid="8602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6023"/>
                                        </p:tgtEl>
                                        <p:attrNameLst>
                                          <p:attrName>style.visibility</p:attrName>
                                        </p:attrNameLst>
                                      </p:cBhvr>
                                      <p:to>
                                        <p:strVal val="visible"/>
                                      </p:to>
                                    </p:set>
                                    <p:animEffect transition="in" filter="box(in)">
                                      <p:cBhvr>
                                        <p:cTn id="22" dur="500"/>
                                        <p:tgtEl>
                                          <p:spTgt spid="86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SUPERPOSITION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b="1" dirty="0" smtClean="0">
                <a:solidFill>
                  <a:schemeClr val="tx1"/>
                </a:solidFill>
              </a:rPr>
              <a:t>With both batteries acting,</a:t>
            </a:r>
          </a:p>
          <a:p>
            <a:pPr algn="just"/>
            <a:endParaRPr lang="en-US" sz="2800" b="1" dirty="0" smtClean="0">
              <a:solidFill>
                <a:schemeClr val="tx1"/>
              </a:solidFill>
            </a:endParaRPr>
          </a:p>
          <a:p>
            <a:pPr algn="just"/>
            <a:r>
              <a:rPr lang="en-US" sz="4400" b="1" dirty="0" smtClean="0">
                <a:solidFill>
                  <a:srgbClr val="0000FF"/>
                </a:solidFill>
              </a:rPr>
              <a:t>                    =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6022" name="Object 6"/>
          <p:cNvGraphicFramePr>
            <a:graphicFrameLocks noChangeAspect="1"/>
          </p:cNvGraphicFramePr>
          <p:nvPr/>
        </p:nvGraphicFramePr>
        <p:xfrm>
          <a:off x="3314700" y="4267200"/>
          <a:ext cx="2552700" cy="609600"/>
        </p:xfrm>
        <a:graphic>
          <a:graphicData uri="http://schemas.openxmlformats.org/presentationml/2006/ole">
            <p:oleObj spid="_x0000_s91140" name="Equation" r:id="rId5" imgW="1460160" imgH="419040" progId="Equation.3">
              <p:embed/>
            </p:oleObj>
          </a:graphicData>
        </a:graphic>
      </p:graphicFrame>
      <p:graphicFrame>
        <p:nvGraphicFramePr>
          <p:cNvPr id="86023" name="Object 7"/>
          <p:cNvGraphicFramePr>
            <a:graphicFrameLocks noChangeAspect="1"/>
          </p:cNvGraphicFramePr>
          <p:nvPr/>
        </p:nvGraphicFramePr>
        <p:xfrm>
          <a:off x="3733800" y="5029200"/>
          <a:ext cx="2806700" cy="457200"/>
        </p:xfrm>
        <a:graphic>
          <a:graphicData uri="http://schemas.openxmlformats.org/presentationml/2006/ole">
            <p:oleObj spid="_x0000_s91141" name="Equation" r:id="rId6" imgW="1726920" imgH="317160" progId="Equation.3">
              <p:embed/>
            </p:oleObj>
          </a:graphicData>
        </a:graphic>
      </p:graphicFrame>
      <p:graphicFrame>
        <p:nvGraphicFramePr>
          <p:cNvPr id="91143" name="Object 7"/>
          <p:cNvGraphicFramePr>
            <a:graphicFrameLocks noChangeAspect="1"/>
          </p:cNvGraphicFramePr>
          <p:nvPr/>
        </p:nvGraphicFramePr>
        <p:xfrm>
          <a:off x="-381000" y="2057400"/>
          <a:ext cx="3429000" cy="1600201"/>
        </p:xfrm>
        <a:graphic>
          <a:graphicData uri="http://schemas.openxmlformats.org/presentationml/2006/ole">
            <p:oleObj spid="_x0000_s91143" name="Visio" r:id="rId7" imgW="2458891" imgH="1232517" progId="Visio.Drawing.11">
              <p:embed/>
            </p:oleObj>
          </a:graphicData>
        </a:graphic>
      </p:graphicFrame>
      <p:graphicFrame>
        <p:nvGraphicFramePr>
          <p:cNvPr id="91144" name="Object 8"/>
          <p:cNvGraphicFramePr>
            <a:graphicFrameLocks noChangeAspect="1"/>
          </p:cNvGraphicFramePr>
          <p:nvPr/>
        </p:nvGraphicFramePr>
        <p:xfrm>
          <a:off x="3352800" y="2057400"/>
          <a:ext cx="2514600" cy="1676400"/>
        </p:xfrm>
        <a:graphic>
          <a:graphicData uri="http://schemas.openxmlformats.org/presentationml/2006/ole">
            <p:oleObj spid="_x0000_s91144" name="Visio" r:id="rId8" imgW="1645560" imgH="1229547" progId="Visio.Drawing.11">
              <p:embed/>
            </p:oleObj>
          </a:graphicData>
        </a:graphic>
      </p:graphicFrame>
      <p:graphicFrame>
        <p:nvGraphicFramePr>
          <p:cNvPr id="91145" name="Object 9"/>
          <p:cNvGraphicFramePr>
            <a:graphicFrameLocks noChangeAspect="1"/>
          </p:cNvGraphicFramePr>
          <p:nvPr/>
        </p:nvGraphicFramePr>
        <p:xfrm>
          <a:off x="6400800" y="1981200"/>
          <a:ext cx="2590800" cy="1752600"/>
        </p:xfrm>
        <a:graphic>
          <a:graphicData uri="http://schemas.openxmlformats.org/presentationml/2006/ole">
            <p:oleObj spid="_x0000_s91145" name="Visio" r:id="rId9" imgW="1850175" imgH="1229547" progId="Visio.Drawing.11">
              <p:embed/>
            </p:oleObj>
          </a:graphicData>
        </a:graphic>
      </p:graphicFrame>
      <p:sp>
        <p:nvSpPr>
          <p:cNvPr id="13" name="TextBox 12"/>
          <p:cNvSpPr txBox="1"/>
          <p:nvPr/>
        </p:nvSpPr>
        <p:spPr>
          <a:xfrm>
            <a:off x="5943600" y="2507159"/>
            <a:ext cx="304800" cy="769441"/>
          </a:xfrm>
          <a:prstGeom prst="rect">
            <a:avLst/>
          </a:prstGeom>
          <a:noFill/>
        </p:spPr>
        <p:txBody>
          <a:bodyPr wrap="square" rtlCol="0">
            <a:spAutoFit/>
          </a:bodyPr>
          <a:lstStyle/>
          <a:p>
            <a:r>
              <a:rPr lang="en-US" sz="4400" dirty="0" smtClean="0">
                <a:solidFill>
                  <a:srgbClr val="0000FF"/>
                </a:solidFill>
              </a:rPr>
              <a:t>+</a:t>
            </a:r>
            <a:endParaRPr lang="en-US" sz="4400" dirty="0">
              <a:solidFill>
                <a:srgbClr val="0000FF"/>
              </a:solidFill>
            </a:endParaRPr>
          </a:p>
        </p:txBody>
      </p:sp>
      <p:cxnSp>
        <p:nvCxnSpPr>
          <p:cNvPr id="12" name="Straight Arrow Connector 11">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1143"/>
                                        </p:tgtEl>
                                        <p:attrNameLst>
                                          <p:attrName>style.visibility</p:attrName>
                                        </p:attrNameLst>
                                      </p:cBhvr>
                                      <p:to>
                                        <p:strVal val="visible"/>
                                      </p:to>
                                    </p:set>
                                    <p:animEffect transition="in" filter="box(in)">
                                      <p:cBhvr>
                                        <p:cTn id="7" dur="500"/>
                                        <p:tgtEl>
                                          <p:spTgt spid="911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1144"/>
                                        </p:tgtEl>
                                        <p:attrNameLst>
                                          <p:attrName>style.visibility</p:attrName>
                                        </p:attrNameLst>
                                      </p:cBhvr>
                                      <p:to>
                                        <p:strVal val="visible"/>
                                      </p:to>
                                    </p:set>
                                    <p:animEffect transition="in" filter="box(in)">
                                      <p:cBhvr>
                                        <p:cTn id="17" dur="500"/>
                                        <p:tgtEl>
                                          <p:spTgt spid="9114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box(in)">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1145"/>
                                        </p:tgtEl>
                                        <p:attrNameLst>
                                          <p:attrName>style.visibility</p:attrName>
                                        </p:attrNameLst>
                                      </p:cBhvr>
                                      <p:to>
                                        <p:strVal val="visible"/>
                                      </p:to>
                                    </p:set>
                                    <p:animEffect transition="in" filter="box(in)">
                                      <p:cBhvr>
                                        <p:cTn id="27" dur="500"/>
                                        <p:tgtEl>
                                          <p:spTgt spid="9114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6022"/>
                                        </p:tgtEl>
                                        <p:attrNameLst>
                                          <p:attrName>style.visibility</p:attrName>
                                        </p:attrNameLst>
                                      </p:cBhvr>
                                      <p:to>
                                        <p:strVal val="visible"/>
                                      </p:to>
                                    </p:set>
                                    <p:animEffect transition="in" filter="box(in)">
                                      <p:cBhvr>
                                        <p:cTn id="32" dur="500"/>
                                        <p:tgtEl>
                                          <p:spTgt spid="8602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86023"/>
                                        </p:tgtEl>
                                        <p:attrNameLst>
                                          <p:attrName>style.visibility</p:attrName>
                                        </p:attrNameLst>
                                      </p:cBhvr>
                                      <p:to>
                                        <p:strVal val="visible"/>
                                      </p:to>
                                    </p:set>
                                    <p:animEffect transition="in" filter="box(in)">
                                      <p:cBhvr>
                                        <p:cTn id="37" dur="500"/>
                                        <p:tgtEl>
                                          <p:spTgt spid="86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RECIPROCITY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The Theorem</a:t>
            </a:r>
          </a:p>
          <a:p>
            <a:pPr algn="just"/>
            <a:r>
              <a:rPr lang="en-US" sz="2800" b="1" dirty="0" smtClean="0">
                <a:solidFill>
                  <a:schemeClr val="tx1"/>
                </a:solidFill>
              </a:rPr>
              <a:t>An ideal ammeter and ideal voltage source when inserted in two different branches of a linear network can be interchanged without changing the reading of the ammeter</a:t>
            </a:r>
          </a:p>
          <a:p>
            <a:pPr algn="just"/>
            <a:r>
              <a:rPr lang="en-US" sz="7200" b="1" dirty="0" smtClean="0">
                <a:solidFill>
                  <a:srgbClr val="0000FF"/>
                </a:solidFill>
              </a:rPr>
              <a:t>                                           </a:t>
            </a:r>
            <a:r>
              <a:rPr lang="en-US" sz="2800" b="1" dirty="0" smtClean="0">
                <a:solidFill>
                  <a:srgbClr val="0000FF"/>
                </a:solidFill>
              </a:rPr>
              <a:t>	</a:t>
            </a:r>
          </a:p>
          <a:p>
            <a:endParaRPr lang="en-US" sz="2800" dirty="0" smtClean="0"/>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92165" name="Object 5"/>
          <p:cNvGraphicFramePr>
            <a:graphicFrameLocks noChangeAspect="1"/>
          </p:cNvGraphicFramePr>
          <p:nvPr/>
        </p:nvGraphicFramePr>
        <p:xfrm>
          <a:off x="304800" y="3276600"/>
          <a:ext cx="4191000" cy="2819400"/>
        </p:xfrm>
        <a:graphic>
          <a:graphicData uri="http://schemas.openxmlformats.org/presentationml/2006/ole">
            <p:oleObj spid="_x0000_s92165" name="Visio" r:id="rId5" imgW="2746648" imgH="1347238" progId="Visio.Drawing.11">
              <p:embed/>
            </p:oleObj>
          </a:graphicData>
        </a:graphic>
      </p:graphicFrame>
      <p:graphicFrame>
        <p:nvGraphicFramePr>
          <p:cNvPr id="92166" name="Object 6"/>
          <p:cNvGraphicFramePr>
            <a:graphicFrameLocks noChangeAspect="1"/>
          </p:cNvGraphicFramePr>
          <p:nvPr/>
        </p:nvGraphicFramePr>
        <p:xfrm>
          <a:off x="4495800" y="3276600"/>
          <a:ext cx="3962400" cy="2819400"/>
        </p:xfrm>
        <a:graphic>
          <a:graphicData uri="http://schemas.openxmlformats.org/presentationml/2006/ole">
            <p:oleObj spid="_x0000_s92166" name="Visio" r:id="rId6" imgW="2841937" imgH="1365324" progId="Visio.Drawing.11">
              <p:embed/>
            </p:oleObj>
          </a:graphicData>
        </a:graphic>
      </p:graphicFrame>
      <p:sp>
        <p:nvSpPr>
          <p:cNvPr id="8" name="TextBox 7"/>
          <p:cNvSpPr txBox="1"/>
          <p:nvPr/>
        </p:nvSpPr>
        <p:spPr>
          <a:xfrm>
            <a:off x="4114800" y="4793159"/>
            <a:ext cx="381000" cy="769441"/>
          </a:xfrm>
          <a:prstGeom prst="rect">
            <a:avLst/>
          </a:prstGeom>
          <a:noFill/>
        </p:spPr>
        <p:txBody>
          <a:bodyPr wrap="square" rtlCol="0">
            <a:spAutoFit/>
          </a:bodyPr>
          <a:lstStyle/>
          <a:p>
            <a:r>
              <a:rPr lang="en-US" sz="4400" dirty="0" smtClean="0">
                <a:solidFill>
                  <a:srgbClr val="0000FF"/>
                </a:solidFill>
              </a:rPr>
              <a:t>=</a:t>
            </a:r>
            <a:endParaRPr lang="en-US" sz="4400" dirty="0">
              <a:solidFill>
                <a:srgbClr val="0000FF"/>
              </a:solidFill>
            </a:endParaRPr>
          </a:p>
        </p:txBody>
      </p:sp>
      <p:cxnSp>
        <p:nvCxnSpPr>
          <p:cNvPr id="9" name="Straight Arrow Connector 8">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92165"/>
                                        </p:tgtEl>
                                        <p:attrNameLst>
                                          <p:attrName>style.visibility</p:attrName>
                                        </p:attrNameLst>
                                      </p:cBhvr>
                                      <p:to>
                                        <p:strVal val="visible"/>
                                      </p:to>
                                    </p:set>
                                    <p:animEffect transition="in" filter="box(in)">
                                      <p:cBhvr>
                                        <p:cTn id="15" dur="500"/>
                                        <p:tgtEl>
                                          <p:spTgt spid="92165"/>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92166"/>
                                        </p:tgtEl>
                                        <p:attrNameLst>
                                          <p:attrName>style.visibility</p:attrName>
                                        </p:attrNameLst>
                                      </p:cBhvr>
                                      <p:to>
                                        <p:strVal val="visible"/>
                                      </p:to>
                                    </p:set>
                                    <p:animEffect transition="in" filter="box(in)">
                                      <p:cBhvr>
                                        <p:cTn id="20" dur="500"/>
                                        <p:tgtEl>
                                          <p:spTgt spid="9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RECIPROCITY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Autofit/>
          </a:bodyPr>
          <a:lstStyle/>
          <a:p>
            <a:pPr algn="just"/>
            <a:r>
              <a:rPr lang="en-US" sz="2800" b="1" dirty="0" smtClean="0">
                <a:solidFill>
                  <a:srgbClr val="0000FF"/>
                </a:solidFill>
              </a:rPr>
              <a:t>Similarly,</a:t>
            </a:r>
          </a:p>
          <a:p>
            <a:pPr algn="just"/>
            <a:r>
              <a:rPr lang="en-US" sz="2800" b="1" dirty="0" smtClean="0">
                <a:solidFill>
                  <a:srgbClr val="0000FF"/>
                </a:solidFill>
              </a:rPr>
              <a:t>An ideal voltmeter and ideal current source when connected across two different branches of a network can be interchanged without changing the reading of the voltmeter.</a:t>
            </a:r>
          </a:p>
          <a:p>
            <a:pPr algn="just"/>
            <a:endParaRPr lang="en-US" sz="2800" b="1" dirty="0" smtClean="0">
              <a:solidFill>
                <a:srgbClr val="0000FF"/>
              </a:solidFill>
            </a:endParaRPr>
          </a:p>
          <a:p>
            <a:pPr algn="just"/>
            <a:endParaRPr lang="en-US" sz="2800" b="1" dirty="0" smtClean="0">
              <a:solidFill>
                <a:srgbClr val="0000FF"/>
              </a:solidFill>
            </a:endParaRPr>
          </a:p>
          <a:p>
            <a:r>
              <a:rPr lang="en-US" sz="2800" dirty="0" smtClean="0"/>
              <a:t>	</a:t>
            </a:r>
          </a:p>
          <a:p>
            <a:pPr algn="just"/>
            <a:endParaRPr lang="en-US" sz="2800" b="1" dirty="0" smtClean="0">
              <a:solidFill>
                <a:srgbClr val="0000FF"/>
              </a:solidFill>
            </a:endParaRPr>
          </a:p>
          <a:p>
            <a:pPr algn="just"/>
            <a:r>
              <a:rPr lang="en-US" sz="2800" b="1" dirty="0" smtClean="0">
                <a:solidFill>
                  <a:srgbClr val="0000FF"/>
                </a:solidFill>
              </a:rPr>
              <a:t>                   </a:t>
            </a:r>
          </a:p>
          <a:p>
            <a:pPr algn="just"/>
            <a:r>
              <a:rPr lang="en-US" sz="2800" b="1" dirty="0" smtClean="0">
                <a:solidFill>
                  <a:srgbClr val="0000FF"/>
                </a:solidFill>
              </a:rPr>
              <a:t>               </a:t>
            </a:r>
          </a:p>
          <a:p>
            <a:pPr algn="just"/>
            <a:r>
              <a:rPr lang="en-US" sz="2800" b="1" dirty="0" smtClean="0">
                <a:solidFill>
                  <a:srgbClr val="0000FF"/>
                </a:solidFill>
              </a:rPr>
              <a:t>	</a:t>
            </a:r>
          </a:p>
          <a:p>
            <a:endParaRPr lang="en-US" sz="2800" dirty="0" smtClean="0"/>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28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93188" name="Object 4"/>
          <p:cNvGraphicFramePr>
            <a:graphicFrameLocks noChangeAspect="1"/>
          </p:cNvGraphicFramePr>
          <p:nvPr/>
        </p:nvGraphicFramePr>
        <p:xfrm>
          <a:off x="-990600" y="3276600"/>
          <a:ext cx="5715001" cy="2514600"/>
        </p:xfrm>
        <a:graphic>
          <a:graphicData uri="http://schemas.openxmlformats.org/presentationml/2006/ole">
            <p:oleObj spid="_x0000_s93188" name="Visio" r:id="rId5" imgW="3935198" imgH="1237376" progId="Visio.Drawing.11">
              <p:embed/>
            </p:oleObj>
          </a:graphicData>
        </a:graphic>
      </p:graphicFrame>
      <p:graphicFrame>
        <p:nvGraphicFramePr>
          <p:cNvPr id="93189" name="Object 5"/>
          <p:cNvGraphicFramePr>
            <a:graphicFrameLocks noChangeAspect="1"/>
          </p:cNvGraphicFramePr>
          <p:nvPr/>
        </p:nvGraphicFramePr>
        <p:xfrm>
          <a:off x="3733800" y="3352800"/>
          <a:ext cx="5638800" cy="2362200"/>
        </p:xfrm>
        <a:graphic>
          <a:graphicData uri="http://schemas.openxmlformats.org/presentationml/2006/ole">
            <p:oleObj spid="_x0000_s93189" name="Visio" r:id="rId6" imgW="3789970" imgH="1237376" progId="Visio.Drawing.11">
              <p:embed/>
            </p:oleObj>
          </a:graphicData>
        </a:graphic>
      </p:graphicFrame>
      <p:sp>
        <p:nvSpPr>
          <p:cNvPr id="8" name="TextBox 7"/>
          <p:cNvSpPr txBox="1"/>
          <p:nvPr/>
        </p:nvSpPr>
        <p:spPr>
          <a:xfrm>
            <a:off x="4191000" y="4343400"/>
            <a:ext cx="381000" cy="769441"/>
          </a:xfrm>
          <a:prstGeom prst="rect">
            <a:avLst/>
          </a:prstGeom>
          <a:noFill/>
        </p:spPr>
        <p:txBody>
          <a:bodyPr wrap="square" rtlCol="0">
            <a:spAutoFit/>
          </a:bodyPr>
          <a:lstStyle/>
          <a:p>
            <a:r>
              <a:rPr lang="en-US" sz="4400" dirty="0" smtClean="0">
                <a:solidFill>
                  <a:srgbClr val="0000FF"/>
                </a:solidFill>
              </a:rPr>
              <a:t>=</a:t>
            </a:r>
            <a:endParaRPr lang="en-US" sz="4400" dirty="0">
              <a:solidFill>
                <a:srgbClr val="0000FF"/>
              </a:solidFill>
            </a:endParaRPr>
          </a:p>
        </p:txBody>
      </p:sp>
      <p:cxnSp>
        <p:nvCxnSpPr>
          <p:cNvPr id="9" name="Straight Arrow Connector 8">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93188"/>
                                        </p:tgtEl>
                                        <p:attrNameLst>
                                          <p:attrName>style.visibility</p:attrName>
                                        </p:attrNameLst>
                                      </p:cBhvr>
                                      <p:to>
                                        <p:strVal val="visible"/>
                                      </p:to>
                                    </p:set>
                                    <p:animEffect transition="in" filter="box(in)">
                                      <p:cBhvr>
                                        <p:cTn id="15" dur="500"/>
                                        <p:tgtEl>
                                          <p:spTgt spid="9318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ox(i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93189"/>
                                        </p:tgtEl>
                                        <p:attrNameLst>
                                          <p:attrName>style.visibility</p:attrName>
                                        </p:attrNameLst>
                                      </p:cBhvr>
                                      <p:to>
                                        <p:strVal val="visible"/>
                                      </p:to>
                                    </p:set>
                                    <p:animEffect transition="in" filter="box(in)">
                                      <p:cBhvr>
                                        <p:cTn id="25" dur="500"/>
                                        <p:tgtEl>
                                          <p:spTgt spid="93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RECIPROCITY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dirty="0" smtClean="0">
                <a:solidFill>
                  <a:srgbClr val="0000FF"/>
                </a:solidFill>
              </a:rPr>
              <a:t>Example 1</a:t>
            </a:r>
          </a:p>
          <a:p>
            <a:pPr algn="just"/>
            <a:r>
              <a:rPr lang="en-US" sz="2800" b="1" dirty="0" smtClean="0">
                <a:solidFill>
                  <a:schemeClr val="tx1"/>
                </a:solidFill>
              </a:rPr>
              <a:t>Jointly use superposition and reciprocity theorems to find the current supplied by the 35V battery of the circuit below.</a:t>
            </a: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Solution</a:t>
            </a:r>
          </a:p>
          <a:p>
            <a:pPr algn="just"/>
            <a:r>
              <a:rPr lang="en-US" sz="2800" dirty="0" smtClean="0">
                <a:solidFill>
                  <a:srgbClr val="0000FF"/>
                </a:solidFill>
              </a:rPr>
              <a:t>With the 42V battery acting alone,</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6020" name="Object 4"/>
          <p:cNvGraphicFramePr>
            <a:graphicFrameLocks noChangeAspect="1"/>
          </p:cNvGraphicFramePr>
          <p:nvPr/>
        </p:nvGraphicFramePr>
        <p:xfrm>
          <a:off x="5765800" y="4724400"/>
          <a:ext cx="2235200" cy="419100"/>
        </p:xfrm>
        <a:graphic>
          <a:graphicData uri="http://schemas.openxmlformats.org/presentationml/2006/ole">
            <p:oleObj spid="_x0000_s95234" name="Equation" r:id="rId5" imgW="2234880" imgH="419040" progId="Equation.3">
              <p:embed/>
            </p:oleObj>
          </a:graphicData>
        </a:graphic>
      </p:graphicFrame>
      <p:graphicFrame>
        <p:nvGraphicFramePr>
          <p:cNvPr id="86021" name="Object 5"/>
          <p:cNvGraphicFramePr>
            <a:graphicFrameLocks noChangeAspect="1"/>
          </p:cNvGraphicFramePr>
          <p:nvPr/>
        </p:nvGraphicFramePr>
        <p:xfrm>
          <a:off x="8013700" y="4724400"/>
          <a:ext cx="901700" cy="304800"/>
        </p:xfrm>
        <a:graphic>
          <a:graphicData uri="http://schemas.openxmlformats.org/presentationml/2006/ole">
            <p:oleObj spid="_x0000_s95235" name="Equation" r:id="rId6" imgW="901440" imgH="304560" progId="Equation.3">
              <p:embed/>
            </p:oleObj>
          </a:graphicData>
        </a:graphic>
      </p:graphicFrame>
      <p:graphicFrame>
        <p:nvGraphicFramePr>
          <p:cNvPr id="86022" name="Object 6"/>
          <p:cNvGraphicFramePr>
            <a:graphicFrameLocks noChangeAspect="1"/>
          </p:cNvGraphicFramePr>
          <p:nvPr/>
        </p:nvGraphicFramePr>
        <p:xfrm>
          <a:off x="5867400" y="5257800"/>
          <a:ext cx="1828800" cy="825500"/>
        </p:xfrm>
        <a:graphic>
          <a:graphicData uri="http://schemas.openxmlformats.org/presentationml/2006/ole">
            <p:oleObj spid="_x0000_s95236" name="Equation" r:id="rId7" imgW="1828800" imgH="825480" progId="Equation.3">
              <p:embed/>
            </p:oleObj>
          </a:graphicData>
        </a:graphic>
      </p:graphicFrame>
      <p:graphicFrame>
        <p:nvGraphicFramePr>
          <p:cNvPr id="86023" name="Object 7"/>
          <p:cNvGraphicFramePr>
            <a:graphicFrameLocks noChangeAspect="1"/>
          </p:cNvGraphicFramePr>
          <p:nvPr/>
        </p:nvGraphicFramePr>
        <p:xfrm>
          <a:off x="5105400" y="5943600"/>
          <a:ext cx="2590800" cy="825500"/>
        </p:xfrm>
        <a:graphic>
          <a:graphicData uri="http://schemas.openxmlformats.org/presentationml/2006/ole">
            <p:oleObj spid="_x0000_s95237" name="Equation" r:id="rId8" imgW="2590560" imgH="825480" progId="Equation.3">
              <p:embed/>
            </p:oleObj>
          </a:graphicData>
        </a:graphic>
      </p:graphicFrame>
      <p:graphicFrame>
        <p:nvGraphicFramePr>
          <p:cNvPr id="86024" name="Object 8"/>
          <p:cNvGraphicFramePr>
            <a:graphicFrameLocks noChangeAspect="1"/>
          </p:cNvGraphicFramePr>
          <p:nvPr/>
        </p:nvGraphicFramePr>
        <p:xfrm>
          <a:off x="1676400" y="2743200"/>
          <a:ext cx="4648200" cy="1763713"/>
        </p:xfrm>
        <a:graphic>
          <a:graphicData uri="http://schemas.openxmlformats.org/presentationml/2006/ole">
            <p:oleObj spid="_x0000_s95238" name="Visio" r:id="rId9" imgW="2458891" imgH="1232517" progId="Visio.Drawing.11">
              <p:embed/>
            </p:oleObj>
          </a:graphicData>
        </a:graphic>
      </p:graphicFrame>
      <p:graphicFrame>
        <p:nvGraphicFramePr>
          <p:cNvPr id="86026" name="Object 10"/>
          <p:cNvGraphicFramePr>
            <a:graphicFrameLocks noChangeAspect="1"/>
          </p:cNvGraphicFramePr>
          <p:nvPr/>
        </p:nvGraphicFramePr>
        <p:xfrm>
          <a:off x="228600" y="5248275"/>
          <a:ext cx="4572000" cy="1609725"/>
        </p:xfrm>
        <a:graphic>
          <a:graphicData uri="http://schemas.openxmlformats.org/presentationml/2006/ole">
            <p:oleObj spid="_x0000_s95239" name="Visio" r:id="rId10" imgW="1645560" imgH="1229547" progId="Visio.Drawing.11">
              <p:embed/>
            </p:oleObj>
          </a:graphicData>
        </a:graphic>
      </p:graphicFrame>
      <p:cxnSp>
        <p:nvCxnSpPr>
          <p:cNvPr id="12" name="Straight Arrow Connector 11">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2">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ox(i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6026"/>
                                        </p:tgtEl>
                                        <p:attrNameLst>
                                          <p:attrName>style.visibility</p:attrName>
                                        </p:attrNameLst>
                                      </p:cBhvr>
                                      <p:to>
                                        <p:strVal val="visible"/>
                                      </p:to>
                                    </p:set>
                                    <p:animEffect transition="in" filter="box(in)">
                                      <p:cBhvr>
                                        <p:cTn id="17" dur="500"/>
                                        <p:tgtEl>
                                          <p:spTgt spid="8602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6020"/>
                                        </p:tgtEl>
                                        <p:attrNameLst>
                                          <p:attrName>style.visibility</p:attrName>
                                        </p:attrNameLst>
                                      </p:cBhvr>
                                      <p:to>
                                        <p:strVal val="visible"/>
                                      </p:to>
                                    </p:set>
                                    <p:animEffect transition="in" filter="box(in)">
                                      <p:cBhvr>
                                        <p:cTn id="22" dur="500"/>
                                        <p:tgtEl>
                                          <p:spTgt spid="8602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6021"/>
                                        </p:tgtEl>
                                        <p:attrNameLst>
                                          <p:attrName>style.visibility</p:attrName>
                                        </p:attrNameLst>
                                      </p:cBhvr>
                                      <p:to>
                                        <p:strVal val="visible"/>
                                      </p:to>
                                    </p:set>
                                    <p:animEffect transition="in" filter="box(in)">
                                      <p:cBhvr>
                                        <p:cTn id="27" dur="500"/>
                                        <p:tgtEl>
                                          <p:spTgt spid="8602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6022"/>
                                        </p:tgtEl>
                                        <p:attrNameLst>
                                          <p:attrName>style.visibility</p:attrName>
                                        </p:attrNameLst>
                                      </p:cBhvr>
                                      <p:to>
                                        <p:strVal val="visible"/>
                                      </p:to>
                                    </p:set>
                                    <p:animEffect transition="in" filter="box(in)">
                                      <p:cBhvr>
                                        <p:cTn id="32" dur="500"/>
                                        <p:tgtEl>
                                          <p:spTgt spid="8602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86023"/>
                                        </p:tgtEl>
                                        <p:attrNameLst>
                                          <p:attrName>style.visibility</p:attrName>
                                        </p:attrNameLst>
                                      </p:cBhvr>
                                      <p:to>
                                        <p:strVal val="visible"/>
                                      </p:to>
                                    </p:set>
                                    <p:animEffect transition="in" filter="box(in)">
                                      <p:cBhvr>
                                        <p:cTn id="37" dur="500"/>
                                        <p:tgtEl>
                                          <p:spTgt spid="86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RECIPROCITY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r>
              <a:rPr lang="en-US" sz="2800" b="1" dirty="0" smtClean="0">
                <a:solidFill>
                  <a:srgbClr val="0000FF"/>
                </a:solidFill>
              </a:rPr>
              <a:t>The second circuit to be solved is: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r>
              <a:rPr lang="en-US" sz="2800" b="1" dirty="0" smtClean="0">
                <a:solidFill>
                  <a:srgbClr val="0000FF"/>
                </a:solidFill>
              </a:rPr>
              <a:t>Applying the reciprocity theorem</a:t>
            </a:r>
            <a:endParaRPr lang="en-US" sz="2800" b="1" dirty="0" smtClean="0">
              <a:solidFill>
                <a:schemeClr val="tx1"/>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86026" name="Object 10"/>
          <p:cNvGraphicFramePr>
            <a:graphicFrameLocks noChangeAspect="1"/>
          </p:cNvGraphicFramePr>
          <p:nvPr/>
        </p:nvGraphicFramePr>
        <p:xfrm>
          <a:off x="304800" y="4562475"/>
          <a:ext cx="3810000" cy="1609725"/>
        </p:xfrm>
        <a:graphic>
          <a:graphicData uri="http://schemas.openxmlformats.org/presentationml/2006/ole">
            <p:oleObj spid="_x0000_s96263" name="Visio" r:id="rId5" imgW="2056410" imgH="1232517" progId="Visio.Drawing.11">
              <p:embed/>
            </p:oleObj>
          </a:graphicData>
        </a:graphic>
      </p:graphicFrame>
      <p:graphicFrame>
        <p:nvGraphicFramePr>
          <p:cNvPr id="96264" name="Object 7"/>
          <p:cNvGraphicFramePr>
            <a:graphicFrameLocks noChangeAspect="1"/>
          </p:cNvGraphicFramePr>
          <p:nvPr/>
        </p:nvGraphicFramePr>
        <p:xfrm>
          <a:off x="4343400" y="4495800"/>
          <a:ext cx="3810000" cy="1609725"/>
        </p:xfrm>
        <a:graphic>
          <a:graphicData uri="http://schemas.openxmlformats.org/presentationml/2006/ole">
            <p:oleObj spid="_x0000_s96264" name="Visio" r:id="rId6" imgW="2056410" imgH="1232517" progId="Visio.Drawing.11">
              <p:embed/>
            </p:oleObj>
          </a:graphicData>
        </a:graphic>
      </p:graphicFrame>
      <p:sp>
        <p:nvSpPr>
          <p:cNvPr id="13" name="TextBox 12"/>
          <p:cNvSpPr txBox="1"/>
          <p:nvPr/>
        </p:nvSpPr>
        <p:spPr>
          <a:xfrm>
            <a:off x="4038600" y="5174159"/>
            <a:ext cx="381000" cy="769441"/>
          </a:xfrm>
          <a:prstGeom prst="rect">
            <a:avLst/>
          </a:prstGeom>
          <a:noFill/>
        </p:spPr>
        <p:txBody>
          <a:bodyPr wrap="square" rtlCol="0">
            <a:spAutoFit/>
          </a:bodyPr>
          <a:lstStyle/>
          <a:p>
            <a:r>
              <a:rPr lang="en-US" sz="4400" dirty="0" smtClean="0">
                <a:solidFill>
                  <a:srgbClr val="0000FF"/>
                </a:solidFill>
              </a:rPr>
              <a:t>=</a:t>
            </a:r>
            <a:endParaRPr lang="en-US" sz="4400" dirty="0">
              <a:solidFill>
                <a:srgbClr val="0000FF"/>
              </a:solidFill>
            </a:endParaRPr>
          </a:p>
        </p:txBody>
      </p:sp>
      <p:sp>
        <p:nvSpPr>
          <p:cNvPr id="9" name="TextBox 8"/>
          <p:cNvSpPr txBox="1"/>
          <p:nvPr/>
        </p:nvSpPr>
        <p:spPr>
          <a:xfrm>
            <a:off x="1905000" y="6096000"/>
            <a:ext cx="381000" cy="523220"/>
          </a:xfrm>
          <a:prstGeom prst="rect">
            <a:avLst/>
          </a:prstGeom>
          <a:noFill/>
        </p:spPr>
        <p:txBody>
          <a:bodyPr wrap="square" rtlCol="0">
            <a:spAutoFit/>
          </a:bodyPr>
          <a:lstStyle/>
          <a:p>
            <a:r>
              <a:rPr lang="en-US" sz="2800" dirty="0" smtClean="0">
                <a:solidFill>
                  <a:srgbClr val="0000FF"/>
                </a:solidFill>
              </a:rPr>
              <a:t>A</a:t>
            </a:r>
            <a:endParaRPr lang="en-US" sz="2800" dirty="0">
              <a:solidFill>
                <a:srgbClr val="0000FF"/>
              </a:solidFill>
            </a:endParaRPr>
          </a:p>
        </p:txBody>
      </p:sp>
      <p:sp>
        <p:nvSpPr>
          <p:cNvPr id="10" name="TextBox 9"/>
          <p:cNvSpPr txBox="1"/>
          <p:nvPr/>
        </p:nvSpPr>
        <p:spPr>
          <a:xfrm>
            <a:off x="6096000" y="6019800"/>
            <a:ext cx="381000" cy="523220"/>
          </a:xfrm>
          <a:prstGeom prst="rect">
            <a:avLst/>
          </a:prstGeom>
          <a:noFill/>
        </p:spPr>
        <p:txBody>
          <a:bodyPr wrap="square" rtlCol="0">
            <a:spAutoFit/>
          </a:bodyPr>
          <a:lstStyle/>
          <a:p>
            <a:r>
              <a:rPr lang="en-US" sz="2800" dirty="0" smtClean="0">
                <a:solidFill>
                  <a:srgbClr val="0000FF"/>
                </a:solidFill>
              </a:rPr>
              <a:t>B</a:t>
            </a:r>
            <a:endParaRPr lang="en-US" sz="2800" dirty="0">
              <a:solidFill>
                <a:srgbClr val="0000FF"/>
              </a:solidFill>
            </a:endParaRPr>
          </a:p>
        </p:txBody>
      </p:sp>
      <p:graphicFrame>
        <p:nvGraphicFramePr>
          <p:cNvPr id="96265" name="Object 9"/>
          <p:cNvGraphicFramePr>
            <a:graphicFrameLocks noChangeAspect="1"/>
          </p:cNvGraphicFramePr>
          <p:nvPr/>
        </p:nvGraphicFramePr>
        <p:xfrm>
          <a:off x="1143000" y="1752600"/>
          <a:ext cx="2590800" cy="1752600"/>
        </p:xfrm>
        <a:graphic>
          <a:graphicData uri="http://schemas.openxmlformats.org/presentationml/2006/ole">
            <p:oleObj spid="_x0000_s96265" name="Visio" r:id="rId7" imgW="1850175" imgH="1229547" progId="Visio.Drawing.11">
              <p:embed/>
            </p:oleObj>
          </a:graphicData>
        </a:graphic>
      </p:graphicFrame>
      <p:sp>
        <p:nvSpPr>
          <p:cNvPr id="14" name="TextBox 13"/>
          <p:cNvSpPr txBox="1"/>
          <p:nvPr/>
        </p:nvSpPr>
        <p:spPr>
          <a:xfrm>
            <a:off x="3657600" y="2322493"/>
            <a:ext cx="2209800" cy="954107"/>
          </a:xfrm>
          <a:prstGeom prst="rect">
            <a:avLst/>
          </a:prstGeom>
          <a:noFill/>
        </p:spPr>
        <p:txBody>
          <a:bodyPr wrap="square" rtlCol="0">
            <a:spAutoFit/>
          </a:bodyPr>
          <a:lstStyle/>
          <a:p>
            <a:r>
              <a:rPr lang="en-US" sz="2800" dirty="0" smtClean="0">
                <a:solidFill>
                  <a:srgbClr val="0000FF"/>
                </a:solidFill>
              </a:rPr>
              <a:t>is comparable to </a:t>
            </a:r>
            <a:endParaRPr lang="en-US" sz="2800" dirty="0">
              <a:solidFill>
                <a:srgbClr val="0000FF"/>
              </a:solidFill>
            </a:endParaRPr>
          </a:p>
        </p:txBody>
      </p:sp>
      <p:graphicFrame>
        <p:nvGraphicFramePr>
          <p:cNvPr id="96267" name="Object 11"/>
          <p:cNvGraphicFramePr>
            <a:graphicFrameLocks noChangeAspect="1"/>
          </p:cNvGraphicFramePr>
          <p:nvPr/>
        </p:nvGraphicFramePr>
        <p:xfrm>
          <a:off x="5334000" y="1828800"/>
          <a:ext cx="3200400" cy="1752600"/>
        </p:xfrm>
        <a:graphic>
          <a:graphicData uri="http://schemas.openxmlformats.org/presentationml/2006/ole">
            <p:oleObj spid="_x0000_s96267" name="Visio" r:id="rId8" imgW="2056410" imgH="1232517" progId="Visio.Drawing.11">
              <p:embed/>
            </p:oleObj>
          </a:graphicData>
        </a:graphic>
      </p:graphicFrame>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6267"/>
                                        </p:tgtEl>
                                        <p:attrNameLst>
                                          <p:attrName>style.visibility</p:attrName>
                                        </p:attrNameLst>
                                      </p:cBhvr>
                                      <p:to>
                                        <p:strVal val="visible"/>
                                      </p:to>
                                    </p:set>
                                    <p:animEffect transition="in" filter="box(in)">
                                      <p:cBhvr>
                                        <p:cTn id="12" dur="500"/>
                                        <p:tgtEl>
                                          <p:spTgt spid="9626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ox(i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6026"/>
                                        </p:tgtEl>
                                        <p:attrNameLst>
                                          <p:attrName>style.visibility</p:attrName>
                                        </p:attrNameLst>
                                      </p:cBhvr>
                                      <p:to>
                                        <p:strVal val="visible"/>
                                      </p:to>
                                    </p:set>
                                    <p:animEffect transition="in" filter="box(in)">
                                      <p:cBhvr>
                                        <p:cTn id="22" dur="500"/>
                                        <p:tgtEl>
                                          <p:spTgt spid="8602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in)">
                                      <p:cBhvr>
                                        <p:cTn id="32" dur="500"/>
                                        <p:tgtEl>
                                          <p:spTgt spid="13"/>
                                        </p:tgtEl>
                                      </p:cBhvr>
                                    </p:animEffect>
                                  </p:childTnLst>
                                </p:cTn>
                              </p:par>
                              <p:par>
                                <p:cTn id="33" presetID="4" presetClass="entr" presetSubtype="16" fill="hold" nodeType="withEffect">
                                  <p:stCondLst>
                                    <p:cond delay="0"/>
                                  </p:stCondLst>
                                  <p:childTnLst>
                                    <p:set>
                                      <p:cBhvr>
                                        <p:cTn id="34" dur="1" fill="hold">
                                          <p:stCondLst>
                                            <p:cond delay="0"/>
                                          </p:stCondLst>
                                        </p:cTn>
                                        <p:tgtEl>
                                          <p:spTgt spid="96264"/>
                                        </p:tgtEl>
                                        <p:attrNameLst>
                                          <p:attrName>style.visibility</p:attrName>
                                        </p:attrNameLst>
                                      </p:cBhvr>
                                      <p:to>
                                        <p:strVal val="visible"/>
                                      </p:to>
                                    </p:set>
                                    <p:animEffect transition="in" filter="box(in)">
                                      <p:cBhvr>
                                        <p:cTn id="35" dur="500"/>
                                        <p:tgtEl>
                                          <p:spTgt spid="96264"/>
                                        </p:tgtEl>
                                      </p:cBhvr>
                                    </p:animEffect>
                                  </p:childTnLst>
                                </p:cTn>
                              </p:par>
                              <p:par>
                                <p:cTn id="36" presetID="4" presetClass="entr" presetSubtype="16" fill="hold" nodeType="with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box(in)">
                                      <p:cBhvr>
                                        <p:cTn id="38"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RECIPROCITY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77500" lnSpcReduction="20000"/>
          </a:bodyPr>
          <a:lstStyle/>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3600" dirty="0" smtClean="0">
                <a:solidFill>
                  <a:srgbClr val="0000FF"/>
                </a:solidFill>
              </a:rPr>
              <a:t>Applying proportion, </a:t>
            </a: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96265" name="Object 9"/>
          <p:cNvGraphicFramePr>
            <a:graphicFrameLocks noChangeAspect="1"/>
          </p:cNvGraphicFramePr>
          <p:nvPr/>
        </p:nvGraphicFramePr>
        <p:xfrm>
          <a:off x="0" y="1371600"/>
          <a:ext cx="3733800" cy="1752600"/>
        </p:xfrm>
        <a:graphic>
          <a:graphicData uri="http://schemas.openxmlformats.org/presentationml/2006/ole">
            <p:oleObj spid="_x0000_s132100" name="Visio" r:id="rId5" imgW="1850175" imgH="1229547" progId="Visio.Drawing.11">
              <p:embed/>
            </p:oleObj>
          </a:graphicData>
        </a:graphic>
      </p:graphicFrame>
      <p:sp>
        <p:nvSpPr>
          <p:cNvPr id="14" name="TextBox 13"/>
          <p:cNvSpPr txBox="1"/>
          <p:nvPr/>
        </p:nvSpPr>
        <p:spPr>
          <a:xfrm>
            <a:off x="3657600" y="2017693"/>
            <a:ext cx="2209800" cy="954107"/>
          </a:xfrm>
          <a:prstGeom prst="rect">
            <a:avLst/>
          </a:prstGeom>
          <a:noFill/>
        </p:spPr>
        <p:txBody>
          <a:bodyPr wrap="square" rtlCol="0">
            <a:spAutoFit/>
          </a:bodyPr>
          <a:lstStyle/>
          <a:p>
            <a:r>
              <a:rPr lang="en-US" sz="2800" dirty="0" smtClean="0">
                <a:solidFill>
                  <a:srgbClr val="0000FF"/>
                </a:solidFill>
              </a:rPr>
              <a:t>is comparable to circuit B</a:t>
            </a:r>
            <a:endParaRPr lang="en-US" sz="2800" dirty="0">
              <a:solidFill>
                <a:srgbClr val="0000FF"/>
              </a:solidFill>
            </a:endParaRPr>
          </a:p>
        </p:txBody>
      </p:sp>
      <p:graphicFrame>
        <p:nvGraphicFramePr>
          <p:cNvPr id="96267" name="Object 11"/>
          <p:cNvGraphicFramePr>
            <a:graphicFrameLocks noChangeAspect="1"/>
          </p:cNvGraphicFramePr>
          <p:nvPr/>
        </p:nvGraphicFramePr>
        <p:xfrm>
          <a:off x="5257800" y="1371600"/>
          <a:ext cx="3886200" cy="1905000"/>
        </p:xfrm>
        <a:graphic>
          <a:graphicData uri="http://schemas.openxmlformats.org/presentationml/2006/ole">
            <p:oleObj spid="_x0000_s132101" name="Visio" r:id="rId6" imgW="2056410" imgH="1232517" progId="Visio.Drawing.11">
              <p:embed/>
            </p:oleObj>
          </a:graphicData>
        </a:graphic>
      </p:graphicFrame>
      <p:sp>
        <p:nvSpPr>
          <p:cNvPr id="15" name="TextBox 14"/>
          <p:cNvSpPr txBox="1"/>
          <p:nvPr/>
        </p:nvSpPr>
        <p:spPr>
          <a:xfrm>
            <a:off x="2743200" y="3743980"/>
            <a:ext cx="5029200" cy="954107"/>
          </a:xfrm>
          <a:prstGeom prst="rect">
            <a:avLst/>
          </a:prstGeom>
          <a:noFill/>
        </p:spPr>
        <p:txBody>
          <a:bodyPr wrap="square" rtlCol="0">
            <a:spAutoFit/>
          </a:bodyPr>
          <a:lstStyle/>
          <a:p>
            <a:r>
              <a:rPr lang="en-US" sz="2800" dirty="0" smtClean="0">
                <a:solidFill>
                  <a:srgbClr val="0000FF"/>
                </a:solidFill>
              </a:rPr>
              <a:t>If       42V = I</a:t>
            </a:r>
            <a:r>
              <a:rPr lang="en-US" sz="2800" baseline="30000" dirty="0" smtClean="0">
                <a:solidFill>
                  <a:srgbClr val="0000FF"/>
                </a:solidFill>
              </a:rPr>
              <a:t>A</a:t>
            </a:r>
            <a:r>
              <a:rPr lang="en-US" sz="2800" dirty="0" smtClean="0">
                <a:solidFill>
                  <a:srgbClr val="0000FF"/>
                </a:solidFill>
              </a:rPr>
              <a:t> =2A, </a:t>
            </a:r>
          </a:p>
          <a:p>
            <a:r>
              <a:rPr lang="en-US" sz="2800" dirty="0" smtClean="0">
                <a:solidFill>
                  <a:srgbClr val="0000FF"/>
                </a:solidFill>
              </a:rPr>
              <a:t>Then 35V =(35*2)/42=5/3A</a:t>
            </a:r>
            <a:endParaRPr lang="en-US" sz="2800" dirty="0">
              <a:solidFill>
                <a:srgbClr val="0000FF"/>
              </a:solidFill>
            </a:endParaRPr>
          </a:p>
        </p:txBody>
      </p:sp>
      <p:graphicFrame>
        <p:nvGraphicFramePr>
          <p:cNvPr id="132102" name="Object 9"/>
          <p:cNvGraphicFramePr>
            <a:graphicFrameLocks noChangeAspect="1"/>
          </p:cNvGraphicFramePr>
          <p:nvPr/>
        </p:nvGraphicFramePr>
        <p:xfrm>
          <a:off x="152400" y="4876800"/>
          <a:ext cx="3733800" cy="1752600"/>
        </p:xfrm>
        <a:graphic>
          <a:graphicData uri="http://schemas.openxmlformats.org/presentationml/2006/ole">
            <p:oleObj spid="_x0000_s132102" name="Visio" r:id="rId7" imgW="1850175" imgH="1229547" progId="Visio.Drawing.11">
              <p:embed/>
            </p:oleObj>
          </a:graphicData>
        </a:graphic>
      </p:graphicFrame>
      <p:graphicFrame>
        <p:nvGraphicFramePr>
          <p:cNvPr id="132103" name="Object 7"/>
          <p:cNvGraphicFramePr>
            <a:graphicFrameLocks noChangeAspect="1"/>
          </p:cNvGraphicFramePr>
          <p:nvPr/>
        </p:nvGraphicFramePr>
        <p:xfrm>
          <a:off x="76200" y="4572000"/>
          <a:ext cx="533400" cy="527050"/>
        </p:xfrm>
        <a:graphic>
          <a:graphicData uri="http://schemas.openxmlformats.org/presentationml/2006/ole">
            <p:oleObj spid="_x0000_s132103" name="Visio" r:id="rId8" imgW="237278" imgH="292338" progId="Visio.Drawing.11">
              <p:embed/>
            </p:oleObj>
          </a:graphicData>
        </a:graphic>
      </p:graphicFrame>
      <p:sp>
        <p:nvSpPr>
          <p:cNvPr id="21" name="TextBox 20"/>
          <p:cNvSpPr txBox="1"/>
          <p:nvPr/>
        </p:nvSpPr>
        <p:spPr>
          <a:xfrm>
            <a:off x="4038600" y="4734580"/>
            <a:ext cx="4038600" cy="523220"/>
          </a:xfrm>
          <a:prstGeom prst="rect">
            <a:avLst/>
          </a:prstGeom>
          <a:noFill/>
        </p:spPr>
        <p:txBody>
          <a:bodyPr wrap="square" rtlCol="0">
            <a:spAutoFit/>
          </a:bodyPr>
          <a:lstStyle/>
          <a:p>
            <a:r>
              <a:rPr lang="en-US" sz="2800" dirty="0" smtClean="0">
                <a:solidFill>
                  <a:srgbClr val="0000FF"/>
                </a:solidFill>
              </a:rPr>
              <a:t>Applying KVL,</a:t>
            </a:r>
          </a:p>
        </p:txBody>
      </p:sp>
      <p:graphicFrame>
        <p:nvGraphicFramePr>
          <p:cNvPr id="132104" name="Object 8"/>
          <p:cNvGraphicFramePr>
            <a:graphicFrameLocks noChangeAspect="1"/>
          </p:cNvGraphicFramePr>
          <p:nvPr/>
        </p:nvGraphicFramePr>
        <p:xfrm>
          <a:off x="4579938" y="5118100"/>
          <a:ext cx="2887662" cy="825500"/>
        </p:xfrm>
        <a:graphic>
          <a:graphicData uri="http://schemas.openxmlformats.org/presentationml/2006/ole">
            <p:oleObj spid="_x0000_s132104" name="Equation" r:id="rId9" imgW="2336760" imgH="825480" progId="Equation.3">
              <p:embed/>
            </p:oleObj>
          </a:graphicData>
        </a:graphic>
      </p:graphicFrame>
      <p:graphicFrame>
        <p:nvGraphicFramePr>
          <p:cNvPr id="132106" name="Object 10"/>
          <p:cNvGraphicFramePr>
            <a:graphicFrameLocks noChangeAspect="1"/>
          </p:cNvGraphicFramePr>
          <p:nvPr/>
        </p:nvGraphicFramePr>
        <p:xfrm>
          <a:off x="4114800" y="6019800"/>
          <a:ext cx="1828800" cy="381000"/>
        </p:xfrm>
        <a:graphic>
          <a:graphicData uri="http://schemas.openxmlformats.org/presentationml/2006/ole">
            <p:oleObj spid="_x0000_s132106" name="Equation" r:id="rId10" imgW="924547" imgH="209199" progId="Equation.3">
              <p:embed/>
            </p:oleObj>
          </a:graphicData>
        </a:graphic>
      </p:graphicFrame>
      <p:cxnSp>
        <p:nvCxnSpPr>
          <p:cNvPr id="16" name="Straight Arrow Connector 15">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a:hlinkClick r:id="" action="ppaction://hlinkshowjump?jump=nextslide"/>
          </p:cNvPr>
          <p:cNvCxnSpPr/>
          <p:nvPr/>
        </p:nvCxnSpPr>
        <p:spPr>
          <a:xfrm>
            <a:off x="6248400" y="690263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a:hlinkClick r:id="" action="ppaction://hlinkshowjump?jump=previousslide"/>
          </p:cNvPr>
          <p:cNvCxnSpPr/>
          <p:nvPr/>
        </p:nvCxnSpPr>
        <p:spPr>
          <a:xfrm rot="10800000">
            <a:off x="7010400" y="690263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6265"/>
                                        </p:tgtEl>
                                        <p:attrNameLst>
                                          <p:attrName>style.visibility</p:attrName>
                                        </p:attrNameLst>
                                      </p:cBhvr>
                                      <p:to>
                                        <p:strVal val="visible"/>
                                      </p:to>
                                    </p:set>
                                    <p:animEffect transition="in" filter="box(in)">
                                      <p:cBhvr>
                                        <p:cTn id="7" dur="500"/>
                                        <p:tgtEl>
                                          <p:spTgt spid="9626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6267"/>
                                        </p:tgtEl>
                                        <p:attrNameLst>
                                          <p:attrName>style.visibility</p:attrName>
                                        </p:attrNameLst>
                                      </p:cBhvr>
                                      <p:to>
                                        <p:strVal val="visible"/>
                                      </p:to>
                                    </p:set>
                                    <p:animEffect transition="in" filter="box(in)">
                                      <p:cBhvr>
                                        <p:cTn id="12" dur="500"/>
                                        <p:tgtEl>
                                          <p:spTgt spid="96267"/>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ox(i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ox(in)">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ox(i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32102"/>
                                        </p:tgtEl>
                                        <p:attrNameLst>
                                          <p:attrName>style.visibility</p:attrName>
                                        </p:attrNameLst>
                                      </p:cBhvr>
                                      <p:to>
                                        <p:strVal val="visible"/>
                                      </p:to>
                                    </p:set>
                                    <p:animEffect transition="in" filter="box(in)">
                                      <p:cBhvr>
                                        <p:cTn id="30" dur="500"/>
                                        <p:tgtEl>
                                          <p:spTgt spid="132102"/>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32103"/>
                                        </p:tgtEl>
                                        <p:attrNameLst>
                                          <p:attrName>style.visibility</p:attrName>
                                        </p:attrNameLst>
                                      </p:cBhvr>
                                      <p:to>
                                        <p:strVal val="visible"/>
                                      </p:to>
                                    </p:set>
                                    <p:animEffect transition="in" filter="box(in)">
                                      <p:cBhvr>
                                        <p:cTn id="35" dur="500"/>
                                        <p:tgtEl>
                                          <p:spTgt spid="132103"/>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ox(i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132104"/>
                                        </p:tgtEl>
                                        <p:attrNameLst>
                                          <p:attrName>style.visibility</p:attrName>
                                        </p:attrNameLst>
                                      </p:cBhvr>
                                      <p:to>
                                        <p:strVal val="visible"/>
                                      </p:to>
                                    </p:set>
                                    <p:animEffect transition="in" filter="box(in)">
                                      <p:cBhvr>
                                        <p:cTn id="45" dur="500"/>
                                        <p:tgtEl>
                                          <p:spTgt spid="132104"/>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132106"/>
                                        </p:tgtEl>
                                        <p:attrNameLst>
                                          <p:attrName>style.visibility</p:attrName>
                                        </p:attrNameLst>
                                      </p:cBhvr>
                                      <p:to>
                                        <p:strVal val="visible"/>
                                      </p:to>
                                    </p:set>
                                    <p:animEffect transition="in" filter="box(in)">
                                      <p:cBhvr>
                                        <p:cTn id="50" dur="500"/>
                                        <p:tgtEl>
                                          <p:spTgt spid="132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RECIPROCITY THEOREM</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85000" lnSpcReduction="20000"/>
          </a:bodyPr>
          <a:lstStyle/>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33128" name="Object 6"/>
          <p:cNvGraphicFramePr>
            <a:graphicFrameLocks noChangeAspect="1"/>
          </p:cNvGraphicFramePr>
          <p:nvPr/>
        </p:nvGraphicFramePr>
        <p:xfrm>
          <a:off x="3314700" y="1676400"/>
          <a:ext cx="2552700" cy="609600"/>
        </p:xfrm>
        <a:graphic>
          <a:graphicData uri="http://schemas.openxmlformats.org/presentationml/2006/ole">
            <p:oleObj spid="_x0000_s134146" name="Equation" r:id="rId5" imgW="1460160" imgH="419040" progId="Equation.3">
              <p:embed/>
            </p:oleObj>
          </a:graphicData>
        </a:graphic>
      </p:graphicFrame>
      <p:graphicFrame>
        <p:nvGraphicFramePr>
          <p:cNvPr id="133129" name="Object 7"/>
          <p:cNvGraphicFramePr>
            <a:graphicFrameLocks noChangeAspect="1"/>
          </p:cNvGraphicFramePr>
          <p:nvPr/>
        </p:nvGraphicFramePr>
        <p:xfrm>
          <a:off x="3733800" y="2438400"/>
          <a:ext cx="2806700" cy="457200"/>
        </p:xfrm>
        <a:graphic>
          <a:graphicData uri="http://schemas.openxmlformats.org/presentationml/2006/ole">
            <p:oleObj spid="_x0000_s134147" name="Equation" r:id="rId6" imgW="1726920" imgH="317160" progId="Equation.3">
              <p:embed/>
            </p:oleObj>
          </a:graphicData>
        </a:graphic>
      </p:graphicFrame>
      <p:cxnSp>
        <p:nvCxnSpPr>
          <p:cNvPr id="8" name="Straight Arrow Connector 7">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128"/>
                                        </p:tgtEl>
                                        <p:attrNameLst>
                                          <p:attrName>style.visibility</p:attrName>
                                        </p:attrNameLst>
                                      </p:cBhvr>
                                      <p:to>
                                        <p:strVal val="visible"/>
                                      </p:to>
                                    </p:set>
                                    <p:animEffect transition="in" filter="box(in)">
                                      <p:cBhvr>
                                        <p:cTn id="7" dur="500"/>
                                        <p:tgtEl>
                                          <p:spTgt spid="1331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3129"/>
                                        </p:tgtEl>
                                        <p:attrNameLst>
                                          <p:attrName>style.visibility</p:attrName>
                                        </p:attrNameLst>
                                      </p:cBhvr>
                                      <p:to>
                                        <p:strVal val="visible"/>
                                      </p:to>
                                    </p:set>
                                    <p:animEffect transition="in" filter="box(in)">
                                      <p:cBhvr>
                                        <p:cTn id="12" dur="500"/>
                                        <p:tgtEl>
                                          <p:spTgt spid="133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Group Assignment  3</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Use Norton’s theorem to find the current in the 2</a:t>
            </a:r>
            <a:r>
              <a:rPr lang="el-GR" sz="2800" dirty="0" smtClean="0">
                <a:solidFill>
                  <a:schemeClr val="tx1"/>
                </a:solidFill>
              </a:rPr>
              <a:t>Ω</a:t>
            </a:r>
            <a:r>
              <a:rPr lang="en-US" sz="2800" dirty="0" smtClean="0">
                <a:solidFill>
                  <a:schemeClr val="tx1"/>
                </a:solidFill>
              </a:rPr>
              <a:t> resistor  connected between </a:t>
            </a:r>
            <a:r>
              <a:rPr lang="en-US" sz="2800" i="1" dirty="0" smtClean="0">
                <a:solidFill>
                  <a:schemeClr val="tx1"/>
                </a:solidFill>
              </a:rPr>
              <a:t>e</a:t>
            </a:r>
            <a:r>
              <a:rPr lang="en-US" sz="2800" dirty="0" smtClean="0">
                <a:solidFill>
                  <a:schemeClr val="tx1"/>
                </a:solidFill>
              </a:rPr>
              <a:t> and </a:t>
            </a:r>
            <a:r>
              <a:rPr lang="en-US" sz="2800" i="1" dirty="0" smtClean="0">
                <a:solidFill>
                  <a:schemeClr val="tx1"/>
                </a:solidFill>
              </a:rPr>
              <a:t>f</a:t>
            </a:r>
            <a:r>
              <a:rPr lang="en-US" sz="2800" dirty="0" smtClean="0">
                <a:solidFill>
                  <a:schemeClr val="tx1"/>
                </a:solidFill>
              </a:rPr>
              <a:t> in the circuit below.</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rgbClr val="0000FF"/>
                </a:solidFill>
              </a:rPr>
              <a:t>Submission date: </a:t>
            </a:r>
            <a:r>
              <a:rPr lang="en-US" sz="2800" dirty="0" smtClean="0">
                <a:solidFill>
                  <a:schemeClr val="tx1"/>
                </a:solidFill>
              </a:rPr>
              <a:t>God willing a week today </a:t>
            </a:r>
          </a:p>
          <a:p>
            <a:pPr algn="just"/>
            <a:r>
              <a:rPr lang="en-US" sz="2800" dirty="0" smtClean="0">
                <a:solidFill>
                  <a:srgbClr val="0000FF"/>
                </a:solidFill>
              </a:rPr>
              <a:t>Submission time: </a:t>
            </a:r>
            <a:r>
              <a:rPr lang="en-US" sz="2800" dirty="0" smtClean="0">
                <a:solidFill>
                  <a:schemeClr val="tx1"/>
                </a:solidFill>
              </a:rPr>
              <a:t>Before lecture starts</a:t>
            </a:r>
          </a:p>
          <a:p>
            <a:pPr algn="just"/>
            <a:r>
              <a:rPr lang="en-US" sz="2800" dirty="0" smtClean="0">
                <a:solidFill>
                  <a:srgbClr val="0000FF"/>
                </a:solidFill>
              </a:rPr>
              <a:t>Where to submit: </a:t>
            </a:r>
            <a:r>
              <a:rPr lang="en-US" sz="2800" dirty="0" smtClean="0">
                <a:solidFill>
                  <a:schemeClr val="tx1"/>
                </a:solidFill>
              </a:rPr>
              <a:t>Electrical Engineering office</a:t>
            </a:r>
          </a:p>
          <a:p>
            <a:pPr algn="just"/>
            <a:endParaRPr lang="en-US" sz="2800" dirty="0" smtClean="0">
              <a:solidFill>
                <a:srgbClr val="0000FF"/>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8067" name="Object 3"/>
          <p:cNvGraphicFramePr>
            <a:graphicFrameLocks noChangeAspect="1"/>
          </p:cNvGraphicFramePr>
          <p:nvPr/>
        </p:nvGraphicFramePr>
        <p:xfrm>
          <a:off x="1511299" y="2286000"/>
          <a:ext cx="6489701" cy="2819400"/>
        </p:xfrm>
        <a:graphic>
          <a:graphicData uri="http://schemas.openxmlformats.org/presentationml/2006/ole">
            <p:oleObj spid="_x0000_s168962" name="Visio" r:id="rId5" imgW="5207925" imgH="1706666" progId="Visio.Drawing.11">
              <p:embed/>
            </p:oleObj>
          </a:graphicData>
        </a:graphic>
      </p:graphicFrame>
      <p:cxnSp>
        <p:nvCxnSpPr>
          <p:cNvPr id="9" name="Straight Arrow Connector 8">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CIRCUIT TERMINOLOGIES </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a:bodyPr>
          <a:lstStyle/>
          <a:p>
            <a:pPr algn="just">
              <a:buFont typeface="Wingdings" pitchFamily="2" charset="2"/>
              <a:buChar char="v"/>
            </a:pPr>
            <a:r>
              <a:rPr lang="en-US" sz="2800" dirty="0" smtClean="0">
                <a:solidFill>
                  <a:srgbClr val="0000FF"/>
                </a:solidFill>
              </a:rPr>
              <a:t> Node (Junction) </a:t>
            </a:r>
            <a:r>
              <a:rPr lang="en-US" sz="2800" dirty="0" smtClean="0">
                <a:solidFill>
                  <a:schemeClr val="tx1"/>
                </a:solidFill>
              </a:rPr>
              <a:t>–A point where currents split or come  </a:t>
            </a:r>
          </a:p>
          <a:p>
            <a:pPr algn="just"/>
            <a:r>
              <a:rPr lang="en-US" sz="2800" dirty="0" smtClean="0">
                <a:solidFill>
                  <a:schemeClr val="tx1"/>
                </a:solidFill>
              </a:rPr>
              <a:t>                   together  [ points c, d, e and f]</a:t>
            </a:r>
          </a:p>
          <a:p>
            <a:pPr algn="just">
              <a:buFont typeface="Wingdings" pitchFamily="2" charset="2"/>
              <a:buChar char="v"/>
            </a:pPr>
            <a:r>
              <a:rPr lang="en-US" sz="2800" dirty="0" smtClean="0">
                <a:solidFill>
                  <a:srgbClr val="0000FF"/>
                </a:solidFill>
              </a:rPr>
              <a:t>Path </a:t>
            </a:r>
            <a:r>
              <a:rPr lang="en-US" sz="2800" dirty="0" smtClean="0">
                <a:solidFill>
                  <a:schemeClr val="tx1"/>
                </a:solidFill>
              </a:rPr>
              <a:t>– Any connection where current flows [</a:t>
            </a:r>
            <a:r>
              <a:rPr lang="en-US" sz="2800" dirty="0" err="1" smtClean="0">
                <a:solidFill>
                  <a:schemeClr val="tx1"/>
                </a:solidFill>
              </a:rPr>
              <a:t>eg</a:t>
            </a:r>
            <a:r>
              <a:rPr lang="en-US" sz="2800" dirty="0" smtClean="0">
                <a:solidFill>
                  <a:schemeClr val="tx1"/>
                </a:solidFill>
              </a:rPr>
              <a:t> </a:t>
            </a:r>
            <a:r>
              <a:rPr lang="en-US" sz="2800" dirty="0" err="1" smtClean="0">
                <a:solidFill>
                  <a:schemeClr val="tx1"/>
                </a:solidFill>
              </a:rPr>
              <a:t>bc</a:t>
            </a:r>
            <a:r>
              <a:rPr lang="en-US" sz="2800" dirty="0" smtClean="0">
                <a:solidFill>
                  <a:schemeClr val="tx1"/>
                </a:solidFill>
              </a:rPr>
              <a:t>, be, </a:t>
            </a:r>
          </a:p>
          <a:p>
            <a:pPr algn="just"/>
            <a:r>
              <a:rPr lang="en-US" sz="2800" dirty="0" smtClean="0">
                <a:solidFill>
                  <a:schemeClr val="tx1"/>
                </a:solidFill>
              </a:rPr>
              <a:t>                </a:t>
            </a:r>
            <a:r>
              <a:rPr lang="en-US" sz="2800" dirty="0" err="1" smtClean="0">
                <a:solidFill>
                  <a:schemeClr val="tx1"/>
                </a:solidFill>
              </a:rPr>
              <a:t>fa</a:t>
            </a:r>
            <a:r>
              <a:rPr lang="en-US" sz="2800" dirty="0" smtClean="0">
                <a:solidFill>
                  <a:schemeClr val="tx1"/>
                </a:solidFill>
              </a:rPr>
              <a:t>]</a:t>
            </a:r>
          </a:p>
          <a:p>
            <a:pPr algn="just"/>
            <a:endParaRPr lang="en-US" sz="1800" dirty="0" smtClean="0">
              <a:solidFill>
                <a:srgbClr val="0000FF"/>
              </a:solidFill>
            </a:endParaRPr>
          </a:p>
          <a:p>
            <a:pPr algn="just"/>
            <a:endParaRPr lang="en-US" sz="1800" dirty="0">
              <a:solidFill>
                <a:srgbClr val="0000FF"/>
              </a:solidFill>
            </a:endParaRPr>
          </a:p>
          <a:p>
            <a:pPr algn="just"/>
            <a:endParaRPr lang="en-US" sz="1800" dirty="0" smtClean="0">
              <a:solidFill>
                <a:srgbClr val="0000FF"/>
              </a:solidFill>
            </a:endParaRPr>
          </a:p>
          <a:p>
            <a:pPr algn="just"/>
            <a:endParaRPr lang="en-US" sz="1800" dirty="0" smtClean="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a:solidFill>
                <a:srgbClr val="0000FF"/>
              </a:solidFill>
            </a:endParaRPr>
          </a:p>
          <a:p>
            <a:pPr algn="just">
              <a:buFont typeface="Wingdings" pitchFamily="2" charset="2"/>
              <a:buChar char="v"/>
            </a:pPr>
            <a:endParaRPr lang="en-US" sz="1800" dirty="0" smtClean="0">
              <a:solidFill>
                <a:srgbClr val="0000FF"/>
              </a:solidFill>
            </a:endParaRPr>
          </a:p>
          <a:p>
            <a:pPr algn="just"/>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20483" name="Object 3"/>
          <p:cNvGraphicFramePr>
            <a:graphicFrameLocks noChangeAspect="1"/>
          </p:cNvGraphicFramePr>
          <p:nvPr/>
        </p:nvGraphicFramePr>
        <p:xfrm>
          <a:off x="838200" y="3048000"/>
          <a:ext cx="7772400" cy="3048000"/>
        </p:xfrm>
        <a:graphic>
          <a:graphicData uri="http://schemas.openxmlformats.org/presentationml/2006/ole">
            <p:oleObj spid="_x0000_s20483" name="Visio" r:id="rId5" imgW="4630007" imgH="1588484"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0483"/>
                                        </p:tgtEl>
                                        <p:attrNameLst>
                                          <p:attrName>style.visibility</p:attrName>
                                        </p:attrNameLst>
                                      </p:cBhvr>
                                      <p:to>
                                        <p:strVal val="visible"/>
                                      </p:to>
                                    </p:set>
                                    <p:animEffect transition="in" filter="box(in)">
                                      <p:cBhvr>
                                        <p:cTn id="13" dur="500"/>
                                        <p:tgtEl>
                                          <p:spTgt spid="2048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ox(in)">
                                      <p:cBhvr>
                                        <p:cTn id="18" dur="500"/>
                                        <p:tgtEl>
                                          <p:spTgt spid="3">
                                            <p:txEl>
                                              <p:pRg st="2" end="2"/>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ox(in)">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Group Assignment  3</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Use Norton’s theorem to find the current in the 2</a:t>
            </a:r>
            <a:r>
              <a:rPr lang="el-GR" sz="2800" dirty="0" smtClean="0">
                <a:solidFill>
                  <a:schemeClr val="tx1"/>
                </a:solidFill>
              </a:rPr>
              <a:t>Ω</a:t>
            </a:r>
            <a:r>
              <a:rPr lang="en-US" sz="2800" dirty="0" smtClean="0">
                <a:solidFill>
                  <a:schemeClr val="tx1"/>
                </a:solidFill>
              </a:rPr>
              <a:t> resistor  connected between </a:t>
            </a:r>
            <a:r>
              <a:rPr lang="en-US" sz="2800" i="1" dirty="0" smtClean="0">
                <a:solidFill>
                  <a:schemeClr val="tx1"/>
                </a:solidFill>
              </a:rPr>
              <a:t>e</a:t>
            </a:r>
            <a:r>
              <a:rPr lang="en-US" sz="2800" dirty="0" smtClean="0">
                <a:solidFill>
                  <a:schemeClr val="tx1"/>
                </a:solidFill>
              </a:rPr>
              <a:t> and </a:t>
            </a:r>
            <a:r>
              <a:rPr lang="en-US" sz="2800" i="1" dirty="0" smtClean="0">
                <a:solidFill>
                  <a:schemeClr val="tx1"/>
                </a:solidFill>
              </a:rPr>
              <a:t>f</a:t>
            </a:r>
            <a:r>
              <a:rPr lang="en-US" sz="2800" dirty="0" smtClean="0">
                <a:solidFill>
                  <a:schemeClr val="tx1"/>
                </a:solidFill>
              </a:rPr>
              <a:t> in the circuit below.</a:t>
            </a: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rgbClr val="0000FF"/>
                </a:solidFill>
              </a:rPr>
              <a:t>Submission date: </a:t>
            </a:r>
            <a:r>
              <a:rPr lang="en-US" sz="2800" dirty="0" smtClean="0">
                <a:solidFill>
                  <a:schemeClr val="tx1"/>
                </a:solidFill>
              </a:rPr>
              <a:t>God willing a week today </a:t>
            </a:r>
          </a:p>
          <a:p>
            <a:pPr algn="just"/>
            <a:r>
              <a:rPr lang="en-US" sz="2800" dirty="0" smtClean="0">
                <a:solidFill>
                  <a:srgbClr val="0000FF"/>
                </a:solidFill>
              </a:rPr>
              <a:t>Submission time: </a:t>
            </a:r>
            <a:r>
              <a:rPr lang="en-US" sz="2800" dirty="0" smtClean="0">
                <a:solidFill>
                  <a:schemeClr val="tx1"/>
                </a:solidFill>
              </a:rPr>
              <a:t>Before lecture starts</a:t>
            </a:r>
          </a:p>
          <a:p>
            <a:pPr algn="just"/>
            <a:r>
              <a:rPr lang="en-US" sz="2800" dirty="0" smtClean="0">
                <a:solidFill>
                  <a:srgbClr val="0000FF"/>
                </a:solidFill>
              </a:rPr>
              <a:t>Where to submit: </a:t>
            </a:r>
            <a:r>
              <a:rPr lang="en-US" sz="2800" dirty="0" smtClean="0">
                <a:solidFill>
                  <a:schemeClr val="tx1"/>
                </a:solidFill>
              </a:rPr>
              <a:t>Electrical Engineering office</a:t>
            </a:r>
          </a:p>
          <a:p>
            <a:pPr algn="just"/>
            <a:endParaRPr lang="en-US" sz="2800" dirty="0" smtClean="0">
              <a:solidFill>
                <a:srgbClr val="0000FF"/>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8067" name="Object 3"/>
          <p:cNvGraphicFramePr>
            <a:graphicFrameLocks noChangeAspect="1"/>
          </p:cNvGraphicFramePr>
          <p:nvPr/>
        </p:nvGraphicFramePr>
        <p:xfrm>
          <a:off x="1511299" y="2286000"/>
          <a:ext cx="6489701" cy="2819400"/>
        </p:xfrm>
        <a:graphic>
          <a:graphicData uri="http://schemas.openxmlformats.org/presentationml/2006/ole">
            <p:oleObj spid="_x0000_s185346" name="Visio" r:id="rId5" imgW="5207925" imgH="1706666" progId="Visio.Drawing.11">
              <p:embed/>
            </p:oleObj>
          </a:graphicData>
        </a:graphic>
      </p:graphicFrame>
      <p:cxnSp>
        <p:nvCxnSpPr>
          <p:cNvPr id="9" name="Straight Arrow Connector 8">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DELTA-STAR TRANSFORMATION</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32500" lnSpcReduction="20000"/>
          </a:bodyPr>
          <a:lstStyle/>
          <a:p>
            <a:pPr marL="228600" indent="-228600" algn="just">
              <a:buFont typeface="Wingdings" pitchFamily="2" charset="2"/>
              <a:buChar char="v"/>
            </a:pPr>
            <a:r>
              <a:rPr lang="en-US" sz="8600" dirty="0" smtClean="0">
                <a:solidFill>
                  <a:srgbClr val="0000FF"/>
                </a:solidFill>
              </a:rPr>
              <a:t>The transformation is employed in situations where neither series nor parallel arrangements can be identified.</a:t>
            </a:r>
          </a:p>
          <a:p>
            <a:pPr marL="228600" indent="-228600" algn="just">
              <a:buFont typeface="Wingdings" pitchFamily="2" charset="2"/>
              <a:buChar char="v"/>
            </a:pPr>
            <a:r>
              <a:rPr lang="en-US" sz="8600" dirty="0" smtClean="0">
                <a:solidFill>
                  <a:srgbClr val="0000FF"/>
                </a:solidFill>
              </a:rPr>
              <a:t>An arrangement of three(3) resistors where one terminal of a resistor is connected to another resistor and the other terminal to a different resistor is a delta arrangement.</a:t>
            </a:r>
          </a:p>
          <a:p>
            <a:pPr marL="228600" indent="-228600" algn="just">
              <a:buFont typeface="Wingdings" pitchFamily="2" charset="2"/>
              <a:buChar char="v"/>
            </a:pP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33130" name="Object 10"/>
          <p:cNvGraphicFramePr>
            <a:graphicFrameLocks noChangeAspect="1"/>
          </p:cNvGraphicFramePr>
          <p:nvPr/>
        </p:nvGraphicFramePr>
        <p:xfrm>
          <a:off x="4800601" y="3657600"/>
          <a:ext cx="4038599" cy="2286000"/>
        </p:xfrm>
        <a:graphic>
          <a:graphicData uri="http://schemas.openxmlformats.org/presentationml/2006/ole">
            <p:oleObj spid="_x0000_s133130" name="Visio" r:id="rId5" imgW="2312583" imgH="1504340" progId="Visio.Drawing.11">
              <p:embed/>
            </p:oleObj>
          </a:graphicData>
        </a:graphic>
      </p:graphicFrame>
      <p:graphicFrame>
        <p:nvGraphicFramePr>
          <p:cNvPr id="133131" name="Object 11"/>
          <p:cNvGraphicFramePr>
            <a:graphicFrameLocks noChangeAspect="1"/>
          </p:cNvGraphicFramePr>
          <p:nvPr/>
        </p:nvGraphicFramePr>
        <p:xfrm>
          <a:off x="228600" y="3733800"/>
          <a:ext cx="4038600" cy="2286000"/>
        </p:xfrm>
        <a:graphic>
          <a:graphicData uri="http://schemas.openxmlformats.org/presentationml/2006/ole">
            <p:oleObj spid="_x0000_s133131" name="Visio" r:id="rId6" imgW="2312583" imgH="1504340" progId="Visio.Drawing.11">
              <p:embed/>
            </p:oleObj>
          </a:graphicData>
        </a:graphic>
      </p:graphicFrame>
      <p:cxnSp>
        <p:nvCxnSpPr>
          <p:cNvPr id="8" name="Straight Arrow Connector 7">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33130"/>
                                        </p:tgtEl>
                                        <p:attrNameLst>
                                          <p:attrName>style.visibility</p:attrName>
                                        </p:attrNameLst>
                                      </p:cBhvr>
                                      <p:to>
                                        <p:strVal val="visible"/>
                                      </p:to>
                                    </p:set>
                                    <p:animEffect transition="in" filter="box(in)">
                                      <p:cBhvr>
                                        <p:cTn id="15" dur="500"/>
                                        <p:tgtEl>
                                          <p:spTgt spid="13313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33131"/>
                                        </p:tgtEl>
                                        <p:attrNameLst>
                                          <p:attrName>style.visibility</p:attrName>
                                        </p:attrNameLst>
                                      </p:cBhvr>
                                      <p:to>
                                        <p:strVal val="visible"/>
                                      </p:to>
                                    </p:set>
                                    <p:animEffect transition="in" filter="box(in)">
                                      <p:cBhvr>
                                        <p:cTn id="20" dur="500"/>
                                        <p:tgtEl>
                                          <p:spTgt spid="133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DELTA-STAR TRANSFORMATION</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32500" lnSpcReduction="20000"/>
          </a:bodyPr>
          <a:lstStyle/>
          <a:p>
            <a:pPr marL="228600" indent="-228600" algn="just">
              <a:buFont typeface="Wingdings" pitchFamily="2" charset="2"/>
              <a:buChar char="v"/>
            </a:pPr>
            <a:r>
              <a:rPr lang="en-US" sz="8600" dirty="0" smtClean="0">
                <a:solidFill>
                  <a:srgbClr val="0000FF"/>
                </a:solidFill>
              </a:rPr>
              <a:t>An arrangement of three(3) resistors where all resistors have a common point of connection through one terminal of each resistor while the remaining terminals are unconnected or connected to elements other than the two other resistors is a star(</a:t>
            </a:r>
            <a:r>
              <a:rPr lang="en-US" sz="8600" dirty="0" err="1" smtClean="0">
                <a:solidFill>
                  <a:srgbClr val="0000FF"/>
                </a:solidFill>
              </a:rPr>
              <a:t>wye</a:t>
            </a:r>
            <a:r>
              <a:rPr lang="en-US" sz="8600" dirty="0" smtClean="0">
                <a:solidFill>
                  <a:srgbClr val="0000FF"/>
                </a:solidFill>
              </a:rPr>
              <a:t>) arrangement.</a:t>
            </a:r>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38244" name="Object 4"/>
          <p:cNvGraphicFramePr>
            <a:graphicFrameLocks noChangeAspect="1"/>
          </p:cNvGraphicFramePr>
          <p:nvPr/>
        </p:nvGraphicFramePr>
        <p:xfrm>
          <a:off x="76200" y="3124200"/>
          <a:ext cx="4724400" cy="3276600"/>
        </p:xfrm>
        <a:graphic>
          <a:graphicData uri="http://schemas.openxmlformats.org/presentationml/2006/ole">
            <p:oleObj spid="_x0000_s138244" name="Visio" r:id="rId5" imgW="1855304" imgH="1664950" progId="Visio.Drawing.11">
              <p:embed/>
            </p:oleObj>
          </a:graphicData>
        </a:graphic>
      </p:graphicFrame>
      <p:graphicFrame>
        <p:nvGraphicFramePr>
          <p:cNvPr id="138247" name="Object 7"/>
          <p:cNvGraphicFramePr>
            <a:graphicFrameLocks noChangeAspect="1"/>
          </p:cNvGraphicFramePr>
          <p:nvPr/>
        </p:nvGraphicFramePr>
        <p:xfrm>
          <a:off x="4572000" y="3352800"/>
          <a:ext cx="3505200" cy="2438400"/>
        </p:xfrm>
        <a:graphic>
          <a:graphicData uri="http://schemas.openxmlformats.org/presentationml/2006/ole">
            <p:oleObj spid="_x0000_s138247" name="Visio" r:id="rId6" imgW="1770272" imgH="877014" progId="Visio.Drawing.11">
              <p:embed/>
            </p:oleObj>
          </a:graphicData>
        </a:graphic>
      </p:graphicFrame>
      <p:cxnSp>
        <p:nvCxnSpPr>
          <p:cNvPr id="8" name="Straight Arrow Connector 7">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38244"/>
                                        </p:tgtEl>
                                        <p:attrNameLst>
                                          <p:attrName>style.visibility</p:attrName>
                                        </p:attrNameLst>
                                      </p:cBhvr>
                                      <p:to>
                                        <p:strVal val="visible"/>
                                      </p:to>
                                    </p:set>
                                    <p:animEffect transition="in" filter="box(in)">
                                      <p:cBhvr>
                                        <p:cTn id="10" dur="500"/>
                                        <p:tgtEl>
                                          <p:spTgt spid="13824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38247"/>
                                        </p:tgtEl>
                                        <p:attrNameLst>
                                          <p:attrName>style.visibility</p:attrName>
                                        </p:attrNameLst>
                                      </p:cBhvr>
                                      <p:to>
                                        <p:strVal val="visible"/>
                                      </p:to>
                                    </p:set>
                                    <p:animEffect transition="in" filter="box(in)">
                                      <p:cBhvr>
                                        <p:cTn id="15" dur="500"/>
                                        <p:tgtEl>
                                          <p:spTgt spid="13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DELTA-STAR TRANSFORMATION</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77500" lnSpcReduction="20000"/>
          </a:bodyPr>
          <a:lstStyle/>
          <a:p>
            <a:pPr marL="342900" indent="-342900" algn="just">
              <a:buFont typeface="Wingdings" pitchFamily="2" charset="2"/>
              <a:buChar char="v"/>
            </a:pPr>
            <a:r>
              <a:rPr lang="en-US" sz="4000" dirty="0" smtClean="0">
                <a:solidFill>
                  <a:srgbClr val="0000FF"/>
                </a:solidFill>
              </a:rPr>
              <a:t>A delta arrangement can be changed to star and vice versa using the following relations:</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39268" name="Object 4"/>
          <p:cNvGraphicFramePr>
            <a:graphicFrameLocks noChangeAspect="1"/>
          </p:cNvGraphicFramePr>
          <p:nvPr/>
        </p:nvGraphicFramePr>
        <p:xfrm>
          <a:off x="304800" y="2286000"/>
          <a:ext cx="4953000" cy="3810000"/>
        </p:xfrm>
        <a:graphic>
          <a:graphicData uri="http://schemas.openxmlformats.org/presentationml/2006/ole">
            <p:oleObj spid="_x0000_s139268" name="Visio" r:id="rId5" imgW="2312583" imgH="1504340" progId="Visio.Drawing.11">
              <p:embed/>
            </p:oleObj>
          </a:graphicData>
        </a:graphic>
      </p:graphicFrame>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39280" name="Object 16"/>
          <p:cNvGraphicFramePr>
            <a:graphicFrameLocks noChangeAspect="1"/>
          </p:cNvGraphicFramePr>
          <p:nvPr/>
        </p:nvGraphicFramePr>
        <p:xfrm>
          <a:off x="5181600" y="2286001"/>
          <a:ext cx="3276600" cy="1142999"/>
        </p:xfrm>
        <a:graphic>
          <a:graphicData uri="http://schemas.openxmlformats.org/presentationml/2006/ole">
            <p:oleObj spid="_x0000_s139280" name="Equation" r:id="rId6" imgW="1154713" imgH="447757" progId="Equation.3">
              <p:embed/>
            </p:oleObj>
          </a:graphicData>
        </a:graphic>
      </p:graphicFrame>
      <p:graphicFrame>
        <p:nvGraphicFramePr>
          <p:cNvPr id="139281" name="Object 17"/>
          <p:cNvGraphicFramePr>
            <a:graphicFrameLocks noChangeAspect="1"/>
          </p:cNvGraphicFramePr>
          <p:nvPr/>
        </p:nvGraphicFramePr>
        <p:xfrm>
          <a:off x="5181600" y="3586163"/>
          <a:ext cx="3429000" cy="1138237"/>
        </p:xfrm>
        <a:graphic>
          <a:graphicData uri="http://schemas.openxmlformats.org/presentationml/2006/ole">
            <p:oleObj spid="_x0000_s139281" name="Equation" r:id="rId7" imgW="1172739" imgH="447757" progId="Equation.3">
              <p:embed/>
            </p:oleObj>
          </a:graphicData>
        </a:graphic>
      </p:graphicFrame>
      <p:graphicFrame>
        <p:nvGraphicFramePr>
          <p:cNvPr id="139282" name="Object 18"/>
          <p:cNvGraphicFramePr>
            <a:graphicFrameLocks noChangeAspect="1"/>
          </p:cNvGraphicFramePr>
          <p:nvPr/>
        </p:nvGraphicFramePr>
        <p:xfrm>
          <a:off x="5181600" y="4724400"/>
          <a:ext cx="3505200" cy="1143000"/>
        </p:xfrm>
        <a:graphic>
          <a:graphicData uri="http://schemas.openxmlformats.org/presentationml/2006/ole">
            <p:oleObj spid="_x0000_s139282" name="Equation" r:id="rId8" imgW="1172739" imgH="447757" progId="Equation.3">
              <p:embed/>
            </p:oleObj>
          </a:graphicData>
        </a:graphic>
      </p:graphicFrame>
      <p:cxnSp>
        <p:nvCxnSpPr>
          <p:cNvPr id="14" name="Straight Arrow Connector 13">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39268"/>
                                        </p:tgtEl>
                                        <p:attrNameLst>
                                          <p:attrName>style.visibility</p:attrName>
                                        </p:attrNameLst>
                                      </p:cBhvr>
                                      <p:to>
                                        <p:strVal val="visible"/>
                                      </p:to>
                                    </p:set>
                                    <p:animEffect transition="in" filter="box(in)">
                                      <p:cBhvr>
                                        <p:cTn id="10" dur="500"/>
                                        <p:tgtEl>
                                          <p:spTgt spid="139268"/>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39280"/>
                                        </p:tgtEl>
                                        <p:attrNameLst>
                                          <p:attrName>style.visibility</p:attrName>
                                        </p:attrNameLst>
                                      </p:cBhvr>
                                      <p:to>
                                        <p:strVal val="visible"/>
                                      </p:to>
                                    </p:set>
                                    <p:animEffect transition="in" filter="box(in)">
                                      <p:cBhvr>
                                        <p:cTn id="15" dur="500"/>
                                        <p:tgtEl>
                                          <p:spTgt spid="13928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39281"/>
                                        </p:tgtEl>
                                        <p:attrNameLst>
                                          <p:attrName>style.visibility</p:attrName>
                                        </p:attrNameLst>
                                      </p:cBhvr>
                                      <p:to>
                                        <p:strVal val="visible"/>
                                      </p:to>
                                    </p:set>
                                    <p:animEffect transition="in" filter="box(in)">
                                      <p:cBhvr>
                                        <p:cTn id="20" dur="500"/>
                                        <p:tgtEl>
                                          <p:spTgt spid="139281"/>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39282"/>
                                        </p:tgtEl>
                                        <p:attrNameLst>
                                          <p:attrName>style.visibility</p:attrName>
                                        </p:attrNameLst>
                                      </p:cBhvr>
                                      <p:to>
                                        <p:strVal val="visible"/>
                                      </p:to>
                                    </p:set>
                                    <p:animEffect transition="in" filter="box(in)">
                                      <p:cBhvr>
                                        <p:cTn id="25" dur="500"/>
                                        <p:tgtEl>
                                          <p:spTgt spid="139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DELTA-STAR TRANSFORMATION</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92500" lnSpcReduction="20000"/>
          </a:bodyPr>
          <a:lstStyle/>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graphicFrame>
        <p:nvGraphicFramePr>
          <p:cNvPr id="139268" name="Object 4"/>
          <p:cNvGraphicFramePr>
            <a:graphicFrameLocks noChangeAspect="1"/>
          </p:cNvGraphicFramePr>
          <p:nvPr/>
        </p:nvGraphicFramePr>
        <p:xfrm>
          <a:off x="304800" y="1371600"/>
          <a:ext cx="4953000" cy="3810000"/>
        </p:xfrm>
        <a:graphic>
          <a:graphicData uri="http://schemas.openxmlformats.org/presentationml/2006/ole">
            <p:oleObj spid="_x0000_s140290" name="Visio" r:id="rId5" imgW="2312583" imgH="1504340" progId="Visio.Drawing.11">
              <p:embed/>
            </p:oleObj>
          </a:graphicData>
        </a:graphic>
      </p:graphicFrame>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0294" name="Object 6"/>
          <p:cNvGraphicFramePr>
            <a:graphicFrameLocks noChangeAspect="1"/>
          </p:cNvGraphicFramePr>
          <p:nvPr/>
        </p:nvGraphicFramePr>
        <p:xfrm>
          <a:off x="5016500" y="1747838"/>
          <a:ext cx="3594100" cy="1147762"/>
        </p:xfrm>
        <a:graphic>
          <a:graphicData uri="http://schemas.openxmlformats.org/presentationml/2006/ole">
            <p:oleObj spid="_x0000_s140294" name="Equation" r:id="rId6" imgW="2705040" imgH="914400" progId="Equation.3">
              <p:embed/>
            </p:oleObj>
          </a:graphicData>
        </a:graphic>
      </p:graphicFrame>
      <p:graphicFrame>
        <p:nvGraphicFramePr>
          <p:cNvPr id="140295" name="Object 7"/>
          <p:cNvGraphicFramePr>
            <a:graphicFrameLocks noChangeAspect="1"/>
          </p:cNvGraphicFramePr>
          <p:nvPr/>
        </p:nvGraphicFramePr>
        <p:xfrm>
          <a:off x="4995863" y="3195638"/>
          <a:ext cx="3662362" cy="1147762"/>
        </p:xfrm>
        <a:graphic>
          <a:graphicData uri="http://schemas.openxmlformats.org/presentationml/2006/ole">
            <p:oleObj spid="_x0000_s140295" name="Equation" r:id="rId7" imgW="2755800" imgH="914400" progId="Equation.3">
              <p:embed/>
            </p:oleObj>
          </a:graphicData>
        </a:graphic>
      </p:graphicFrame>
      <p:graphicFrame>
        <p:nvGraphicFramePr>
          <p:cNvPr id="140296" name="Object 8"/>
          <p:cNvGraphicFramePr>
            <a:graphicFrameLocks noChangeAspect="1"/>
          </p:cNvGraphicFramePr>
          <p:nvPr/>
        </p:nvGraphicFramePr>
        <p:xfrm>
          <a:off x="4995863" y="4567238"/>
          <a:ext cx="3662362" cy="1147762"/>
        </p:xfrm>
        <a:graphic>
          <a:graphicData uri="http://schemas.openxmlformats.org/presentationml/2006/ole">
            <p:oleObj spid="_x0000_s140296" name="Equation" r:id="rId8" imgW="2755800" imgH="914400" progId="Equation.3">
              <p:embed/>
            </p:oleObj>
          </a:graphicData>
        </a:graphic>
      </p:graphicFrame>
      <p:sp>
        <p:nvSpPr>
          <p:cNvPr id="17" name="TextBox 16"/>
          <p:cNvSpPr txBox="1"/>
          <p:nvPr/>
        </p:nvSpPr>
        <p:spPr>
          <a:xfrm>
            <a:off x="609600" y="5486400"/>
            <a:ext cx="7239000" cy="954107"/>
          </a:xfrm>
          <a:prstGeom prst="rect">
            <a:avLst/>
          </a:prstGeom>
          <a:noFill/>
        </p:spPr>
        <p:txBody>
          <a:bodyPr wrap="square" rtlCol="0">
            <a:spAutoFit/>
          </a:bodyPr>
          <a:lstStyle/>
          <a:p>
            <a:r>
              <a:rPr lang="en-US" sz="2800" dirty="0" smtClean="0">
                <a:solidFill>
                  <a:srgbClr val="0000FF"/>
                </a:solidFill>
              </a:rPr>
              <a:t>When all values are the same, delta values are 3 times star values</a:t>
            </a:r>
            <a:endParaRPr lang="en-US" sz="2800" dirty="0">
              <a:solidFill>
                <a:srgbClr val="0000FF"/>
              </a:solidFill>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box(in)">
                                      <p:cBhvr>
                                        <p:cTn id="7" dur="500"/>
                                        <p:tgtEl>
                                          <p:spTgt spid="1402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0295"/>
                                        </p:tgtEl>
                                        <p:attrNameLst>
                                          <p:attrName>style.visibility</p:attrName>
                                        </p:attrNameLst>
                                      </p:cBhvr>
                                      <p:to>
                                        <p:strVal val="visible"/>
                                      </p:to>
                                    </p:set>
                                    <p:animEffect transition="in" filter="box(in)">
                                      <p:cBhvr>
                                        <p:cTn id="12" dur="500"/>
                                        <p:tgtEl>
                                          <p:spTgt spid="14029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0296"/>
                                        </p:tgtEl>
                                        <p:attrNameLst>
                                          <p:attrName>style.visibility</p:attrName>
                                        </p:attrNameLst>
                                      </p:cBhvr>
                                      <p:to>
                                        <p:strVal val="visible"/>
                                      </p:to>
                                    </p:set>
                                    <p:animEffect transition="in" filter="box(in)">
                                      <p:cBhvr>
                                        <p:cTn id="17" dur="500"/>
                                        <p:tgtEl>
                                          <p:spTgt spid="14029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DELTA-STAR TRANSFORMATION</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algn="just"/>
            <a:r>
              <a:rPr lang="en-US" sz="11200" dirty="0" smtClean="0">
                <a:solidFill>
                  <a:srgbClr val="0000FF"/>
                </a:solidFill>
              </a:rPr>
              <a:t>Example 1</a:t>
            </a:r>
          </a:p>
          <a:p>
            <a:pPr algn="just"/>
            <a:r>
              <a:rPr lang="en-US" sz="11200" dirty="0" smtClean="0">
                <a:solidFill>
                  <a:srgbClr val="0000FF"/>
                </a:solidFill>
              </a:rPr>
              <a:t>Determine the voltage V</a:t>
            </a:r>
            <a:r>
              <a:rPr lang="en-US" sz="11200" baseline="-25000" dirty="0" smtClean="0">
                <a:solidFill>
                  <a:srgbClr val="0000FF"/>
                </a:solidFill>
              </a:rPr>
              <a:t>0</a:t>
            </a:r>
            <a:r>
              <a:rPr lang="en-US" sz="11200" dirty="0" smtClean="0">
                <a:solidFill>
                  <a:srgbClr val="0000FF"/>
                </a:solidFill>
              </a:rPr>
              <a:t> across the 6</a:t>
            </a:r>
            <a:r>
              <a:rPr lang="el-GR" sz="11200" dirty="0" smtClean="0">
                <a:solidFill>
                  <a:srgbClr val="0000FF"/>
                </a:solidFill>
              </a:rPr>
              <a:t>Ω</a:t>
            </a:r>
            <a:r>
              <a:rPr lang="en-US" sz="11200" dirty="0" smtClean="0">
                <a:solidFill>
                  <a:srgbClr val="0000FF"/>
                </a:solidFill>
              </a:rPr>
              <a:t> resistor of the circuit below</a:t>
            </a: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r>
              <a:rPr lang="en-US" sz="11200" dirty="0" smtClean="0">
                <a:solidFill>
                  <a:srgbClr val="0000FF"/>
                </a:solidFill>
              </a:rPr>
              <a:t>Solution</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1318" name="Object 6"/>
          <p:cNvGraphicFramePr>
            <a:graphicFrameLocks noChangeAspect="1"/>
          </p:cNvGraphicFramePr>
          <p:nvPr/>
        </p:nvGraphicFramePr>
        <p:xfrm>
          <a:off x="1905000" y="2209800"/>
          <a:ext cx="5867400" cy="2209800"/>
        </p:xfrm>
        <a:graphic>
          <a:graphicData uri="http://schemas.openxmlformats.org/presentationml/2006/ole">
            <p:oleObj spid="_x0000_s141318" name="Visio" r:id="rId5" imgW="4397860" imgH="1793189" progId="Visio.Drawing.11">
              <p:embed/>
            </p:oleObj>
          </a:graphicData>
        </a:graphic>
      </p:graphicFrame>
      <p:graphicFrame>
        <p:nvGraphicFramePr>
          <p:cNvPr id="141319" name="Object 7"/>
          <p:cNvGraphicFramePr>
            <a:graphicFrameLocks noChangeAspect="1"/>
          </p:cNvGraphicFramePr>
          <p:nvPr/>
        </p:nvGraphicFramePr>
        <p:xfrm>
          <a:off x="1905000" y="4572000"/>
          <a:ext cx="3810000" cy="2133600"/>
        </p:xfrm>
        <a:graphic>
          <a:graphicData uri="http://schemas.openxmlformats.org/presentationml/2006/ole">
            <p:oleObj spid="_x0000_s141319" name="Visio" r:id="rId6" imgW="1803745" imgH="1569934" progId="Visio.Drawing.11">
              <p:embed/>
            </p:oleObj>
          </a:graphicData>
        </a:graphic>
      </p:graphicFrame>
      <p:graphicFrame>
        <p:nvGraphicFramePr>
          <p:cNvPr id="141320" name="Object 8"/>
          <p:cNvGraphicFramePr>
            <a:graphicFrameLocks noChangeAspect="1"/>
          </p:cNvGraphicFramePr>
          <p:nvPr/>
        </p:nvGraphicFramePr>
        <p:xfrm>
          <a:off x="5622925" y="5056187"/>
          <a:ext cx="3597275" cy="430213"/>
        </p:xfrm>
        <a:graphic>
          <a:graphicData uri="http://schemas.openxmlformats.org/presentationml/2006/ole">
            <p:oleObj spid="_x0000_s141320" name="Equation" r:id="rId7" imgW="3596807" imgH="429731" progId="Equation.3">
              <p:embed/>
            </p:oleObj>
          </a:graphicData>
        </a:graphic>
      </p:graphicFrame>
      <p:cxnSp>
        <p:nvCxnSpPr>
          <p:cNvPr id="13" name="Straight Arrow Connector 12">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ox(in)">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1319"/>
                                        </p:tgtEl>
                                        <p:attrNameLst>
                                          <p:attrName>style.visibility</p:attrName>
                                        </p:attrNameLst>
                                      </p:cBhvr>
                                      <p:to>
                                        <p:strVal val="visible"/>
                                      </p:to>
                                    </p:set>
                                    <p:animEffect transition="in" filter="box(in)">
                                      <p:cBhvr>
                                        <p:cTn id="12" dur="500"/>
                                        <p:tgtEl>
                                          <p:spTgt spid="14131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1320"/>
                                        </p:tgtEl>
                                        <p:attrNameLst>
                                          <p:attrName>style.visibility</p:attrName>
                                        </p:attrNameLst>
                                      </p:cBhvr>
                                      <p:to>
                                        <p:strVal val="visible"/>
                                      </p:to>
                                    </p:set>
                                    <p:animEffect transition="in" filter="box(in)">
                                      <p:cBhvr>
                                        <p:cTn id="17" dur="500"/>
                                        <p:tgtEl>
                                          <p:spTgt spid="14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DELTA-STAR TRANSFORMATION</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85000" lnSpcReduction="20000"/>
          </a:bodyPr>
          <a:lstStyle/>
          <a:p>
            <a:pPr algn="just"/>
            <a:endParaRPr lang="en-US" sz="36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2340" name="Object 4"/>
          <p:cNvGraphicFramePr>
            <a:graphicFrameLocks noChangeAspect="1"/>
          </p:cNvGraphicFramePr>
          <p:nvPr/>
        </p:nvGraphicFramePr>
        <p:xfrm>
          <a:off x="1981200" y="1295400"/>
          <a:ext cx="4876800" cy="2743200"/>
        </p:xfrm>
        <a:graphic>
          <a:graphicData uri="http://schemas.openxmlformats.org/presentationml/2006/ole">
            <p:oleObj spid="_x0000_s142340" name="Visio" r:id="rId5" imgW="1803745" imgH="1371802" progId="Visio.Drawing.11">
              <p:embed/>
            </p:oleObj>
          </a:graphicData>
        </a:graphic>
      </p:graphicFrame>
      <p:graphicFrame>
        <p:nvGraphicFramePr>
          <p:cNvPr id="142341" name="Object 5"/>
          <p:cNvGraphicFramePr>
            <a:graphicFrameLocks noChangeAspect="1"/>
          </p:cNvGraphicFramePr>
          <p:nvPr/>
        </p:nvGraphicFramePr>
        <p:xfrm>
          <a:off x="457200" y="3810000"/>
          <a:ext cx="6172200" cy="2971799"/>
        </p:xfrm>
        <a:graphic>
          <a:graphicData uri="http://schemas.openxmlformats.org/presentationml/2006/ole">
            <p:oleObj spid="_x0000_s142341" name="Visio" r:id="rId6" imgW="2814673" imgH="1670619" progId="Visio.Drawing.11">
              <p:embed/>
            </p:oleObj>
          </a:graphicData>
        </a:graphic>
      </p:graphicFrame>
      <p:graphicFrame>
        <p:nvGraphicFramePr>
          <p:cNvPr id="142342" name="Object 6"/>
          <p:cNvGraphicFramePr>
            <a:graphicFrameLocks noChangeAspect="1"/>
          </p:cNvGraphicFramePr>
          <p:nvPr/>
        </p:nvGraphicFramePr>
        <p:xfrm>
          <a:off x="5867400" y="4408487"/>
          <a:ext cx="3276600" cy="1077913"/>
        </p:xfrm>
        <a:graphic>
          <a:graphicData uri="http://schemas.openxmlformats.org/presentationml/2006/ole">
            <p:oleObj spid="_x0000_s142342" name="Equation" r:id="rId7" imgW="1363448" imgH="391877" progId="Equation.3">
              <p:embed/>
            </p:oleObj>
          </a:graphicData>
        </a:graphic>
      </p:graphicFrame>
      <p:cxnSp>
        <p:nvCxnSpPr>
          <p:cNvPr id="13" name="Straight Arrow Connector 12">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2340"/>
                                        </p:tgtEl>
                                        <p:attrNameLst>
                                          <p:attrName>style.visibility</p:attrName>
                                        </p:attrNameLst>
                                      </p:cBhvr>
                                      <p:to>
                                        <p:strVal val="visible"/>
                                      </p:to>
                                    </p:set>
                                    <p:animEffect transition="in" filter="box(in)">
                                      <p:cBhvr>
                                        <p:cTn id="7" dur="500"/>
                                        <p:tgtEl>
                                          <p:spTgt spid="14234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2341"/>
                                        </p:tgtEl>
                                        <p:attrNameLst>
                                          <p:attrName>style.visibility</p:attrName>
                                        </p:attrNameLst>
                                      </p:cBhvr>
                                      <p:to>
                                        <p:strVal val="visible"/>
                                      </p:to>
                                    </p:set>
                                    <p:animEffect transition="in" filter="box(in)">
                                      <p:cBhvr>
                                        <p:cTn id="12" dur="500"/>
                                        <p:tgtEl>
                                          <p:spTgt spid="14234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2342"/>
                                        </p:tgtEl>
                                        <p:attrNameLst>
                                          <p:attrName>style.visibility</p:attrName>
                                        </p:attrNameLst>
                                      </p:cBhvr>
                                      <p:to>
                                        <p:strVal val="visible"/>
                                      </p:to>
                                    </p:set>
                                    <p:animEffect transition="in" filter="box(in)">
                                      <p:cBhvr>
                                        <p:cTn id="17" dur="500"/>
                                        <p:tgtEl>
                                          <p:spTgt spid="142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458200" cy="990600"/>
          </a:xfrm>
        </p:spPr>
        <p:txBody>
          <a:bodyPr>
            <a:normAutofit fontScale="90000"/>
          </a:bodyPr>
          <a:lstStyle/>
          <a:p>
            <a:r>
              <a:rPr lang="en-US" dirty="0" smtClean="0">
                <a:latin typeface="+mn-lt"/>
              </a:rPr>
              <a:t/>
            </a:r>
            <a:br>
              <a:rPr lang="en-US" dirty="0" smtClean="0">
                <a:latin typeface="+mn-lt"/>
              </a:rPr>
            </a:br>
            <a:r>
              <a:rPr lang="en-US" dirty="0" smtClean="0">
                <a:latin typeface="+mn-lt"/>
              </a:rPr>
              <a:t>   </a:t>
            </a:r>
            <a:r>
              <a:rPr lang="en-US" dirty="0" smtClean="0">
                <a:solidFill>
                  <a:srgbClr val="0000FF"/>
                </a:solidFill>
                <a:latin typeface="+mn-lt"/>
              </a:rPr>
              <a:t> Group </a:t>
            </a:r>
            <a:r>
              <a:rPr lang="en-US" smtClean="0">
                <a:solidFill>
                  <a:srgbClr val="0000FF"/>
                </a:solidFill>
                <a:latin typeface="+mn-lt"/>
              </a:rPr>
              <a:t>Assignment 4</a:t>
            </a:r>
            <a:r>
              <a:rPr lang="en-US" dirty="0" smtClean="0">
                <a:solidFill>
                  <a:srgbClr val="0070C0"/>
                </a:solidFill>
              </a:rPr>
              <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381000" y="1295400"/>
            <a:ext cx="8458200" cy="5562600"/>
          </a:xfrm>
        </p:spPr>
        <p:txBody>
          <a:bodyPr>
            <a:normAutofit/>
          </a:bodyPr>
          <a:lstStyle/>
          <a:p>
            <a:pPr algn="just"/>
            <a:r>
              <a:rPr lang="en-US" sz="2800" dirty="0" smtClean="0">
                <a:solidFill>
                  <a:schemeClr val="tx1"/>
                </a:solidFill>
              </a:rPr>
              <a:t>Use Norton’s theorem to find the current in the 3</a:t>
            </a:r>
            <a:r>
              <a:rPr lang="el-GR" sz="2800" dirty="0" smtClean="0">
                <a:solidFill>
                  <a:schemeClr val="tx1"/>
                </a:solidFill>
              </a:rPr>
              <a:t>Ω</a:t>
            </a:r>
            <a:r>
              <a:rPr lang="en-US" sz="2800" dirty="0" smtClean="0">
                <a:solidFill>
                  <a:schemeClr val="tx1"/>
                </a:solidFill>
              </a:rPr>
              <a:t> resistor  connected between points  A and B of the circuit below.</a:t>
            </a: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chemeClr val="tx1"/>
                </a:solidFill>
              </a:rPr>
              <a:t>	</a:t>
            </a:r>
          </a:p>
          <a:p>
            <a:pPr algn="just"/>
            <a:endParaRPr lang="en-US" sz="2800" dirty="0" smtClean="0">
              <a:solidFill>
                <a:schemeClr val="tx1"/>
              </a:solidFill>
            </a:endParaRPr>
          </a:p>
          <a:p>
            <a:pPr algn="just"/>
            <a:endParaRPr lang="en-US" sz="2800" dirty="0" smtClean="0">
              <a:solidFill>
                <a:schemeClr val="tx1"/>
              </a:solidFill>
            </a:endParaRPr>
          </a:p>
          <a:p>
            <a:pPr algn="just"/>
            <a:r>
              <a:rPr lang="en-US" sz="2800" dirty="0" smtClean="0">
                <a:solidFill>
                  <a:srgbClr val="0000FF"/>
                </a:solidFill>
              </a:rPr>
              <a:t>Submission date: </a:t>
            </a:r>
            <a:r>
              <a:rPr lang="en-US" sz="2800" dirty="0" smtClean="0">
                <a:solidFill>
                  <a:schemeClr val="tx1"/>
                </a:solidFill>
              </a:rPr>
              <a:t>God willing a week today </a:t>
            </a:r>
          </a:p>
          <a:p>
            <a:pPr algn="just"/>
            <a:r>
              <a:rPr lang="en-US" sz="2800" dirty="0" smtClean="0">
                <a:solidFill>
                  <a:srgbClr val="0000FF"/>
                </a:solidFill>
              </a:rPr>
              <a:t>Submission time: </a:t>
            </a:r>
            <a:r>
              <a:rPr lang="en-US" sz="2800" dirty="0" smtClean="0">
                <a:solidFill>
                  <a:schemeClr val="tx1"/>
                </a:solidFill>
              </a:rPr>
              <a:t>Before lecture starts</a:t>
            </a:r>
          </a:p>
          <a:p>
            <a:pPr algn="just"/>
            <a:r>
              <a:rPr lang="en-US" sz="2800" dirty="0" smtClean="0">
                <a:solidFill>
                  <a:srgbClr val="0000FF"/>
                </a:solidFill>
              </a:rPr>
              <a:t>Where to submit: </a:t>
            </a:r>
            <a:r>
              <a:rPr lang="en-US" sz="2800" dirty="0" smtClean="0">
                <a:solidFill>
                  <a:schemeClr val="tx1"/>
                </a:solidFill>
              </a:rPr>
              <a:t>Electrical Engineering office</a:t>
            </a:r>
          </a:p>
          <a:p>
            <a:pPr algn="just"/>
            <a:endParaRPr lang="en-US" sz="2800" dirty="0" smtClean="0">
              <a:solidFill>
                <a:srgbClr val="0000FF"/>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chemeClr val="tx1"/>
              </a:solidFill>
            </a:endParaRPr>
          </a:p>
          <a:p>
            <a:pPr algn="just"/>
            <a:endParaRPr lang="en-US" sz="2800" dirty="0" smtClean="0">
              <a:solidFill>
                <a:srgbClr val="0000FF"/>
              </a:solidFill>
            </a:endParaRPr>
          </a:p>
          <a:p>
            <a:pPr algn="just"/>
            <a:endParaRPr lang="en-US" sz="2800" dirty="0" smtClean="0">
              <a:solidFill>
                <a:schemeClr val="tx1"/>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a:p>
            <a:pPr algn="r"/>
            <a:endParaRPr lang="en-US" sz="1800" dirty="0" smtClean="0">
              <a:solidFill>
                <a:srgbClr val="0000FF"/>
              </a:solidFill>
            </a:endParaRPr>
          </a:p>
          <a:p>
            <a:pPr algn="r"/>
            <a:endParaRPr lang="en-US" sz="1800" dirty="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9987" name="Object 3"/>
          <p:cNvGraphicFramePr>
            <a:graphicFrameLocks noChangeAspect="1"/>
          </p:cNvGraphicFramePr>
          <p:nvPr/>
        </p:nvGraphicFramePr>
        <p:xfrm>
          <a:off x="1447800" y="2057400"/>
          <a:ext cx="5638800" cy="3429000"/>
        </p:xfrm>
        <a:graphic>
          <a:graphicData uri="http://schemas.openxmlformats.org/presentationml/2006/ole">
            <p:oleObj spid="_x0000_s169987" name="Visio" r:id="rId5" imgW="2231917" imgH="2117651" progId="Visio.Drawing.11">
              <p:embed/>
            </p:oleObj>
          </a:graphicData>
        </a:graphic>
      </p:graphicFrame>
      <p:cxnSp>
        <p:nvCxnSpPr>
          <p:cNvPr id="9" name="Straight Arrow Connector 8">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fontScale="90000"/>
          </a:bodyPr>
          <a:lstStyle/>
          <a:p>
            <a:r>
              <a:rPr lang="en-US" dirty="0" smtClean="0">
                <a:solidFill>
                  <a:srgbClr val="0000FF"/>
                </a:solidFill>
                <a:latin typeface="+mn-lt"/>
              </a:rPr>
              <a:t>    </a:t>
            </a:r>
            <a:r>
              <a:rPr lang="en-US" dirty="0" smtClean="0">
                <a:solidFill>
                  <a:srgbClr val="0000FF"/>
                </a:solidFill>
              </a:rPr>
              <a:t>ALTERNATING CURRENT CIRCUITS </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buFont typeface="Wingdings" pitchFamily="2" charset="2"/>
              <a:buChar char="v"/>
            </a:pPr>
            <a:r>
              <a:rPr lang="en-US" sz="11200" dirty="0" smtClean="0">
                <a:solidFill>
                  <a:srgbClr val="0000FF"/>
                </a:solidFill>
              </a:rPr>
              <a:t>Alternating  current (AC) circuits are circuits with currents and voltages which are time-varying</a:t>
            </a:r>
          </a:p>
          <a:p>
            <a:pPr marL="344488" indent="-344488" algn="just"/>
            <a:endParaRPr lang="en-US" sz="11200" dirty="0" smtClean="0">
              <a:solidFill>
                <a:srgbClr val="0000FF"/>
              </a:solidFill>
            </a:endParaRPr>
          </a:p>
          <a:p>
            <a:pPr marL="344488" indent="-344488" algn="just">
              <a:buFont typeface="Wingdings" pitchFamily="2" charset="2"/>
              <a:buChar char="v"/>
            </a:pPr>
            <a:r>
              <a:rPr lang="en-US" sz="11200" dirty="0" smtClean="0">
                <a:solidFill>
                  <a:srgbClr val="0000FF"/>
                </a:solidFill>
              </a:rPr>
              <a:t>Examples of AC waveforms are:</a:t>
            </a:r>
          </a:p>
          <a:p>
            <a:pPr marL="344488" algn="just">
              <a:buFont typeface="Wingdings" pitchFamily="2" charset="2"/>
              <a:buChar char="q"/>
            </a:pPr>
            <a:r>
              <a:rPr lang="en-US" sz="11200" dirty="0" smtClean="0">
                <a:solidFill>
                  <a:srgbClr val="0000FF"/>
                </a:solidFill>
              </a:rPr>
              <a:t> Sine wave</a:t>
            </a:r>
          </a:p>
          <a:p>
            <a:pPr marL="344488" algn="just"/>
            <a:endParaRPr lang="en-US" sz="11200" dirty="0" smtClean="0">
              <a:solidFill>
                <a:srgbClr val="0000FF"/>
              </a:solidFill>
            </a:endParaRPr>
          </a:p>
          <a:p>
            <a:pPr marL="344488" algn="just"/>
            <a:endParaRPr lang="en-US" sz="11200" dirty="0" smtClean="0">
              <a:solidFill>
                <a:srgbClr val="0000FF"/>
              </a:solidFill>
            </a:endParaRPr>
          </a:p>
          <a:p>
            <a:pPr marL="344488" algn="just">
              <a:buFont typeface="Wingdings" pitchFamily="2" charset="2"/>
              <a:buChar char="q"/>
            </a:pPr>
            <a:r>
              <a:rPr lang="en-US" sz="11200" dirty="0" smtClean="0">
                <a:solidFill>
                  <a:srgbClr val="0000FF"/>
                </a:solidFill>
              </a:rPr>
              <a:t>Square wave</a:t>
            </a:r>
          </a:p>
          <a:p>
            <a:pPr marL="344488" algn="just"/>
            <a:endParaRPr lang="en-US" sz="11200" dirty="0" smtClean="0">
              <a:solidFill>
                <a:srgbClr val="0000FF"/>
              </a:solidFill>
            </a:endParaRPr>
          </a:p>
          <a:p>
            <a:pPr marL="344488" algn="just"/>
            <a:endParaRPr lang="en-US" sz="11200" dirty="0" smtClean="0">
              <a:solidFill>
                <a:srgbClr val="0000FF"/>
              </a:solidFill>
            </a:endParaRPr>
          </a:p>
          <a:p>
            <a:pPr marL="344488" algn="just">
              <a:buFont typeface="Wingdings" pitchFamily="2" charset="2"/>
              <a:buChar char="q"/>
            </a:pPr>
            <a:r>
              <a:rPr lang="en-US" sz="11200" dirty="0" smtClean="0">
                <a:solidFill>
                  <a:srgbClr val="0000FF"/>
                </a:solidFill>
              </a:rPr>
              <a:t>Triangular wave</a:t>
            </a: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65889" name="Picture 1"/>
          <p:cNvPicPr>
            <a:picLocks noChangeAspect="1" noChangeArrowheads="1"/>
          </p:cNvPicPr>
          <p:nvPr/>
        </p:nvPicPr>
        <p:blipFill>
          <a:blip r:embed="rId5"/>
          <a:srcRect/>
          <a:stretch>
            <a:fillRect/>
          </a:stretch>
        </p:blipFill>
        <p:spPr bwMode="auto">
          <a:xfrm>
            <a:off x="2895600" y="2895600"/>
            <a:ext cx="3038475" cy="1219200"/>
          </a:xfrm>
          <a:prstGeom prst="rect">
            <a:avLst/>
          </a:prstGeom>
          <a:noFill/>
          <a:ln w="9525">
            <a:noFill/>
            <a:miter lim="800000"/>
            <a:headEnd/>
            <a:tailEnd/>
          </a:ln>
          <a:effectLst/>
        </p:spPr>
      </p:pic>
      <p:graphicFrame>
        <p:nvGraphicFramePr>
          <p:cNvPr id="165891" name="Object 3"/>
          <p:cNvGraphicFramePr>
            <a:graphicFrameLocks noChangeAspect="1"/>
          </p:cNvGraphicFramePr>
          <p:nvPr/>
        </p:nvGraphicFramePr>
        <p:xfrm>
          <a:off x="3276600" y="3900487"/>
          <a:ext cx="2667000" cy="1585913"/>
        </p:xfrm>
        <a:graphic>
          <a:graphicData uri="http://schemas.openxmlformats.org/presentationml/2006/ole">
            <p:oleObj spid="_x0000_s165891" name="Visio" r:id="rId6" imgW="2134692" imgH="1586130" progId="Visio.Drawing.11">
              <p:embed/>
            </p:oleObj>
          </a:graphicData>
        </a:graphic>
      </p:graphicFrame>
      <p:cxnSp>
        <p:nvCxnSpPr>
          <p:cNvPr id="12" name="Straight Arrow Connector 11">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2">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65889"/>
                                        </p:tgtEl>
                                        <p:attrNameLst>
                                          <p:attrName>style.visibility</p:attrName>
                                        </p:attrNameLst>
                                      </p:cBhvr>
                                      <p:to>
                                        <p:strVal val="visible"/>
                                      </p:to>
                                    </p:set>
                                    <p:animEffect transition="in" filter="box(in)">
                                      <p:cBhvr>
                                        <p:cTn id="22" dur="500"/>
                                        <p:tgtEl>
                                          <p:spTgt spid="1658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65891"/>
                                        </p:tgtEl>
                                        <p:attrNameLst>
                                          <p:attrName>style.visibility</p:attrName>
                                        </p:attrNameLst>
                                      </p:cBhvr>
                                      <p:to>
                                        <p:strVal val="visible"/>
                                      </p:to>
                                    </p:set>
                                    <p:animEffect transition="in" filter="box(in)">
                                      <p:cBhvr>
                                        <p:cTn id="32" dur="500"/>
                                        <p:tgtEl>
                                          <p:spTgt spid="16589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ox(in)">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8153400" cy="990600"/>
          </a:xfrm>
        </p:spPr>
        <p:txBody>
          <a:bodyPr>
            <a:normAutofit/>
          </a:bodyPr>
          <a:lstStyle/>
          <a:p>
            <a:r>
              <a:rPr lang="en-US" dirty="0" smtClean="0">
                <a:solidFill>
                  <a:srgbClr val="0000FF"/>
                </a:solidFill>
                <a:latin typeface="+mn-lt"/>
              </a:rPr>
              <a:t>    TERMINOLOGIES IN AC</a:t>
            </a:r>
            <a:r>
              <a:rPr lang="en-US" dirty="0" smtClean="0">
                <a:solidFill>
                  <a:srgbClr val="0000FF"/>
                </a:solidFill>
              </a:rPr>
              <a:t> CIRCUITS </a:t>
            </a:r>
            <a:endParaRPr lang="en-US" dirty="0">
              <a:solidFill>
                <a:srgbClr val="0070C0"/>
              </a:solidFill>
            </a:endParaRPr>
          </a:p>
        </p:txBody>
      </p:sp>
      <p:sp>
        <p:nvSpPr>
          <p:cNvPr id="3" name="Subtitle 2"/>
          <p:cNvSpPr>
            <a:spLocks noGrp="1"/>
          </p:cNvSpPr>
          <p:nvPr>
            <p:ph type="subTitle" idx="1"/>
          </p:nvPr>
        </p:nvSpPr>
        <p:spPr>
          <a:xfrm>
            <a:off x="381000" y="1371600"/>
            <a:ext cx="8458200" cy="5334000"/>
          </a:xfrm>
        </p:spPr>
        <p:txBody>
          <a:bodyPr>
            <a:normAutofit fontScale="25000" lnSpcReduction="20000"/>
          </a:bodyPr>
          <a:lstStyle/>
          <a:p>
            <a:pPr marL="344488" indent="-344488" algn="just">
              <a:buFont typeface="Wingdings" pitchFamily="2" charset="2"/>
              <a:buChar char="v"/>
            </a:pPr>
            <a:r>
              <a:rPr lang="en-US" sz="11200" dirty="0" smtClean="0">
                <a:solidFill>
                  <a:srgbClr val="0000FF"/>
                </a:solidFill>
              </a:rPr>
              <a:t>Amplitude (peak): </a:t>
            </a:r>
            <a:r>
              <a:rPr lang="en-US" sz="11200" dirty="0" smtClean="0">
                <a:solidFill>
                  <a:schemeClr val="tx1"/>
                </a:solidFill>
              </a:rPr>
              <a:t>The maximum deviation of the function from its center position</a:t>
            </a:r>
          </a:p>
          <a:p>
            <a:pPr marL="344488" indent="-344488" algn="just">
              <a:buFont typeface="Wingdings" pitchFamily="2" charset="2"/>
              <a:buChar char="v"/>
            </a:pPr>
            <a:r>
              <a:rPr lang="en-US" sz="11200" dirty="0" smtClean="0">
                <a:solidFill>
                  <a:srgbClr val="0000FF"/>
                </a:solidFill>
              </a:rPr>
              <a:t>Cycle: </a:t>
            </a:r>
            <a:r>
              <a:rPr lang="en-US" sz="11200" dirty="0" smtClean="0">
                <a:solidFill>
                  <a:schemeClr val="tx1"/>
                </a:solidFill>
              </a:rPr>
              <a:t>A repeating portion of a function (wave).</a:t>
            </a:r>
          </a:p>
          <a:p>
            <a:pPr marL="344488" indent="-344488" algn="just">
              <a:buFont typeface="Wingdings" pitchFamily="2" charset="2"/>
              <a:buChar char="v"/>
            </a:pPr>
            <a:r>
              <a:rPr lang="en-US" sz="11200" dirty="0" smtClean="0">
                <a:solidFill>
                  <a:srgbClr val="0000FF"/>
                </a:solidFill>
              </a:rPr>
              <a:t>Period (T): </a:t>
            </a:r>
            <a:r>
              <a:rPr lang="en-US" sz="11200" dirty="0" smtClean="0">
                <a:solidFill>
                  <a:schemeClr val="tx1"/>
                </a:solidFill>
              </a:rPr>
              <a:t>The duration of a cycle</a:t>
            </a:r>
          </a:p>
          <a:p>
            <a:pPr marL="344488" indent="-344488" algn="just">
              <a:buFont typeface="Wingdings" pitchFamily="2" charset="2"/>
              <a:buChar char="v"/>
            </a:pPr>
            <a:r>
              <a:rPr lang="en-US" sz="11200" dirty="0" smtClean="0">
                <a:solidFill>
                  <a:srgbClr val="0000FF"/>
                </a:solidFill>
              </a:rPr>
              <a:t>Frequency(f): </a:t>
            </a:r>
            <a:r>
              <a:rPr lang="en-US" sz="11200" dirty="0" smtClean="0">
                <a:solidFill>
                  <a:schemeClr val="tx1"/>
                </a:solidFill>
              </a:rPr>
              <a:t>The inverse of period.</a:t>
            </a:r>
          </a:p>
          <a:p>
            <a:pPr marL="344488" indent="-344488"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112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b="1"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r>
              <a:rPr lang="en-US" sz="2800" dirty="0" smtClean="0">
                <a:solidFill>
                  <a:srgbClr val="0000FF"/>
                </a:solidFill>
              </a:rPr>
              <a:t>                              </a:t>
            </a: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dirty="0" smtClean="0">
              <a:solidFill>
                <a:srgbClr val="0000FF"/>
              </a:solidFill>
            </a:endParaRPr>
          </a:p>
          <a:p>
            <a:pPr algn="just"/>
            <a:endParaRPr lang="en-US" sz="2800" b="1" dirty="0" smtClean="0">
              <a:solidFill>
                <a:schemeClr val="tx1"/>
              </a:solidFill>
            </a:endParaRPr>
          </a:p>
          <a:p>
            <a:pPr algn="just"/>
            <a:endParaRPr lang="en-US" sz="1200" dirty="0" smtClean="0">
              <a:solidFill>
                <a:srgbClr val="0000FF"/>
              </a:solidFill>
            </a:endParaRPr>
          </a:p>
        </p:txBody>
      </p:sp>
      <p:pic>
        <p:nvPicPr>
          <p:cNvPr id="4" name="Picture 3"/>
          <p:cNvPicPr/>
          <p:nvPr/>
        </p:nvPicPr>
        <p:blipFill>
          <a:blip r:embed="rId3"/>
          <a:srcRect/>
          <a:stretch>
            <a:fillRect/>
          </a:stretch>
        </p:blipFill>
        <p:spPr bwMode="auto">
          <a:xfrm>
            <a:off x="0" y="0"/>
            <a:ext cx="1371600" cy="137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7696200" y="5753100"/>
            <a:ext cx="1447800" cy="1104900"/>
          </a:xfrm>
          <a:prstGeom prst="rect">
            <a:avLst/>
          </a:prstGeom>
          <a:noFill/>
          <a:ln w="9525">
            <a:noFill/>
            <a:miter lim="800000"/>
            <a:headEnd/>
            <a:tailEnd/>
          </a:ln>
          <a:effectLst/>
        </p:spPr>
      </p:pic>
      <p:sp>
        <p:nvSpPr>
          <p:cNvPr id="1392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9276"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7" name="Rectangle 13"/>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9278" name="Rectangle 14"/>
          <p:cNvSpPr>
            <a:spLocks noChangeArrowheads="1"/>
          </p:cNvSpPr>
          <p:nvPr/>
        </p:nvSpPr>
        <p:spPr bwMode="auto">
          <a:xfrm>
            <a:off x="0" y="1800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8482" name="Object 2"/>
          <p:cNvGraphicFramePr>
            <a:graphicFrameLocks noChangeAspect="1"/>
          </p:cNvGraphicFramePr>
          <p:nvPr/>
        </p:nvGraphicFramePr>
        <p:xfrm>
          <a:off x="1524001" y="3886200"/>
          <a:ext cx="6324599" cy="2819400"/>
        </p:xfrm>
        <a:graphic>
          <a:graphicData uri="http://schemas.openxmlformats.org/presentationml/2006/ole">
            <p:oleObj spid="_x0000_s148482" name="Visio" r:id="rId5" imgW="4863795" imgH="1655503" progId="Visio.Drawing.11">
              <p:embed/>
            </p:oleObj>
          </a:graphicData>
        </a:graphic>
      </p:graphicFrame>
      <p:graphicFrame>
        <p:nvGraphicFramePr>
          <p:cNvPr id="148483" name="Object 3"/>
          <p:cNvGraphicFramePr>
            <a:graphicFrameLocks noChangeAspect="1"/>
          </p:cNvGraphicFramePr>
          <p:nvPr/>
        </p:nvGraphicFramePr>
        <p:xfrm>
          <a:off x="6096000" y="2438400"/>
          <a:ext cx="889000" cy="825500"/>
        </p:xfrm>
        <a:graphic>
          <a:graphicData uri="http://schemas.openxmlformats.org/presentationml/2006/ole">
            <p:oleObj spid="_x0000_s148483" name="Equation" r:id="rId6" imgW="888840" imgH="825480" progId="Equation.3">
              <p:embed/>
            </p:oleObj>
          </a:graphicData>
        </a:graphic>
      </p:graphicFrame>
      <p:cxnSp>
        <p:nvCxnSpPr>
          <p:cNvPr id="13" name="Straight Connector 12"/>
          <p:cNvCxnSpPr/>
          <p:nvPr/>
        </p:nvCxnSpPr>
        <p:spPr>
          <a:xfrm>
            <a:off x="2438400" y="5410200"/>
            <a:ext cx="14478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286000" y="5105400"/>
            <a:ext cx="3581400" cy="523220"/>
          </a:xfrm>
          <a:prstGeom prst="rect">
            <a:avLst/>
          </a:prstGeom>
          <a:noFill/>
        </p:spPr>
        <p:txBody>
          <a:bodyPr wrap="square" rtlCol="0">
            <a:spAutoFit/>
          </a:bodyPr>
          <a:lstStyle/>
          <a:p>
            <a:r>
              <a:rPr lang="en-US" sz="2800" dirty="0" smtClean="0">
                <a:solidFill>
                  <a:srgbClr val="0000FF"/>
                </a:solidFill>
              </a:rPr>
              <a:t>A                B               C</a:t>
            </a:r>
            <a:r>
              <a:rPr lang="en-US" dirty="0" smtClean="0">
                <a:solidFill>
                  <a:srgbClr val="0000FF"/>
                </a:solidFill>
              </a:rPr>
              <a:t>                    </a:t>
            </a:r>
            <a:endParaRPr lang="en-US" dirty="0">
              <a:solidFill>
                <a:srgbClr val="0000FF"/>
              </a:solidFill>
            </a:endParaRPr>
          </a:p>
        </p:txBody>
      </p:sp>
      <p:cxnSp>
        <p:nvCxnSpPr>
          <p:cNvPr id="15" name="Straight Arrow Connector 14">
            <a:hlinkClick r:id="" action="ppaction://hlinkshowjump?jump=nextslide"/>
          </p:cNvPr>
          <p:cNvCxnSpPr/>
          <p:nvPr/>
        </p:nvCxnSpPr>
        <p:spPr>
          <a:xfrm>
            <a:off x="6096000" y="6780212"/>
            <a:ext cx="533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hlinkClick r:id="" action="ppaction://hlinkshowjump?jump=previousslide"/>
          </p:cNvPr>
          <p:cNvCxnSpPr/>
          <p:nvPr/>
        </p:nvCxnSpPr>
        <p:spPr>
          <a:xfrm rot="10800000">
            <a:off x="6858000" y="678021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8482"/>
                                        </p:tgtEl>
                                        <p:attrNameLst>
                                          <p:attrName>style.visibility</p:attrName>
                                        </p:attrNameLst>
                                      </p:cBhvr>
                                      <p:to>
                                        <p:strVal val="visible"/>
                                      </p:to>
                                    </p:set>
                                    <p:animEffect transition="in" filter="box(in)">
                                      <p:cBhvr>
                                        <p:cTn id="12" dur="500"/>
                                        <p:tgtEl>
                                          <p:spTgt spid="14848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ox(i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ox(i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box(in)">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148483"/>
                                        </p:tgtEl>
                                        <p:attrNameLst>
                                          <p:attrName>style.visibility</p:attrName>
                                        </p:attrNameLst>
                                      </p:cBhvr>
                                      <p:to>
                                        <p:strVal val="visible"/>
                                      </p:to>
                                    </p:set>
                                    <p:animEffect transition="in" filter="box(in)">
                                      <p:cBhvr>
                                        <p:cTn id="46" dur="500"/>
                                        <p:tgtEl>
                                          <p:spTgt spid="148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6660</Words>
  <Application>Microsoft Office PowerPoint</Application>
  <PresentationFormat>On-screen Show (4:3)</PresentationFormat>
  <Paragraphs>9417</Paragraphs>
  <Slides>230</Slides>
  <Notes>7</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230</vt:i4>
      </vt:variant>
    </vt:vector>
  </HeadingPairs>
  <TitlesOfParts>
    <vt:vector size="234" baseType="lpstr">
      <vt:lpstr>Office Theme</vt:lpstr>
      <vt:lpstr>Visio</vt:lpstr>
      <vt:lpstr>Equation</vt:lpstr>
      <vt:lpstr>Document</vt:lpstr>
      <vt:lpstr> APPLIED ELECTRICITY (EE 151) </vt:lpstr>
      <vt:lpstr> TEACHING ASSISTANTS </vt:lpstr>
      <vt:lpstr> AIM </vt:lpstr>
      <vt:lpstr> METHODOLOGY </vt:lpstr>
      <vt:lpstr> COURSE OUTLINE </vt:lpstr>
      <vt:lpstr> CLASSROOM NORMS </vt:lpstr>
      <vt:lpstr> ASSESSMENT </vt:lpstr>
      <vt:lpstr>      UNIT 1: CIRCUIT AND NETWORK THEOREMS </vt:lpstr>
      <vt:lpstr>      CIRCUIT TERMINOLOGIES  </vt:lpstr>
      <vt:lpstr>      CIRCUIT TERMINOLOGIES  </vt:lpstr>
      <vt:lpstr>      CIRCUIT TERMINOLOGIES  </vt:lpstr>
      <vt:lpstr>      CIRCUIT TERMINOLOGIES  </vt:lpstr>
      <vt:lpstr>      CIRCUIT TERMINOLOGIES  </vt:lpstr>
      <vt:lpstr>      RESISTORS IN SERIES  </vt:lpstr>
      <vt:lpstr>      RESISTORS IN SERIES  </vt:lpstr>
      <vt:lpstr>      RESISTORS IN SERIES  </vt:lpstr>
      <vt:lpstr>      RESISTORS IN PARALLEL  </vt:lpstr>
      <vt:lpstr>      RESISTORS IN PARALLEL  </vt:lpstr>
      <vt:lpstr>      RESISTORS IN PARALLEL  </vt:lpstr>
      <vt:lpstr>      RESISTORS IN PARALLEL  </vt:lpstr>
      <vt:lpstr>     EFFECTIVE RESISTANCE OF A CIRCUIT  </vt:lpstr>
      <vt:lpstr>     EFFECTIVE RESISTANCE OF A CIRCUIT  </vt:lpstr>
      <vt:lpstr>     EFFECTIVE RESISTANCE OF A CIRCUIT  </vt:lpstr>
      <vt:lpstr>     EFFECTIVE RESISTANCE OF A CIRCUIT  </vt:lpstr>
      <vt:lpstr>     CURRENT DIVISION RULE  </vt:lpstr>
      <vt:lpstr>     CURRENT DIVISION RULE  </vt:lpstr>
      <vt:lpstr>     CURRENT DIVISION RULE  </vt:lpstr>
      <vt:lpstr>     CURRENT DIVISION RULE  </vt:lpstr>
      <vt:lpstr>     CURRENT DIVISION RULE  </vt:lpstr>
      <vt:lpstr>     CURRENT DIVISION RULE  </vt:lpstr>
      <vt:lpstr>     VOLTAGE DROP </vt:lpstr>
      <vt:lpstr>     VOLTAGE DROP </vt:lpstr>
      <vt:lpstr>     REVISION EXERCISE </vt:lpstr>
      <vt:lpstr>     REVISION EXERCISE </vt:lpstr>
      <vt:lpstr>     REVISION EXERCISE </vt:lpstr>
      <vt:lpstr>     Group Assignment 1 </vt:lpstr>
      <vt:lpstr>      KIRCHHOFF'S CURRENT LAW(KCL)  </vt:lpstr>
      <vt:lpstr>      KIRCHHOFF'S CURRENT LAW(KCL)  </vt:lpstr>
      <vt:lpstr>      KIRCHHOFF'S CURRENT LAW(KCL)  </vt:lpstr>
      <vt:lpstr>      KIRCHHOFF'S VOLTAGE LAW(KVL)  </vt:lpstr>
      <vt:lpstr>      KIRCHHOFF'S VOLTAGE LAW(KVL)  </vt:lpstr>
      <vt:lpstr>      KIRCHHOFF'S VOLTAGE LAW(KVL)  </vt:lpstr>
      <vt:lpstr>      KIRCHHOFF'S VOLTAGE LAW(KVL)  </vt:lpstr>
      <vt:lpstr>      KIRCHHOFF'S VOLTAGE LAW(KVL)  </vt:lpstr>
      <vt:lpstr>      KIRCHHOFF'S VOLTAGE LAW(KVL)  </vt:lpstr>
      <vt:lpstr>      KIRCHHOFF'S VOLTAGE LAW(KVL)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THEVENIN’S THEOREM </vt:lpstr>
      <vt:lpstr>     Group Assignment 2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NORTON’S THEOREM </vt:lpstr>
      <vt:lpstr>      SUPERPOSITION THEOREM </vt:lpstr>
      <vt:lpstr>      SUPERPOSITION THEOREM </vt:lpstr>
      <vt:lpstr>      SUPERPOSITION THEOREM </vt:lpstr>
      <vt:lpstr>      SUPERPOSITION THEOREM </vt:lpstr>
      <vt:lpstr>      SUPERPOSITION THEOREM </vt:lpstr>
      <vt:lpstr>      RECIPROCITY THEOREM </vt:lpstr>
      <vt:lpstr>      RECIPROCITY THEOREM </vt:lpstr>
      <vt:lpstr>      RECIPROCITY THEOREM </vt:lpstr>
      <vt:lpstr>      RECIPROCITY THEOREM </vt:lpstr>
      <vt:lpstr>      RECIPROCITY THEOREM </vt:lpstr>
      <vt:lpstr>      RECIPROCITY THEOREM </vt:lpstr>
      <vt:lpstr>     Group Assignment  3 </vt:lpstr>
      <vt:lpstr>     Group Assignment  3 </vt:lpstr>
      <vt:lpstr>      DELTA-STAR TRANSFORMATION </vt:lpstr>
      <vt:lpstr>      DELTA-STAR TRANSFORMATION </vt:lpstr>
      <vt:lpstr>      DELTA-STAR TRANSFORMATION </vt:lpstr>
      <vt:lpstr>      DELTA-STAR TRANSFORMATION </vt:lpstr>
      <vt:lpstr>      DELTA-STAR TRANSFORMATION </vt:lpstr>
      <vt:lpstr>      DELTA-STAR TRANSFORMATION </vt:lpstr>
      <vt:lpstr>     Group Assignment 4 </vt:lpstr>
      <vt:lpstr>    ALTERNATING CURRENT CIRCUITS </vt:lpstr>
      <vt:lpstr>    TERMINOLOGIES IN AC CIRCUITS </vt:lpstr>
      <vt:lpstr>    AVERAGE VALUE</vt:lpstr>
      <vt:lpstr>    AVERAGE VALUE</vt:lpstr>
      <vt:lpstr>    ROOT MEAN SQUARE VALUE</vt:lpstr>
      <vt:lpstr>    ROOT MEAN SQUARE VALUE</vt:lpstr>
      <vt:lpstr>    ROOT MEAN SQUARE VALUE</vt:lpstr>
      <vt:lpstr>    ROOT MEAN SQUARE VALUE</vt:lpstr>
      <vt:lpstr>    ROOT MEAN SQUARE VALUE</vt:lpstr>
      <vt:lpstr>    ROOT MEAN SQUARE VALUE</vt:lpstr>
      <vt:lpstr>    ROOT MEAN SQUARE VALUE</vt:lpstr>
      <vt:lpstr>    ROOT MEAN SQUARE VALUE</vt:lpstr>
      <vt:lpstr>    ROOT MEAN SQUARE VALUE</vt:lpstr>
      <vt:lpstr>    SINUSOIDAL VOLTAGES AND CURRENT</vt:lpstr>
      <vt:lpstr>    SINUSOIDAL VOLTAGES AND CURRENT</vt:lpstr>
      <vt:lpstr>    SINUSOIDAL VOLTAGES AND CURRENT</vt:lpstr>
      <vt:lpstr>    RMS VALUE OF SINUSOIDAL QUANTITIES</vt:lpstr>
      <vt:lpstr>    RMS VALUE OF SINUSOIDAL QUANTITIES</vt:lpstr>
      <vt:lpstr>    RMS VALUE OF SINUSOIDAL QUANTITIES</vt:lpstr>
      <vt:lpstr>    HARMONICS</vt:lpstr>
      <vt:lpstr>    HARMONICS</vt:lpstr>
      <vt:lpstr>    RMS VALUE OF A HARMONIC QUANTITY</vt:lpstr>
      <vt:lpstr>    RMS VALUE OF A HARMONIC QUANTITY</vt:lpstr>
      <vt:lpstr>    PHASORS</vt:lpstr>
      <vt:lpstr>    PHASORS</vt:lpstr>
      <vt:lpstr>    PHASORS</vt:lpstr>
      <vt:lpstr>    PHASOR DIAGRAMS</vt:lpstr>
      <vt:lpstr>    PHASOR DIAGRAMS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ADDITION AND SUBTRACTION OF SINUSOIDAL QUANTITIES</vt:lpstr>
      <vt:lpstr>    GROUP ASSIGNMENT 5</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    IMPEDANCE (Z)</vt:lpstr>
      <vt:lpstr>POWER IN AC CIRCUITS</vt:lpstr>
      <vt:lpstr>POWER IN AC CIRCUITS</vt:lpstr>
      <vt:lpstr>POWER IN AC CIRCUITS</vt:lpstr>
      <vt:lpstr>POWER IN AC CIRCUITS</vt:lpstr>
      <vt:lpstr>POWER IN AC CIRCUITS</vt:lpstr>
      <vt:lpstr>POWER IN AC CIRCUITS</vt:lpstr>
      <vt:lpstr>POWER IN AC CIRCUITS</vt:lpstr>
      <vt:lpstr>POWER IN AC CIRCUITS</vt:lpstr>
      <vt:lpstr>POWER IN AC CIRCUITS</vt:lpstr>
      <vt:lpstr>POWER IN AC CIRCUITS</vt:lpstr>
      <vt:lpstr>USING COMPLEX NUMBERS  TO SOLVE AC CIRCUIT PROBLEMS</vt:lpstr>
      <vt:lpstr>USING COMPLEX NUMBERS  TO SOLVE AC CIRCUIT PROBLEMS</vt:lpstr>
      <vt:lpstr>USING COMPLEX NUMBERS  TO SOLVE AC CIRCUIT PROBLEMS</vt:lpstr>
      <vt:lpstr>USING COMPLEX NUMBERS  TO SOLVE AC CIRCUIT PROBLEMS</vt:lpstr>
      <vt:lpstr>USING COMPLEX NUMBERS  TO SOLVE AC CIRCUIT PROBLEMS</vt:lpstr>
      <vt:lpstr>USING COMPLEX NUMBERS  TO SOLVE AC CIRCUIT PROBLEMS</vt:lpstr>
      <vt:lpstr>USING COMPLEX NUMBERS  TO SOLVE AC CIRCUIT PROBLEMS</vt:lpstr>
      <vt:lpstr>USING COMPLEX NUMBERS  TO SOLVE AC CIRCUIT PROBLEMS</vt:lpstr>
      <vt:lpstr>CALCULATION OF COMPLEX  POWER</vt:lpstr>
      <vt:lpstr>CALCULATION OF COMPLEX  POWER</vt:lpstr>
      <vt:lpstr>CALCULATION OF COMPLEX  POWER</vt:lpstr>
      <vt:lpstr>CALCULATION OF COMPLEX  POWER</vt:lpstr>
      <vt:lpstr>CALCULATION OF COMPLEX  POWER</vt:lpstr>
      <vt:lpstr>CALCULATION OF COMPLEX  POWER</vt:lpstr>
      <vt:lpstr>     Group Assignment 6 </vt:lpstr>
      <vt:lpstr>     THREE-PHASE CIRCUITS </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THREE-PHASE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LINEAR MAGNETIC  CIRCUIT PROBLEMS </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 MAGNETIC CIRCUITS</vt:lpstr>
      <vt:lpstr>Slide 230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ELECTRICITY (EE 151)</dc:title>
  <dc:creator/>
  <cp:lastModifiedBy/>
  <cp:revision>430</cp:revision>
  <dcterms:created xsi:type="dcterms:W3CDTF">2011-09-27T20:47:54Z</dcterms:created>
  <dcterms:modified xsi:type="dcterms:W3CDTF">2012-09-12T09:31:47Z</dcterms:modified>
</cp:coreProperties>
</file>